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1" r:id="rId3"/>
    <p:sldId id="262" r:id="rId4"/>
    <p:sldId id="263" r:id="rId5"/>
    <p:sldId id="264" r:id="rId6"/>
    <p:sldId id="286" r:id="rId7"/>
    <p:sldId id="287" r:id="rId8"/>
    <p:sldId id="289" r:id="rId9"/>
    <p:sldId id="265" r:id="rId10"/>
    <p:sldId id="266" r:id="rId11"/>
    <p:sldId id="267" r:id="rId12"/>
    <p:sldId id="284" r:id="rId13"/>
    <p:sldId id="285" r:id="rId14"/>
    <p:sldId id="268" r:id="rId15"/>
    <p:sldId id="269" r:id="rId16"/>
    <p:sldId id="282" r:id="rId17"/>
    <p:sldId id="272" r:id="rId18"/>
    <p:sldId id="270" r:id="rId19"/>
    <p:sldId id="297" r:id="rId20"/>
    <p:sldId id="274" r:id="rId21"/>
    <p:sldId id="275" r:id="rId22"/>
    <p:sldId id="276" r:id="rId23"/>
    <p:sldId id="277" r:id="rId24"/>
    <p:sldId id="293" r:id="rId25"/>
    <p:sldId id="278" r:id="rId26"/>
    <p:sldId id="283" r:id="rId27"/>
    <p:sldId id="326" r:id="rId28"/>
    <p:sldId id="327" r:id="rId29"/>
    <p:sldId id="328" r:id="rId30"/>
    <p:sldId id="329" r:id="rId31"/>
    <p:sldId id="279" r:id="rId32"/>
    <p:sldId id="330" r:id="rId33"/>
    <p:sldId id="331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8" r:id="rId42"/>
    <p:sldId id="309" r:id="rId43"/>
    <p:sldId id="310" r:id="rId44"/>
    <p:sldId id="311" r:id="rId45"/>
    <p:sldId id="313" r:id="rId46"/>
    <p:sldId id="312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CC00"/>
    <a:srgbClr val="FF0000"/>
    <a:srgbClr val="0000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1.wmf"/><Relationship Id="rId4" Type="http://schemas.openxmlformats.org/officeDocument/2006/relationships/image" Target="../media/image9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4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17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7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18" Type="http://schemas.openxmlformats.org/officeDocument/2006/relationships/image" Target="../media/image3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17" Type="http://schemas.openxmlformats.org/officeDocument/2006/relationships/image" Target="../media/image38.wmf"/><Relationship Id="rId2" Type="http://schemas.openxmlformats.org/officeDocument/2006/relationships/image" Target="../media/image23.wmf"/><Relationship Id="rId16" Type="http://schemas.openxmlformats.org/officeDocument/2006/relationships/image" Target="../media/image37.wmf"/><Relationship Id="rId20" Type="http://schemas.openxmlformats.org/officeDocument/2006/relationships/image" Target="../media/image41.wmf"/><Relationship Id="rId1" Type="http://schemas.openxmlformats.org/officeDocument/2006/relationships/image" Target="../media/image25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10" Type="http://schemas.openxmlformats.org/officeDocument/2006/relationships/image" Target="../media/image31.wmf"/><Relationship Id="rId19" Type="http://schemas.openxmlformats.org/officeDocument/2006/relationships/image" Target="../media/image40.wmf"/><Relationship Id="rId4" Type="http://schemas.openxmlformats.org/officeDocument/2006/relationships/image" Target="../media/image7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CF3A-9670-4BBE-9980-8B2EAC03DB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450D1-DA56-4F0B-8BE1-1FF66E6E95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349D-98AC-4A1F-8621-BB33522800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685E-7EF5-4A80-8228-EF82383A08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EA6A-9AD6-4A86-AD8D-AA82AB665A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C71C6-C969-478B-83D4-931A694BE1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4188-BDAE-4503-8E58-A7956C604B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52D8D-263F-45A5-B400-578A67BDF5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3ACFB-8FC3-4D34-AE93-E6161E38D9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1908-9045-42B9-91A2-4996A4CE58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3225-7529-467A-884E-22F92031DF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6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89A9622-C25B-4EDC-9958-A3C1FFAC1B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9.bin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24" Type="http://schemas.openxmlformats.org/officeDocument/2006/relationships/oleObject" Target="../embeddings/oleObject45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4.bin"/><Relationship Id="rId10" Type="http://schemas.openxmlformats.org/officeDocument/2006/relationships/oleObject" Target="../embeddings/oleObject31.bin"/><Relationship Id="rId19" Type="http://schemas.openxmlformats.org/officeDocument/2006/relationships/oleObject" Target="../embeddings/oleObject40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5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5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8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9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107.bin"/><Relationship Id="rId4" Type="http://schemas.openxmlformats.org/officeDocument/2006/relationships/oleObject" Target="../embeddings/oleObject10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4.bin"/><Relationship Id="rId5" Type="http://schemas.openxmlformats.org/officeDocument/2006/relationships/oleObject" Target="../embeddings/oleObject113.bin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2.bin"/><Relationship Id="rId9" Type="http://schemas.openxmlformats.org/officeDocument/2006/relationships/oleObject" Target="../embeddings/oleObject117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12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5.bin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38.png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42.bin"/><Relationship Id="rId5" Type="http://schemas.openxmlformats.org/officeDocument/2006/relationships/oleObject" Target="../embeddings/oleObject141.bin"/><Relationship Id="rId4" Type="http://schemas.openxmlformats.org/officeDocument/2006/relationships/oleObject" Target="../embeddings/oleObject14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46.bin"/><Relationship Id="rId5" Type="http://schemas.openxmlformats.org/officeDocument/2006/relationships/oleObject" Target="../embeddings/oleObject145.bin"/><Relationship Id="rId4" Type="http://schemas.openxmlformats.org/officeDocument/2006/relationships/oleObject" Target="../embeddings/oleObject14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14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51.bin"/><Relationship Id="rId5" Type="http://schemas.openxmlformats.org/officeDocument/2006/relationships/oleObject" Target="../embeddings/oleObject150.bin"/><Relationship Id="rId4" Type="http://schemas.openxmlformats.org/officeDocument/2006/relationships/oleObject" Target="../embeddings/oleObject149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61.bin"/><Relationship Id="rId5" Type="http://schemas.openxmlformats.org/officeDocument/2006/relationships/oleObject" Target="../embeddings/oleObject160.bin"/><Relationship Id="rId4" Type="http://schemas.openxmlformats.org/officeDocument/2006/relationships/oleObject" Target="../embeddings/oleObject159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164.bin"/><Relationship Id="rId4" Type="http://schemas.openxmlformats.org/officeDocument/2006/relationships/oleObject" Target="../embeddings/oleObject163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107950" y="115888"/>
            <a:ext cx="90424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0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“Light Scattering from Polymer Solutions and </a:t>
            </a:r>
            <a:r>
              <a:rPr lang="en-GB" sz="2000" b="1" dirty="0" err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Nanoparticle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Dispersions”</a:t>
            </a:r>
            <a:endParaRPr lang="de-DE" sz="900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de-DE" b="1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de-DE" b="1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de-DE" b="1" dirty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de-DE" b="1" dirty="0" err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By</a:t>
            </a:r>
            <a:r>
              <a:rPr lang="de-DE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: PD Dr. Wolfgang </a:t>
            </a:r>
            <a:r>
              <a:rPr lang="de-DE" b="1" dirty="0" err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Schaertl</a:t>
            </a:r>
            <a:endParaRPr lang="de-DE" sz="900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de-DE" b="1" i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Institut für Physikalische Chemie, Universität Mainz, </a:t>
            </a:r>
            <a:endParaRPr lang="de-DE" sz="900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de-DE" b="1" i="1" dirty="0" err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Welderweg</a:t>
            </a:r>
            <a:r>
              <a:rPr lang="de-DE" b="1" i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11, 55099 Mainz, Germany</a:t>
            </a:r>
            <a:endParaRPr lang="de-DE" sz="900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de-DE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schaertl@uni-mainz.de</a:t>
            </a:r>
            <a:endParaRPr lang="de-DE" sz="900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en-GB" b="1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en-GB" b="1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en-GB" b="1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GB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Parts from the new book of the same title, published by Springer in July 2007</a:t>
            </a:r>
          </a:p>
          <a:p>
            <a:pPr eaLnBrk="0" hangingPunct="0"/>
            <a:endParaRPr lang="en-GB" b="1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en-GB" b="1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GB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Slides are found at: 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http://www.uni-mainz.de/FB/Chemie/wschaertl/105.php</a:t>
            </a:r>
            <a:endParaRPr lang="en-GB" b="1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en-GB" b="1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en-GB" sz="900" b="1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de-DE" sz="900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de-DE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0" y="0"/>
            <a:ext cx="824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 b="1" u="sng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Scattering from dilute solutions of very small particles (“point scatterers”)</a:t>
            </a:r>
            <a:endParaRPr lang="de-DE" b="1" u="sng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algn="just"/>
            <a:r>
              <a:rPr lang="de-DE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(e.g. </a:t>
            </a: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nanoparticles or polymer chains smaller than </a:t>
            </a:r>
            <a:r>
              <a:rPr lang="de-DE">
                <a:solidFill>
                  <a:schemeClr val="bg1"/>
                </a:solidFill>
                <a:latin typeface="Symbol" pitchFamily="18" charset="2"/>
                <a:ea typeface="Times New Roman" pitchFamily="18" charset="0"/>
                <a:cs typeface="Arial" charset="0"/>
              </a:rPr>
              <a:t>l</a:t>
            </a:r>
            <a:r>
              <a:rPr lang="en-GB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/20)</a:t>
            </a:r>
            <a:r>
              <a:rPr lang="en-GB" sz="12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 	</a:t>
            </a:r>
            <a:endParaRPr lang="en-GB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179388" y="1125538"/>
          <a:ext cx="1727200" cy="869950"/>
        </p:xfrm>
        <a:graphic>
          <a:graphicData uri="http://schemas.openxmlformats.org/presentationml/2006/ole">
            <p:oleObj spid="_x0000_s4098" name="Equation" r:id="rId3" imgW="1155199" imgH="583947" progId="Equation.DSMT4">
              <p:embed/>
            </p:oleObj>
          </a:graphicData>
        </a:graphic>
      </p:graphicFrame>
      <p:graphicFrame>
        <p:nvGraphicFramePr>
          <p:cNvPr id="4099" name="Object 1"/>
          <p:cNvGraphicFramePr>
            <a:graphicFrameLocks noChangeAspect="1"/>
          </p:cNvGraphicFramePr>
          <p:nvPr/>
        </p:nvGraphicFramePr>
        <p:xfrm>
          <a:off x="3348038" y="2205038"/>
          <a:ext cx="906462" cy="588962"/>
        </p:xfrm>
        <a:graphic>
          <a:graphicData uri="http://schemas.openxmlformats.org/presentationml/2006/ole">
            <p:oleObj spid="_x0000_s4099" name="Equation" r:id="rId4" imgW="596641" imgH="393529" progId="Equation.DSMT4">
              <p:embed/>
            </p:oleObj>
          </a:graphicData>
        </a:graphic>
      </p:graphicFrame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5940425" y="2852738"/>
          <a:ext cx="2360613" cy="590550"/>
        </p:xfrm>
        <a:graphic>
          <a:graphicData uri="http://schemas.openxmlformats.org/presentationml/2006/ole">
            <p:oleObj spid="_x0000_s4100" name="Equation" r:id="rId5" imgW="1562100" imgH="393700" progId="Equation.DSMT4">
              <p:embed/>
            </p:oleObj>
          </a:graphicData>
        </a:graphic>
      </p:graphicFrame>
      <p:graphicFrame>
        <p:nvGraphicFramePr>
          <p:cNvPr id="4101" name="Object 3"/>
          <p:cNvGraphicFramePr>
            <a:graphicFrameLocks noChangeAspect="1"/>
          </p:cNvGraphicFramePr>
          <p:nvPr/>
        </p:nvGraphicFramePr>
        <p:xfrm>
          <a:off x="5795963" y="1268413"/>
          <a:ext cx="2678112" cy="709612"/>
        </p:xfrm>
        <a:graphic>
          <a:graphicData uri="http://schemas.openxmlformats.org/presentationml/2006/ole">
            <p:oleObj spid="_x0000_s4101" name="Equation" r:id="rId6" imgW="1765300" imgH="469900" progId="Equation.DSMT4">
              <p:embed/>
            </p:oleObj>
          </a:graphicData>
        </a:graphic>
      </p:graphicFrame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7451725" y="1916113"/>
            <a:ext cx="1354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>
                <a:latin typeface="Arial" charset="0"/>
                <a:cs typeface="Times New Roman" pitchFamily="18" charset="0"/>
              </a:rPr>
              <a:t> 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in cm</a:t>
            </a:r>
            <a:r>
              <a:rPr lang="en-GB" sz="1600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g</a:t>
            </a:r>
            <a:r>
              <a:rPr lang="en-GB" sz="1600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-2</a:t>
            </a:r>
            <a:r>
              <a:rPr lang="en-GB" sz="1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Mol</a:t>
            </a:r>
            <a:endParaRPr lang="de-DE" sz="1600">
              <a:latin typeface="Arial" charset="0"/>
            </a:endParaRP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/>
        </p:nvGraphicFramePr>
        <p:xfrm>
          <a:off x="669925" y="5949950"/>
          <a:ext cx="733425" cy="381000"/>
        </p:xfrm>
        <a:graphic>
          <a:graphicData uri="http://schemas.openxmlformats.org/presentationml/2006/ole">
            <p:oleObj spid="_x0000_s4102" name="Equation" r:id="rId7" imgW="494870" imgH="253780" progId="Equation.DSMT4">
              <p:embed/>
            </p:oleObj>
          </a:graphicData>
        </a:graphic>
      </p:graphicFrame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112713" y="4251325"/>
          <a:ext cx="5653087" cy="723900"/>
        </p:xfrm>
        <a:graphic>
          <a:graphicData uri="http://schemas.openxmlformats.org/presentationml/2006/ole">
            <p:oleObj spid="_x0000_s4103" name="Formel" r:id="rId8" imgW="3797280" imgH="482400" progId="Equation.DSMT4">
              <p:embed/>
            </p:oleObj>
          </a:graphicData>
        </a:graphic>
      </p:graphicFrame>
      <p:graphicFrame>
        <p:nvGraphicFramePr>
          <p:cNvPr id="4104" name="Object 6"/>
          <p:cNvGraphicFramePr>
            <a:graphicFrameLocks noChangeAspect="1"/>
          </p:cNvGraphicFramePr>
          <p:nvPr/>
        </p:nvGraphicFramePr>
        <p:xfrm>
          <a:off x="6292850" y="4284663"/>
          <a:ext cx="2590800" cy="666750"/>
        </p:xfrm>
        <a:graphic>
          <a:graphicData uri="http://schemas.openxmlformats.org/presentationml/2006/ole">
            <p:oleObj spid="_x0000_s4104" name="Equation" r:id="rId9" imgW="1701800" imgH="444500" progId="Equation.DSMT4">
              <p:embed/>
            </p:oleObj>
          </a:graphicData>
        </a:graphic>
      </p:graphicFrame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0" y="765175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 u="sng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Fluctuation theory:</a:t>
            </a:r>
          </a:p>
        </p:txBody>
      </p:sp>
      <p:sp>
        <p:nvSpPr>
          <p:cNvPr id="4110" name="Rectangle 18"/>
          <p:cNvSpPr>
            <a:spLocks noChangeArrowheads="1"/>
          </p:cNvSpPr>
          <p:nvPr/>
        </p:nvSpPr>
        <p:spPr bwMode="auto">
          <a:xfrm>
            <a:off x="3995738" y="1412875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contrast factor</a:t>
            </a:r>
          </a:p>
        </p:txBody>
      </p:sp>
      <p:sp>
        <p:nvSpPr>
          <p:cNvPr id="4111" name="Rectangle 19"/>
          <p:cNvSpPr>
            <a:spLocks noChangeArrowheads="1"/>
          </p:cNvSpPr>
          <p:nvPr/>
        </p:nvSpPr>
        <p:spPr bwMode="auto">
          <a:xfrm>
            <a:off x="128588" y="2278063"/>
            <a:ext cx="280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Ideal solutions, van’t Hoff:</a:t>
            </a:r>
          </a:p>
        </p:txBody>
      </p:sp>
      <p:sp>
        <p:nvSpPr>
          <p:cNvPr id="4112" name="Rectangle 20"/>
          <p:cNvSpPr>
            <a:spLocks noChangeArrowheads="1"/>
          </p:cNvSpPr>
          <p:nvPr/>
        </p:nvSpPr>
        <p:spPr bwMode="auto">
          <a:xfrm>
            <a:off x="150813" y="292576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Real solutions, enthalpic interactions solvent-solute:</a:t>
            </a:r>
          </a:p>
        </p:txBody>
      </p:sp>
      <p:sp>
        <p:nvSpPr>
          <p:cNvPr id="4113" name="Rectangle 21"/>
          <p:cNvSpPr>
            <a:spLocks noChangeArrowheads="1"/>
          </p:cNvSpPr>
          <p:nvPr/>
        </p:nvSpPr>
        <p:spPr bwMode="auto">
          <a:xfrm>
            <a:off x="76200" y="3741738"/>
            <a:ext cx="7113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Absolute scattered intensity of ideal solutions, Rayleigh ratio ([cm</a:t>
            </a:r>
            <a:r>
              <a:rPr lang="en-GB" baseline="30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-1</a:t>
            </a: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]):</a:t>
            </a:r>
          </a:p>
        </p:txBody>
      </p:sp>
      <p:sp>
        <p:nvSpPr>
          <p:cNvPr id="4114" name="Rectangle 22"/>
          <p:cNvSpPr>
            <a:spLocks noChangeArrowheads="1"/>
          </p:cNvSpPr>
          <p:nvPr/>
        </p:nvSpPr>
        <p:spPr bwMode="auto">
          <a:xfrm>
            <a:off x="5759450" y="43957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and</a:t>
            </a:r>
          </a:p>
        </p:txBody>
      </p:sp>
      <p:sp>
        <p:nvSpPr>
          <p:cNvPr id="4115" name="Rectangle 23"/>
          <p:cNvSpPr>
            <a:spLocks noChangeArrowheads="1"/>
          </p:cNvSpPr>
          <p:nvPr/>
        </p:nvSpPr>
        <p:spPr bwMode="auto">
          <a:xfrm>
            <a:off x="5486400" y="5149850"/>
            <a:ext cx="344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Scattering standard I</a:t>
            </a:r>
            <a:r>
              <a:rPr lang="en-GB" baseline="-25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std</a:t>
            </a: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: Toluene</a:t>
            </a:r>
          </a:p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( I</a:t>
            </a:r>
            <a:r>
              <a:rPr lang="en-GB" baseline="-25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abs</a:t>
            </a: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= 1.4 e-5 cm</a:t>
            </a:r>
            <a:r>
              <a:rPr lang="en-GB" baseline="30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-1</a:t>
            </a: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)</a:t>
            </a:r>
            <a:endParaRPr lang="en-GB" baseline="3000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116" name="Rectangle 24"/>
          <p:cNvSpPr>
            <a:spLocks noChangeArrowheads="1"/>
          </p:cNvSpPr>
          <p:nvPr/>
        </p:nvSpPr>
        <p:spPr bwMode="auto">
          <a:xfrm>
            <a:off x="1692275" y="5949950"/>
            <a:ext cx="718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Reason of “Sky Blue”! (scattering from gas molecules of atmosphere)</a:t>
            </a:r>
          </a:p>
        </p:txBody>
      </p:sp>
      <p:graphicFrame>
        <p:nvGraphicFramePr>
          <p:cNvPr id="4105" name="Object 7"/>
          <p:cNvGraphicFramePr>
            <a:graphicFrameLocks noChangeAspect="1"/>
          </p:cNvGraphicFramePr>
          <p:nvPr/>
        </p:nvGraphicFramePr>
        <p:xfrm>
          <a:off x="117475" y="5092700"/>
          <a:ext cx="1304925" cy="590550"/>
        </p:xfrm>
        <a:graphic>
          <a:graphicData uri="http://schemas.openxmlformats.org/presentationml/2006/ole">
            <p:oleObj spid="_x0000_s4105" name="Formel" r:id="rId10" imgW="8762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1"/>
          <p:cNvGraphicFramePr>
            <a:graphicFrameLocks noChangeAspect="1"/>
          </p:cNvGraphicFramePr>
          <p:nvPr/>
        </p:nvGraphicFramePr>
        <p:xfrm>
          <a:off x="250825" y="620713"/>
          <a:ext cx="1885950" cy="590550"/>
        </p:xfrm>
        <a:graphic>
          <a:graphicData uri="http://schemas.openxmlformats.org/presentationml/2006/ole">
            <p:oleObj spid="_x0000_s5122" name="Equation" r:id="rId3" imgW="1244600" imgH="393700" progId="Equation.DSMT4">
              <p:embed/>
            </p:oleObj>
          </a:graphicData>
        </a:graphic>
      </p:graphicFrame>
      <p:sp>
        <p:nvSpPr>
          <p:cNvPr id="5128" name="Rectangle 23"/>
          <p:cNvSpPr>
            <a:spLocks noChangeArrowheads="1"/>
          </p:cNvSpPr>
          <p:nvPr/>
        </p:nvSpPr>
        <p:spPr bwMode="auto">
          <a:xfrm>
            <a:off x="160338" y="2125663"/>
            <a:ext cx="6788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Scattering from dilute solutions of larger particles</a:t>
            </a:r>
          </a:p>
          <a:p>
            <a:endParaRPr lang="de-DE" b="1" u="sng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- scattered intensity dependent on scattering angle (interference) </a:t>
            </a:r>
          </a:p>
        </p:txBody>
      </p:sp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46038" y="3335338"/>
            <a:ext cx="841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The scattering vector </a:t>
            </a:r>
            <a:r>
              <a:rPr lang="en-GB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(in [cm</a:t>
            </a:r>
            <a:r>
              <a:rPr lang="en-GB" baseline="30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-1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])</a:t>
            </a:r>
            <a:r>
              <a:rPr lang="en-GB" baseline="30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length scale of the light scattering experiment: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1039813" y="29940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1" name="Rectangle 27"/>
          <p:cNvSpPr>
            <a:spLocks noChangeArrowheads="1"/>
          </p:cNvSpPr>
          <p:nvPr/>
        </p:nvSpPr>
        <p:spPr bwMode="auto">
          <a:xfrm>
            <a:off x="1039813" y="32893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2" name="Rectangle 28"/>
          <p:cNvSpPr>
            <a:spLocks noChangeArrowheads="1"/>
          </p:cNvSpPr>
          <p:nvPr/>
        </p:nvSpPr>
        <p:spPr bwMode="auto">
          <a:xfrm>
            <a:off x="1039813" y="36417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133" name="Group 32"/>
          <p:cNvGrpSpPr>
            <a:grpSpLocks noChangeAspect="1"/>
          </p:cNvGrpSpPr>
          <p:nvPr/>
        </p:nvGrpSpPr>
        <p:grpSpPr bwMode="auto">
          <a:xfrm>
            <a:off x="250825" y="3990975"/>
            <a:ext cx="6953250" cy="1885950"/>
            <a:chOff x="1736" y="1658"/>
            <a:chExt cx="3370" cy="914"/>
          </a:xfrm>
        </p:grpSpPr>
        <p:grpSp>
          <p:nvGrpSpPr>
            <p:cNvPr id="5135" name="Group 5"/>
            <p:cNvGrpSpPr>
              <a:grpSpLocks noChangeAspect="1"/>
            </p:cNvGrpSpPr>
            <p:nvPr/>
          </p:nvGrpSpPr>
          <p:grpSpPr bwMode="auto">
            <a:xfrm>
              <a:off x="1736" y="1658"/>
              <a:ext cx="3370" cy="914"/>
              <a:chOff x="3021" y="4748"/>
              <a:chExt cx="7020" cy="1904"/>
            </a:xfrm>
          </p:grpSpPr>
          <p:sp>
            <p:nvSpPr>
              <p:cNvPr id="5136" name="Line 19"/>
              <p:cNvSpPr>
                <a:spLocks noChangeAspect="1" noChangeShapeType="1"/>
              </p:cNvSpPr>
              <p:nvPr/>
            </p:nvSpPr>
            <p:spPr bwMode="auto">
              <a:xfrm>
                <a:off x="3021" y="4864"/>
                <a:ext cx="25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37" name="Oval 18"/>
              <p:cNvSpPr>
                <a:spLocks noChangeAspect="1" noChangeArrowheads="1"/>
              </p:cNvSpPr>
              <p:nvPr/>
            </p:nvSpPr>
            <p:spPr bwMode="auto">
              <a:xfrm>
                <a:off x="5441" y="4748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38" name="Line 17"/>
              <p:cNvSpPr>
                <a:spLocks noChangeAspect="1" noChangeShapeType="1"/>
              </p:cNvSpPr>
              <p:nvPr/>
            </p:nvSpPr>
            <p:spPr bwMode="auto">
              <a:xfrm>
                <a:off x="5541" y="4864"/>
                <a:ext cx="1440" cy="17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39" name="Line 16"/>
              <p:cNvSpPr>
                <a:spLocks noChangeAspect="1" noChangeShapeType="1"/>
              </p:cNvSpPr>
              <p:nvPr/>
            </p:nvSpPr>
            <p:spPr bwMode="auto">
              <a:xfrm>
                <a:off x="5541" y="4864"/>
                <a:ext cx="45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40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201" y="4893"/>
                <a:ext cx="337" cy="5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141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5706" y="5485"/>
                <a:ext cx="225" cy="46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142" name="Line 11"/>
              <p:cNvSpPr>
                <a:spLocks noChangeAspect="1" noChangeShapeType="1"/>
              </p:cNvSpPr>
              <p:nvPr/>
            </p:nvSpPr>
            <p:spPr bwMode="auto">
              <a:xfrm>
                <a:off x="5541" y="4864"/>
                <a:ext cx="25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43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6981" y="4864"/>
                <a:ext cx="1080" cy="17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4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7701" y="5507"/>
                <a:ext cx="238" cy="53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145" name="Rectangle 6"/>
              <p:cNvSpPr>
                <a:spLocks noChangeAspect="1" noChangeArrowheads="1"/>
              </p:cNvSpPr>
              <p:nvPr/>
            </p:nvSpPr>
            <p:spPr bwMode="auto">
              <a:xfrm>
                <a:off x="5766" y="4848"/>
                <a:ext cx="212" cy="36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graphicFrame>
          <p:nvGraphicFramePr>
            <p:cNvPr id="5124" name="Object 20"/>
            <p:cNvGraphicFramePr>
              <a:graphicFrameLocks noChangeAspect="1"/>
            </p:cNvGraphicFramePr>
            <p:nvPr/>
          </p:nvGraphicFramePr>
          <p:xfrm>
            <a:off x="4014" y="2024"/>
            <a:ext cx="118" cy="227"/>
          </p:xfrm>
          <a:graphic>
            <a:graphicData uri="http://schemas.openxmlformats.org/presentationml/2006/ole">
              <p:oleObj spid="_x0000_s5124" name="Equation" r:id="rId4" imgW="126890" imgH="241091" progId="Equation.DSMT4">
                <p:embed/>
              </p:oleObj>
            </a:graphicData>
          </a:graphic>
        </p:graphicFrame>
        <p:graphicFrame>
          <p:nvGraphicFramePr>
            <p:cNvPr id="5125" name="Object 15"/>
            <p:cNvGraphicFramePr>
              <a:graphicFrameLocks noChangeAspect="1"/>
            </p:cNvGraphicFramePr>
            <p:nvPr/>
          </p:nvGraphicFramePr>
          <p:xfrm>
            <a:off x="2200" y="1752"/>
            <a:ext cx="170" cy="239"/>
          </p:xfrm>
          <a:graphic>
            <a:graphicData uri="http://schemas.openxmlformats.org/presentationml/2006/ole">
              <p:oleObj spid="_x0000_s5125" name="Equation" r:id="rId5" imgW="177569" imgH="253670" progId="Equation.DSMT4">
                <p:embed/>
              </p:oleObj>
            </a:graphicData>
          </a:graphic>
        </p:graphicFrame>
        <p:graphicFrame>
          <p:nvGraphicFramePr>
            <p:cNvPr id="5126" name="Object 13"/>
            <p:cNvGraphicFramePr>
              <a:graphicFrameLocks noChangeAspect="1"/>
            </p:cNvGraphicFramePr>
            <p:nvPr/>
          </p:nvGraphicFramePr>
          <p:xfrm>
            <a:off x="3107" y="2115"/>
            <a:ext cx="118" cy="204"/>
          </p:xfrm>
          <a:graphic>
            <a:graphicData uri="http://schemas.openxmlformats.org/presentationml/2006/ole">
              <p:oleObj spid="_x0000_s5126" name="Equation" r:id="rId6" imgW="126780" imgH="215526" progId="Equation.DSMT4">
                <p:embed/>
              </p:oleObj>
            </a:graphicData>
          </a:graphic>
        </p:graphicFrame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3152" y="1752"/>
            <a:ext cx="125" cy="169"/>
          </p:xfrm>
          <a:graphic>
            <a:graphicData uri="http://schemas.openxmlformats.org/presentationml/2006/ole">
              <p:oleObj spid="_x0000_s5127" name="Equation" r:id="rId7" imgW="126725" imgH="177415" progId="Equation.DSMT4">
                <p:embed/>
              </p:oleObj>
            </a:graphicData>
          </a:graphic>
        </p:graphicFrame>
      </p:grp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5795963" y="5141913"/>
          <a:ext cx="1673225" cy="723900"/>
        </p:xfrm>
        <a:graphic>
          <a:graphicData uri="http://schemas.openxmlformats.org/presentationml/2006/ole">
            <p:oleObj spid="_x0000_s5123" name="Equation" r:id="rId8" imgW="1117115" imgH="482391" progId="Equation.DSMT4">
              <p:embed/>
            </p:oleObj>
          </a:graphicData>
        </a:graphic>
      </p:graphicFrame>
      <p:sp>
        <p:nvSpPr>
          <p:cNvPr id="5134" name="Rectangle 31"/>
          <p:cNvSpPr>
            <a:spLocks noChangeArrowheads="1"/>
          </p:cNvSpPr>
          <p:nvPr/>
        </p:nvSpPr>
        <p:spPr bwMode="auto">
          <a:xfrm>
            <a:off x="179388" y="188913"/>
            <a:ext cx="848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Real solutions, enthalpic interactions solvent-solute expressed by 2nd Virial coeff.: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1039813" y="29940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1039813" y="32893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1039813" y="36417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44037" name="Group 28"/>
          <p:cNvGrpSpPr>
            <a:grpSpLocks noChangeAspect="1"/>
          </p:cNvGrpSpPr>
          <p:nvPr/>
        </p:nvGrpSpPr>
        <p:grpSpPr bwMode="auto">
          <a:xfrm>
            <a:off x="900113" y="1052513"/>
            <a:ext cx="6707187" cy="2139950"/>
            <a:chOff x="3141" y="1864"/>
            <a:chExt cx="6772" cy="2160"/>
          </a:xfrm>
        </p:grpSpPr>
        <p:sp>
          <p:nvSpPr>
            <p:cNvPr id="44076" name="Line 29"/>
            <p:cNvSpPr>
              <a:spLocks noChangeAspect="1" noChangeShapeType="1"/>
            </p:cNvSpPr>
            <p:nvPr/>
          </p:nvSpPr>
          <p:spPr bwMode="auto">
            <a:xfrm>
              <a:off x="3279" y="3472"/>
              <a:ext cx="65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7" name="Text Box 30"/>
            <p:cNvSpPr txBox="1">
              <a:spLocks noChangeAspect="1" noChangeArrowheads="1"/>
            </p:cNvSpPr>
            <p:nvPr/>
          </p:nvSpPr>
          <p:spPr bwMode="auto">
            <a:xfrm>
              <a:off x="9357" y="3467"/>
              <a:ext cx="556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DE" sz="1600" b="1" i="1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Arial" charset="0"/>
                </a:rPr>
                <a:t>q</a:t>
              </a:r>
              <a:endParaRPr lang="de-DE" sz="1600" b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4078" name="Oval 31"/>
            <p:cNvSpPr>
              <a:spLocks noChangeAspect="1" noChangeArrowheads="1"/>
            </p:cNvSpPr>
            <p:nvPr/>
          </p:nvSpPr>
          <p:spPr bwMode="auto">
            <a:xfrm>
              <a:off x="3141" y="1864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9" name="Oval 32"/>
            <p:cNvSpPr>
              <a:spLocks noChangeAspect="1" noChangeArrowheads="1"/>
            </p:cNvSpPr>
            <p:nvPr/>
          </p:nvSpPr>
          <p:spPr bwMode="auto">
            <a:xfrm>
              <a:off x="4701" y="1864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0" name="Oval 33"/>
            <p:cNvSpPr>
              <a:spLocks noChangeAspect="1" noChangeArrowheads="1"/>
            </p:cNvSpPr>
            <p:nvPr/>
          </p:nvSpPr>
          <p:spPr bwMode="auto">
            <a:xfrm>
              <a:off x="6261" y="1864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1" name="Oval 34"/>
            <p:cNvSpPr>
              <a:spLocks noChangeAspect="1" noChangeArrowheads="1"/>
            </p:cNvSpPr>
            <p:nvPr/>
          </p:nvSpPr>
          <p:spPr bwMode="auto">
            <a:xfrm>
              <a:off x="7821" y="1864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2" name="Freeform 35"/>
            <p:cNvSpPr>
              <a:spLocks noChangeAspect="1"/>
            </p:cNvSpPr>
            <p:nvPr/>
          </p:nvSpPr>
          <p:spPr bwMode="auto">
            <a:xfrm>
              <a:off x="3588" y="2104"/>
              <a:ext cx="153" cy="107"/>
            </a:xfrm>
            <a:custGeom>
              <a:avLst/>
              <a:gdLst>
                <a:gd name="T0" fmla="*/ 0 w 516"/>
                <a:gd name="T1" fmla="*/ 0 h 363"/>
                <a:gd name="T2" fmla="*/ 0 w 516"/>
                <a:gd name="T3" fmla="*/ 0 h 363"/>
                <a:gd name="T4" fmla="*/ 0 w 516"/>
                <a:gd name="T5" fmla="*/ 0 h 363"/>
                <a:gd name="T6" fmla="*/ 0 w 516"/>
                <a:gd name="T7" fmla="*/ 0 h 363"/>
                <a:gd name="T8" fmla="*/ 0 w 516"/>
                <a:gd name="T9" fmla="*/ 0 h 363"/>
                <a:gd name="T10" fmla="*/ 0 w 516"/>
                <a:gd name="T11" fmla="*/ 0 h 363"/>
                <a:gd name="T12" fmla="*/ 0 w 516"/>
                <a:gd name="T13" fmla="*/ 0 h 363"/>
                <a:gd name="T14" fmla="*/ 0 w 516"/>
                <a:gd name="T15" fmla="*/ 0 h 363"/>
                <a:gd name="T16" fmla="*/ 0 w 516"/>
                <a:gd name="T17" fmla="*/ 0 h 363"/>
                <a:gd name="T18" fmla="*/ 0 w 516"/>
                <a:gd name="T19" fmla="*/ 0 h 363"/>
                <a:gd name="T20" fmla="*/ 0 w 516"/>
                <a:gd name="T21" fmla="*/ 0 h 363"/>
                <a:gd name="T22" fmla="*/ 0 w 516"/>
                <a:gd name="T23" fmla="*/ 0 h 363"/>
                <a:gd name="T24" fmla="*/ 0 w 516"/>
                <a:gd name="T25" fmla="*/ 0 h 363"/>
                <a:gd name="T26" fmla="*/ 0 w 516"/>
                <a:gd name="T27" fmla="*/ 0 h 363"/>
                <a:gd name="T28" fmla="*/ 0 w 516"/>
                <a:gd name="T29" fmla="*/ 0 h 363"/>
                <a:gd name="T30" fmla="*/ 0 w 516"/>
                <a:gd name="T31" fmla="*/ 0 h 363"/>
                <a:gd name="T32" fmla="*/ 0 w 516"/>
                <a:gd name="T33" fmla="*/ 0 h 363"/>
                <a:gd name="T34" fmla="*/ 0 w 516"/>
                <a:gd name="T35" fmla="*/ 0 h 363"/>
                <a:gd name="T36" fmla="*/ 0 w 516"/>
                <a:gd name="T37" fmla="*/ 0 h 363"/>
                <a:gd name="T38" fmla="*/ 0 w 516"/>
                <a:gd name="T39" fmla="*/ 0 h 363"/>
                <a:gd name="T40" fmla="*/ 0 w 516"/>
                <a:gd name="T41" fmla="*/ 0 h 363"/>
                <a:gd name="T42" fmla="*/ 0 w 516"/>
                <a:gd name="T43" fmla="*/ 0 h 363"/>
                <a:gd name="T44" fmla="*/ 0 w 516"/>
                <a:gd name="T45" fmla="*/ 0 h 363"/>
                <a:gd name="T46" fmla="*/ 0 w 516"/>
                <a:gd name="T47" fmla="*/ 0 h 363"/>
                <a:gd name="T48" fmla="*/ 0 w 516"/>
                <a:gd name="T49" fmla="*/ 0 h 363"/>
                <a:gd name="T50" fmla="*/ 0 w 516"/>
                <a:gd name="T51" fmla="*/ 0 h 363"/>
                <a:gd name="T52" fmla="*/ 0 w 516"/>
                <a:gd name="T53" fmla="*/ 0 h 363"/>
                <a:gd name="T54" fmla="*/ 0 w 516"/>
                <a:gd name="T55" fmla="*/ 0 h 363"/>
                <a:gd name="T56" fmla="*/ 0 w 516"/>
                <a:gd name="T57" fmla="*/ 0 h 363"/>
                <a:gd name="T58" fmla="*/ 0 w 516"/>
                <a:gd name="T59" fmla="*/ 0 h 363"/>
                <a:gd name="T60" fmla="*/ 0 w 516"/>
                <a:gd name="T61" fmla="*/ 0 h 363"/>
                <a:gd name="T62" fmla="*/ 0 w 516"/>
                <a:gd name="T63" fmla="*/ 0 h 363"/>
                <a:gd name="T64" fmla="*/ 0 w 516"/>
                <a:gd name="T65" fmla="*/ 0 h 363"/>
                <a:gd name="T66" fmla="*/ 0 w 516"/>
                <a:gd name="T67" fmla="*/ 0 h 363"/>
                <a:gd name="T68" fmla="*/ 0 w 516"/>
                <a:gd name="T69" fmla="*/ 0 h 363"/>
                <a:gd name="T70" fmla="*/ 0 w 516"/>
                <a:gd name="T71" fmla="*/ 0 h 363"/>
                <a:gd name="T72" fmla="*/ 0 w 516"/>
                <a:gd name="T73" fmla="*/ 0 h 363"/>
                <a:gd name="T74" fmla="*/ 0 w 516"/>
                <a:gd name="T75" fmla="*/ 0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3" name="Freeform 36"/>
            <p:cNvSpPr>
              <a:spLocks noChangeAspect="1"/>
            </p:cNvSpPr>
            <p:nvPr/>
          </p:nvSpPr>
          <p:spPr bwMode="auto">
            <a:xfrm>
              <a:off x="3948" y="2344"/>
              <a:ext cx="153" cy="107"/>
            </a:xfrm>
            <a:custGeom>
              <a:avLst/>
              <a:gdLst>
                <a:gd name="T0" fmla="*/ 0 w 516"/>
                <a:gd name="T1" fmla="*/ 0 h 363"/>
                <a:gd name="T2" fmla="*/ 0 w 516"/>
                <a:gd name="T3" fmla="*/ 0 h 363"/>
                <a:gd name="T4" fmla="*/ 0 w 516"/>
                <a:gd name="T5" fmla="*/ 0 h 363"/>
                <a:gd name="T6" fmla="*/ 0 w 516"/>
                <a:gd name="T7" fmla="*/ 0 h 363"/>
                <a:gd name="T8" fmla="*/ 0 w 516"/>
                <a:gd name="T9" fmla="*/ 0 h 363"/>
                <a:gd name="T10" fmla="*/ 0 w 516"/>
                <a:gd name="T11" fmla="*/ 0 h 363"/>
                <a:gd name="T12" fmla="*/ 0 w 516"/>
                <a:gd name="T13" fmla="*/ 0 h 363"/>
                <a:gd name="T14" fmla="*/ 0 w 516"/>
                <a:gd name="T15" fmla="*/ 0 h 363"/>
                <a:gd name="T16" fmla="*/ 0 w 516"/>
                <a:gd name="T17" fmla="*/ 0 h 363"/>
                <a:gd name="T18" fmla="*/ 0 w 516"/>
                <a:gd name="T19" fmla="*/ 0 h 363"/>
                <a:gd name="T20" fmla="*/ 0 w 516"/>
                <a:gd name="T21" fmla="*/ 0 h 363"/>
                <a:gd name="T22" fmla="*/ 0 w 516"/>
                <a:gd name="T23" fmla="*/ 0 h 363"/>
                <a:gd name="T24" fmla="*/ 0 w 516"/>
                <a:gd name="T25" fmla="*/ 0 h 363"/>
                <a:gd name="T26" fmla="*/ 0 w 516"/>
                <a:gd name="T27" fmla="*/ 0 h 363"/>
                <a:gd name="T28" fmla="*/ 0 w 516"/>
                <a:gd name="T29" fmla="*/ 0 h 363"/>
                <a:gd name="T30" fmla="*/ 0 w 516"/>
                <a:gd name="T31" fmla="*/ 0 h 363"/>
                <a:gd name="T32" fmla="*/ 0 w 516"/>
                <a:gd name="T33" fmla="*/ 0 h 363"/>
                <a:gd name="T34" fmla="*/ 0 w 516"/>
                <a:gd name="T35" fmla="*/ 0 h 363"/>
                <a:gd name="T36" fmla="*/ 0 w 516"/>
                <a:gd name="T37" fmla="*/ 0 h 363"/>
                <a:gd name="T38" fmla="*/ 0 w 516"/>
                <a:gd name="T39" fmla="*/ 0 h 363"/>
                <a:gd name="T40" fmla="*/ 0 w 516"/>
                <a:gd name="T41" fmla="*/ 0 h 363"/>
                <a:gd name="T42" fmla="*/ 0 w 516"/>
                <a:gd name="T43" fmla="*/ 0 h 363"/>
                <a:gd name="T44" fmla="*/ 0 w 516"/>
                <a:gd name="T45" fmla="*/ 0 h 363"/>
                <a:gd name="T46" fmla="*/ 0 w 516"/>
                <a:gd name="T47" fmla="*/ 0 h 363"/>
                <a:gd name="T48" fmla="*/ 0 w 516"/>
                <a:gd name="T49" fmla="*/ 0 h 363"/>
                <a:gd name="T50" fmla="*/ 0 w 516"/>
                <a:gd name="T51" fmla="*/ 0 h 363"/>
                <a:gd name="T52" fmla="*/ 0 w 516"/>
                <a:gd name="T53" fmla="*/ 0 h 363"/>
                <a:gd name="T54" fmla="*/ 0 w 516"/>
                <a:gd name="T55" fmla="*/ 0 h 363"/>
                <a:gd name="T56" fmla="*/ 0 w 516"/>
                <a:gd name="T57" fmla="*/ 0 h 363"/>
                <a:gd name="T58" fmla="*/ 0 w 516"/>
                <a:gd name="T59" fmla="*/ 0 h 363"/>
                <a:gd name="T60" fmla="*/ 0 w 516"/>
                <a:gd name="T61" fmla="*/ 0 h 363"/>
                <a:gd name="T62" fmla="*/ 0 w 516"/>
                <a:gd name="T63" fmla="*/ 0 h 363"/>
                <a:gd name="T64" fmla="*/ 0 w 516"/>
                <a:gd name="T65" fmla="*/ 0 h 363"/>
                <a:gd name="T66" fmla="*/ 0 w 516"/>
                <a:gd name="T67" fmla="*/ 0 h 363"/>
                <a:gd name="T68" fmla="*/ 0 w 516"/>
                <a:gd name="T69" fmla="*/ 0 h 363"/>
                <a:gd name="T70" fmla="*/ 0 w 516"/>
                <a:gd name="T71" fmla="*/ 0 h 363"/>
                <a:gd name="T72" fmla="*/ 0 w 516"/>
                <a:gd name="T73" fmla="*/ 0 h 363"/>
                <a:gd name="T74" fmla="*/ 0 w 516"/>
                <a:gd name="T75" fmla="*/ 0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4" name="Freeform 37"/>
            <p:cNvSpPr>
              <a:spLocks noChangeAspect="1"/>
            </p:cNvSpPr>
            <p:nvPr/>
          </p:nvSpPr>
          <p:spPr bwMode="auto">
            <a:xfrm>
              <a:off x="3381" y="2464"/>
              <a:ext cx="153" cy="107"/>
            </a:xfrm>
            <a:custGeom>
              <a:avLst/>
              <a:gdLst>
                <a:gd name="T0" fmla="*/ 0 w 516"/>
                <a:gd name="T1" fmla="*/ 0 h 363"/>
                <a:gd name="T2" fmla="*/ 0 w 516"/>
                <a:gd name="T3" fmla="*/ 0 h 363"/>
                <a:gd name="T4" fmla="*/ 0 w 516"/>
                <a:gd name="T5" fmla="*/ 0 h 363"/>
                <a:gd name="T6" fmla="*/ 0 w 516"/>
                <a:gd name="T7" fmla="*/ 0 h 363"/>
                <a:gd name="T8" fmla="*/ 0 w 516"/>
                <a:gd name="T9" fmla="*/ 0 h 363"/>
                <a:gd name="T10" fmla="*/ 0 w 516"/>
                <a:gd name="T11" fmla="*/ 0 h 363"/>
                <a:gd name="T12" fmla="*/ 0 w 516"/>
                <a:gd name="T13" fmla="*/ 0 h 363"/>
                <a:gd name="T14" fmla="*/ 0 w 516"/>
                <a:gd name="T15" fmla="*/ 0 h 363"/>
                <a:gd name="T16" fmla="*/ 0 w 516"/>
                <a:gd name="T17" fmla="*/ 0 h 363"/>
                <a:gd name="T18" fmla="*/ 0 w 516"/>
                <a:gd name="T19" fmla="*/ 0 h 363"/>
                <a:gd name="T20" fmla="*/ 0 w 516"/>
                <a:gd name="T21" fmla="*/ 0 h 363"/>
                <a:gd name="T22" fmla="*/ 0 w 516"/>
                <a:gd name="T23" fmla="*/ 0 h 363"/>
                <a:gd name="T24" fmla="*/ 0 w 516"/>
                <a:gd name="T25" fmla="*/ 0 h 363"/>
                <a:gd name="T26" fmla="*/ 0 w 516"/>
                <a:gd name="T27" fmla="*/ 0 h 363"/>
                <a:gd name="T28" fmla="*/ 0 w 516"/>
                <a:gd name="T29" fmla="*/ 0 h 363"/>
                <a:gd name="T30" fmla="*/ 0 w 516"/>
                <a:gd name="T31" fmla="*/ 0 h 363"/>
                <a:gd name="T32" fmla="*/ 0 w 516"/>
                <a:gd name="T33" fmla="*/ 0 h 363"/>
                <a:gd name="T34" fmla="*/ 0 w 516"/>
                <a:gd name="T35" fmla="*/ 0 h 363"/>
                <a:gd name="T36" fmla="*/ 0 w 516"/>
                <a:gd name="T37" fmla="*/ 0 h 363"/>
                <a:gd name="T38" fmla="*/ 0 w 516"/>
                <a:gd name="T39" fmla="*/ 0 h 363"/>
                <a:gd name="T40" fmla="*/ 0 w 516"/>
                <a:gd name="T41" fmla="*/ 0 h 363"/>
                <a:gd name="T42" fmla="*/ 0 w 516"/>
                <a:gd name="T43" fmla="*/ 0 h 363"/>
                <a:gd name="T44" fmla="*/ 0 w 516"/>
                <a:gd name="T45" fmla="*/ 0 h 363"/>
                <a:gd name="T46" fmla="*/ 0 w 516"/>
                <a:gd name="T47" fmla="*/ 0 h 363"/>
                <a:gd name="T48" fmla="*/ 0 w 516"/>
                <a:gd name="T49" fmla="*/ 0 h 363"/>
                <a:gd name="T50" fmla="*/ 0 w 516"/>
                <a:gd name="T51" fmla="*/ 0 h 363"/>
                <a:gd name="T52" fmla="*/ 0 w 516"/>
                <a:gd name="T53" fmla="*/ 0 h 363"/>
                <a:gd name="T54" fmla="*/ 0 w 516"/>
                <a:gd name="T55" fmla="*/ 0 h 363"/>
                <a:gd name="T56" fmla="*/ 0 w 516"/>
                <a:gd name="T57" fmla="*/ 0 h 363"/>
                <a:gd name="T58" fmla="*/ 0 w 516"/>
                <a:gd name="T59" fmla="*/ 0 h 363"/>
                <a:gd name="T60" fmla="*/ 0 w 516"/>
                <a:gd name="T61" fmla="*/ 0 h 363"/>
                <a:gd name="T62" fmla="*/ 0 w 516"/>
                <a:gd name="T63" fmla="*/ 0 h 363"/>
                <a:gd name="T64" fmla="*/ 0 w 516"/>
                <a:gd name="T65" fmla="*/ 0 h 363"/>
                <a:gd name="T66" fmla="*/ 0 w 516"/>
                <a:gd name="T67" fmla="*/ 0 h 363"/>
                <a:gd name="T68" fmla="*/ 0 w 516"/>
                <a:gd name="T69" fmla="*/ 0 h 363"/>
                <a:gd name="T70" fmla="*/ 0 w 516"/>
                <a:gd name="T71" fmla="*/ 0 h 363"/>
                <a:gd name="T72" fmla="*/ 0 w 516"/>
                <a:gd name="T73" fmla="*/ 0 h 363"/>
                <a:gd name="T74" fmla="*/ 0 w 516"/>
                <a:gd name="T75" fmla="*/ 0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5" name="Freeform 38"/>
            <p:cNvSpPr>
              <a:spLocks noChangeAspect="1"/>
            </p:cNvSpPr>
            <p:nvPr/>
          </p:nvSpPr>
          <p:spPr bwMode="auto">
            <a:xfrm>
              <a:off x="3828" y="2717"/>
              <a:ext cx="153" cy="107"/>
            </a:xfrm>
            <a:custGeom>
              <a:avLst/>
              <a:gdLst>
                <a:gd name="T0" fmla="*/ 0 w 516"/>
                <a:gd name="T1" fmla="*/ 0 h 363"/>
                <a:gd name="T2" fmla="*/ 0 w 516"/>
                <a:gd name="T3" fmla="*/ 0 h 363"/>
                <a:gd name="T4" fmla="*/ 0 w 516"/>
                <a:gd name="T5" fmla="*/ 0 h 363"/>
                <a:gd name="T6" fmla="*/ 0 w 516"/>
                <a:gd name="T7" fmla="*/ 0 h 363"/>
                <a:gd name="T8" fmla="*/ 0 w 516"/>
                <a:gd name="T9" fmla="*/ 0 h 363"/>
                <a:gd name="T10" fmla="*/ 0 w 516"/>
                <a:gd name="T11" fmla="*/ 0 h 363"/>
                <a:gd name="T12" fmla="*/ 0 w 516"/>
                <a:gd name="T13" fmla="*/ 0 h 363"/>
                <a:gd name="T14" fmla="*/ 0 w 516"/>
                <a:gd name="T15" fmla="*/ 0 h 363"/>
                <a:gd name="T16" fmla="*/ 0 w 516"/>
                <a:gd name="T17" fmla="*/ 0 h 363"/>
                <a:gd name="T18" fmla="*/ 0 w 516"/>
                <a:gd name="T19" fmla="*/ 0 h 363"/>
                <a:gd name="T20" fmla="*/ 0 w 516"/>
                <a:gd name="T21" fmla="*/ 0 h 363"/>
                <a:gd name="T22" fmla="*/ 0 w 516"/>
                <a:gd name="T23" fmla="*/ 0 h 363"/>
                <a:gd name="T24" fmla="*/ 0 w 516"/>
                <a:gd name="T25" fmla="*/ 0 h 363"/>
                <a:gd name="T26" fmla="*/ 0 w 516"/>
                <a:gd name="T27" fmla="*/ 0 h 363"/>
                <a:gd name="T28" fmla="*/ 0 w 516"/>
                <a:gd name="T29" fmla="*/ 0 h 363"/>
                <a:gd name="T30" fmla="*/ 0 w 516"/>
                <a:gd name="T31" fmla="*/ 0 h 363"/>
                <a:gd name="T32" fmla="*/ 0 w 516"/>
                <a:gd name="T33" fmla="*/ 0 h 363"/>
                <a:gd name="T34" fmla="*/ 0 w 516"/>
                <a:gd name="T35" fmla="*/ 0 h 363"/>
                <a:gd name="T36" fmla="*/ 0 w 516"/>
                <a:gd name="T37" fmla="*/ 0 h 363"/>
                <a:gd name="T38" fmla="*/ 0 w 516"/>
                <a:gd name="T39" fmla="*/ 0 h 363"/>
                <a:gd name="T40" fmla="*/ 0 w 516"/>
                <a:gd name="T41" fmla="*/ 0 h 363"/>
                <a:gd name="T42" fmla="*/ 0 w 516"/>
                <a:gd name="T43" fmla="*/ 0 h 363"/>
                <a:gd name="T44" fmla="*/ 0 w 516"/>
                <a:gd name="T45" fmla="*/ 0 h 363"/>
                <a:gd name="T46" fmla="*/ 0 w 516"/>
                <a:gd name="T47" fmla="*/ 0 h 363"/>
                <a:gd name="T48" fmla="*/ 0 w 516"/>
                <a:gd name="T49" fmla="*/ 0 h 363"/>
                <a:gd name="T50" fmla="*/ 0 w 516"/>
                <a:gd name="T51" fmla="*/ 0 h 363"/>
                <a:gd name="T52" fmla="*/ 0 w 516"/>
                <a:gd name="T53" fmla="*/ 0 h 363"/>
                <a:gd name="T54" fmla="*/ 0 w 516"/>
                <a:gd name="T55" fmla="*/ 0 h 363"/>
                <a:gd name="T56" fmla="*/ 0 w 516"/>
                <a:gd name="T57" fmla="*/ 0 h 363"/>
                <a:gd name="T58" fmla="*/ 0 w 516"/>
                <a:gd name="T59" fmla="*/ 0 h 363"/>
                <a:gd name="T60" fmla="*/ 0 w 516"/>
                <a:gd name="T61" fmla="*/ 0 h 363"/>
                <a:gd name="T62" fmla="*/ 0 w 516"/>
                <a:gd name="T63" fmla="*/ 0 h 363"/>
                <a:gd name="T64" fmla="*/ 0 w 516"/>
                <a:gd name="T65" fmla="*/ 0 h 363"/>
                <a:gd name="T66" fmla="*/ 0 w 516"/>
                <a:gd name="T67" fmla="*/ 0 h 363"/>
                <a:gd name="T68" fmla="*/ 0 w 516"/>
                <a:gd name="T69" fmla="*/ 0 h 363"/>
                <a:gd name="T70" fmla="*/ 0 w 516"/>
                <a:gd name="T71" fmla="*/ 0 h 363"/>
                <a:gd name="T72" fmla="*/ 0 w 516"/>
                <a:gd name="T73" fmla="*/ 0 h 363"/>
                <a:gd name="T74" fmla="*/ 0 w 516"/>
                <a:gd name="T75" fmla="*/ 0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6" name="Freeform 39"/>
            <p:cNvSpPr>
              <a:spLocks noChangeAspect="1"/>
            </p:cNvSpPr>
            <p:nvPr/>
          </p:nvSpPr>
          <p:spPr bwMode="auto">
            <a:xfrm>
              <a:off x="3381" y="2824"/>
              <a:ext cx="153" cy="107"/>
            </a:xfrm>
            <a:custGeom>
              <a:avLst/>
              <a:gdLst>
                <a:gd name="T0" fmla="*/ 0 w 516"/>
                <a:gd name="T1" fmla="*/ 0 h 363"/>
                <a:gd name="T2" fmla="*/ 0 w 516"/>
                <a:gd name="T3" fmla="*/ 0 h 363"/>
                <a:gd name="T4" fmla="*/ 0 w 516"/>
                <a:gd name="T5" fmla="*/ 0 h 363"/>
                <a:gd name="T6" fmla="*/ 0 w 516"/>
                <a:gd name="T7" fmla="*/ 0 h 363"/>
                <a:gd name="T8" fmla="*/ 0 w 516"/>
                <a:gd name="T9" fmla="*/ 0 h 363"/>
                <a:gd name="T10" fmla="*/ 0 w 516"/>
                <a:gd name="T11" fmla="*/ 0 h 363"/>
                <a:gd name="T12" fmla="*/ 0 w 516"/>
                <a:gd name="T13" fmla="*/ 0 h 363"/>
                <a:gd name="T14" fmla="*/ 0 w 516"/>
                <a:gd name="T15" fmla="*/ 0 h 363"/>
                <a:gd name="T16" fmla="*/ 0 w 516"/>
                <a:gd name="T17" fmla="*/ 0 h 363"/>
                <a:gd name="T18" fmla="*/ 0 w 516"/>
                <a:gd name="T19" fmla="*/ 0 h 363"/>
                <a:gd name="T20" fmla="*/ 0 w 516"/>
                <a:gd name="T21" fmla="*/ 0 h 363"/>
                <a:gd name="T22" fmla="*/ 0 w 516"/>
                <a:gd name="T23" fmla="*/ 0 h 363"/>
                <a:gd name="T24" fmla="*/ 0 w 516"/>
                <a:gd name="T25" fmla="*/ 0 h 363"/>
                <a:gd name="T26" fmla="*/ 0 w 516"/>
                <a:gd name="T27" fmla="*/ 0 h 363"/>
                <a:gd name="T28" fmla="*/ 0 w 516"/>
                <a:gd name="T29" fmla="*/ 0 h 363"/>
                <a:gd name="T30" fmla="*/ 0 w 516"/>
                <a:gd name="T31" fmla="*/ 0 h 363"/>
                <a:gd name="T32" fmla="*/ 0 w 516"/>
                <a:gd name="T33" fmla="*/ 0 h 363"/>
                <a:gd name="T34" fmla="*/ 0 w 516"/>
                <a:gd name="T35" fmla="*/ 0 h 363"/>
                <a:gd name="T36" fmla="*/ 0 w 516"/>
                <a:gd name="T37" fmla="*/ 0 h 363"/>
                <a:gd name="T38" fmla="*/ 0 w 516"/>
                <a:gd name="T39" fmla="*/ 0 h 363"/>
                <a:gd name="T40" fmla="*/ 0 w 516"/>
                <a:gd name="T41" fmla="*/ 0 h 363"/>
                <a:gd name="T42" fmla="*/ 0 w 516"/>
                <a:gd name="T43" fmla="*/ 0 h 363"/>
                <a:gd name="T44" fmla="*/ 0 w 516"/>
                <a:gd name="T45" fmla="*/ 0 h 363"/>
                <a:gd name="T46" fmla="*/ 0 w 516"/>
                <a:gd name="T47" fmla="*/ 0 h 363"/>
                <a:gd name="T48" fmla="*/ 0 w 516"/>
                <a:gd name="T49" fmla="*/ 0 h 363"/>
                <a:gd name="T50" fmla="*/ 0 w 516"/>
                <a:gd name="T51" fmla="*/ 0 h 363"/>
                <a:gd name="T52" fmla="*/ 0 w 516"/>
                <a:gd name="T53" fmla="*/ 0 h 363"/>
                <a:gd name="T54" fmla="*/ 0 w 516"/>
                <a:gd name="T55" fmla="*/ 0 h 363"/>
                <a:gd name="T56" fmla="*/ 0 w 516"/>
                <a:gd name="T57" fmla="*/ 0 h 363"/>
                <a:gd name="T58" fmla="*/ 0 w 516"/>
                <a:gd name="T59" fmla="*/ 0 h 363"/>
                <a:gd name="T60" fmla="*/ 0 w 516"/>
                <a:gd name="T61" fmla="*/ 0 h 363"/>
                <a:gd name="T62" fmla="*/ 0 w 516"/>
                <a:gd name="T63" fmla="*/ 0 h 363"/>
                <a:gd name="T64" fmla="*/ 0 w 516"/>
                <a:gd name="T65" fmla="*/ 0 h 363"/>
                <a:gd name="T66" fmla="*/ 0 w 516"/>
                <a:gd name="T67" fmla="*/ 0 h 363"/>
                <a:gd name="T68" fmla="*/ 0 w 516"/>
                <a:gd name="T69" fmla="*/ 0 h 363"/>
                <a:gd name="T70" fmla="*/ 0 w 516"/>
                <a:gd name="T71" fmla="*/ 0 h 363"/>
                <a:gd name="T72" fmla="*/ 0 w 516"/>
                <a:gd name="T73" fmla="*/ 0 h 363"/>
                <a:gd name="T74" fmla="*/ 0 w 516"/>
                <a:gd name="T75" fmla="*/ 0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7" name="Freeform 40"/>
            <p:cNvSpPr>
              <a:spLocks noChangeAspect="1"/>
            </p:cNvSpPr>
            <p:nvPr/>
          </p:nvSpPr>
          <p:spPr bwMode="auto">
            <a:xfrm>
              <a:off x="4188" y="2584"/>
              <a:ext cx="153" cy="107"/>
            </a:xfrm>
            <a:custGeom>
              <a:avLst/>
              <a:gdLst>
                <a:gd name="T0" fmla="*/ 0 w 516"/>
                <a:gd name="T1" fmla="*/ 0 h 363"/>
                <a:gd name="T2" fmla="*/ 0 w 516"/>
                <a:gd name="T3" fmla="*/ 0 h 363"/>
                <a:gd name="T4" fmla="*/ 0 w 516"/>
                <a:gd name="T5" fmla="*/ 0 h 363"/>
                <a:gd name="T6" fmla="*/ 0 w 516"/>
                <a:gd name="T7" fmla="*/ 0 h 363"/>
                <a:gd name="T8" fmla="*/ 0 w 516"/>
                <a:gd name="T9" fmla="*/ 0 h 363"/>
                <a:gd name="T10" fmla="*/ 0 w 516"/>
                <a:gd name="T11" fmla="*/ 0 h 363"/>
                <a:gd name="T12" fmla="*/ 0 w 516"/>
                <a:gd name="T13" fmla="*/ 0 h 363"/>
                <a:gd name="T14" fmla="*/ 0 w 516"/>
                <a:gd name="T15" fmla="*/ 0 h 363"/>
                <a:gd name="T16" fmla="*/ 0 w 516"/>
                <a:gd name="T17" fmla="*/ 0 h 363"/>
                <a:gd name="T18" fmla="*/ 0 w 516"/>
                <a:gd name="T19" fmla="*/ 0 h 363"/>
                <a:gd name="T20" fmla="*/ 0 w 516"/>
                <a:gd name="T21" fmla="*/ 0 h 363"/>
                <a:gd name="T22" fmla="*/ 0 w 516"/>
                <a:gd name="T23" fmla="*/ 0 h 363"/>
                <a:gd name="T24" fmla="*/ 0 w 516"/>
                <a:gd name="T25" fmla="*/ 0 h 363"/>
                <a:gd name="T26" fmla="*/ 0 w 516"/>
                <a:gd name="T27" fmla="*/ 0 h 363"/>
                <a:gd name="T28" fmla="*/ 0 w 516"/>
                <a:gd name="T29" fmla="*/ 0 h 363"/>
                <a:gd name="T30" fmla="*/ 0 w 516"/>
                <a:gd name="T31" fmla="*/ 0 h 363"/>
                <a:gd name="T32" fmla="*/ 0 w 516"/>
                <a:gd name="T33" fmla="*/ 0 h 363"/>
                <a:gd name="T34" fmla="*/ 0 w 516"/>
                <a:gd name="T35" fmla="*/ 0 h 363"/>
                <a:gd name="T36" fmla="*/ 0 w 516"/>
                <a:gd name="T37" fmla="*/ 0 h 363"/>
                <a:gd name="T38" fmla="*/ 0 w 516"/>
                <a:gd name="T39" fmla="*/ 0 h 363"/>
                <a:gd name="T40" fmla="*/ 0 w 516"/>
                <a:gd name="T41" fmla="*/ 0 h 363"/>
                <a:gd name="T42" fmla="*/ 0 w 516"/>
                <a:gd name="T43" fmla="*/ 0 h 363"/>
                <a:gd name="T44" fmla="*/ 0 w 516"/>
                <a:gd name="T45" fmla="*/ 0 h 363"/>
                <a:gd name="T46" fmla="*/ 0 w 516"/>
                <a:gd name="T47" fmla="*/ 0 h 363"/>
                <a:gd name="T48" fmla="*/ 0 w 516"/>
                <a:gd name="T49" fmla="*/ 0 h 363"/>
                <a:gd name="T50" fmla="*/ 0 w 516"/>
                <a:gd name="T51" fmla="*/ 0 h 363"/>
                <a:gd name="T52" fmla="*/ 0 w 516"/>
                <a:gd name="T53" fmla="*/ 0 h 363"/>
                <a:gd name="T54" fmla="*/ 0 w 516"/>
                <a:gd name="T55" fmla="*/ 0 h 363"/>
                <a:gd name="T56" fmla="*/ 0 w 516"/>
                <a:gd name="T57" fmla="*/ 0 h 363"/>
                <a:gd name="T58" fmla="*/ 0 w 516"/>
                <a:gd name="T59" fmla="*/ 0 h 363"/>
                <a:gd name="T60" fmla="*/ 0 w 516"/>
                <a:gd name="T61" fmla="*/ 0 h 363"/>
                <a:gd name="T62" fmla="*/ 0 w 516"/>
                <a:gd name="T63" fmla="*/ 0 h 363"/>
                <a:gd name="T64" fmla="*/ 0 w 516"/>
                <a:gd name="T65" fmla="*/ 0 h 363"/>
                <a:gd name="T66" fmla="*/ 0 w 516"/>
                <a:gd name="T67" fmla="*/ 0 h 363"/>
                <a:gd name="T68" fmla="*/ 0 w 516"/>
                <a:gd name="T69" fmla="*/ 0 h 363"/>
                <a:gd name="T70" fmla="*/ 0 w 516"/>
                <a:gd name="T71" fmla="*/ 0 h 363"/>
                <a:gd name="T72" fmla="*/ 0 w 516"/>
                <a:gd name="T73" fmla="*/ 0 h 363"/>
                <a:gd name="T74" fmla="*/ 0 w 516"/>
                <a:gd name="T75" fmla="*/ 0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8" name="Freeform 41"/>
            <p:cNvSpPr>
              <a:spLocks noChangeAspect="1"/>
            </p:cNvSpPr>
            <p:nvPr/>
          </p:nvSpPr>
          <p:spPr bwMode="auto">
            <a:xfrm>
              <a:off x="5148" y="2117"/>
              <a:ext cx="227" cy="159"/>
            </a:xfrm>
            <a:custGeom>
              <a:avLst/>
              <a:gdLst>
                <a:gd name="T0" fmla="*/ 0 w 516"/>
                <a:gd name="T1" fmla="*/ 0 h 363"/>
                <a:gd name="T2" fmla="*/ 0 w 516"/>
                <a:gd name="T3" fmla="*/ 0 h 363"/>
                <a:gd name="T4" fmla="*/ 0 w 516"/>
                <a:gd name="T5" fmla="*/ 0 h 363"/>
                <a:gd name="T6" fmla="*/ 0 w 516"/>
                <a:gd name="T7" fmla="*/ 0 h 363"/>
                <a:gd name="T8" fmla="*/ 0 w 516"/>
                <a:gd name="T9" fmla="*/ 0 h 363"/>
                <a:gd name="T10" fmla="*/ 0 w 516"/>
                <a:gd name="T11" fmla="*/ 0 h 363"/>
                <a:gd name="T12" fmla="*/ 0 w 516"/>
                <a:gd name="T13" fmla="*/ 0 h 363"/>
                <a:gd name="T14" fmla="*/ 0 w 516"/>
                <a:gd name="T15" fmla="*/ 0 h 363"/>
                <a:gd name="T16" fmla="*/ 0 w 516"/>
                <a:gd name="T17" fmla="*/ 0 h 363"/>
                <a:gd name="T18" fmla="*/ 0 w 516"/>
                <a:gd name="T19" fmla="*/ 0 h 363"/>
                <a:gd name="T20" fmla="*/ 0 w 516"/>
                <a:gd name="T21" fmla="*/ 0 h 363"/>
                <a:gd name="T22" fmla="*/ 0 w 516"/>
                <a:gd name="T23" fmla="*/ 0 h 363"/>
                <a:gd name="T24" fmla="*/ 0 w 516"/>
                <a:gd name="T25" fmla="*/ 0 h 363"/>
                <a:gd name="T26" fmla="*/ 0 w 516"/>
                <a:gd name="T27" fmla="*/ 0 h 363"/>
                <a:gd name="T28" fmla="*/ 0 w 516"/>
                <a:gd name="T29" fmla="*/ 0 h 363"/>
                <a:gd name="T30" fmla="*/ 0 w 516"/>
                <a:gd name="T31" fmla="*/ 0 h 363"/>
                <a:gd name="T32" fmla="*/ 0 w 516"/>
                <a:gd name="T33" fmla="*/ 0 h 363"/>
                <a:gd name="T34" fmla="*/ 0 w 516"/>
                <a:gd name="T35" fmla="*/ 0 h 363"/>
                <a:gd name="T36" fmla="*/ 0 w 516"/>
                <a:gd name="T37" fmla="*/ 0 h 363"/>
                <a:gd name="T38" fmla="*/ 0 w 516"/>
                <a:gd name="T39" fmla="*/ 0 h 363"/>
                <a:gd name="T40" fmla="*/ 0 w 516"/>
                <a:gd name="T41" fmla="*/ 0 h 363"/>
                <a:gd name="T42" fmla="*/ 0 w 516"/>
                <a:gd name="T43" fmla="*/ 0 h 363"/>
                <a:gd name="T44" fmla="*/ 0 w 516"/>
                <a:gd name="T45" fmla="*/ 0 h 363"/>
                <a:gd name="T46" fmla="*/ 0 w 516"/>
                <a:gd name="T47" fmla="*/ 0 h 363"/>
                <a:gd name="T48" fmla="*/ 0 w 516"/>
                <a:gd name="T49" fmla="*/ 0 h 363"/>
                <a:gd name="T50" fmla="*/ 0 w 516"/>
                <a:gd name="T51" fmla="*/ 0 h 363"/>
                <a:gd name="T52" fmla="*/ 0 w 516"/>
                <a:gd name="T53" fmla="*/ 0 h 363"/>
                <a:gd name="T54" fmla="*/ 0 w 516"/>
                <a:gd name="T55" fmla="*/ 0 h 363"/>
                <a:gd name="T56" fmla="*/ 0 w 516"/>
                <a:gd name="T57" fmla="*/ 0 h 363"/>
                <a:gd name="T58" fmla="*/ 0 w 516"/>
                <a:gd name="T59" fmla="*/ 0 h 363"/>
                <a:gd name="T60" fmla="*/ 0 w 516"/>
                <a:gd name="T61" fmla="*/ 0 h 363"/>
                <a:gd name="T62" fmla="*/ 0 w 516"/>
                <a:gd name="T63" fmla="*/ 0 h 363"/>
                <a:gd name="T64" fmla="*/ 0 w 516"/>
                <a:gd name="T65" fmla="*/ 0 h 363"/>
                <a:gd name="T66" fmla="*/ 0 w 516"/>
                <a:gd name="T67" fmla="*/ 0 h 363"/>
                <a:gd name="T68" fmla="*/ 0 w 516"/>
                <a:gd name="T69" fmla="*/ 0 h 363"/>
                <a:gd name="T70" fmla="*/ 0 w 516"/>
                <a:gd name="T71" fmla="*/ 0 h 363"/>
                <a:gd name="T72" fmla="*/ 0 w 516"/>
                <a:gd name="T73" fmla="*/ 0 h 363"/>
                <a:gd name="T74" fmla="*/ 0 w 516"/>
                <a:gd name="T75" fmla="*/ 0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9" name="Freeform 42"/>
            <p:cNvSpPr>
              <a:spLocks noChangeAspect="1"/>
            </p:cNvSpPr>
            <p:nvPr/>
          </p:nvSpPr>
          <p:spPr bwMode="auto">
            <a:xfrm>
              <a:off x="5554" y="2357"/>
              <a:ext cx="227" cy="159"/>
            </a:xfrm>
            <a:custGeom>
              <a:avLst/>
              <a:gdLst>
                <a:gd name="T0" fmla="*/ 0 w 516"/>
                <a:gd name="T1" fmla="*/ 0 h 363"/>
                <a:gd name="T2" fmla="*/ 0 w 516"/>
                <a:gd name="T3" fmla="*/ 0 h 363"/>
                <a:gd name="T4" fmla="*/ 0 w 516"/>
                <a:gd name="T5" fmla="*/ 0 h 363"/>
                <a:gd name="T6" fmla="*/ 0 w 516"/>
                <a:gd name="T7" fmla="*/ 0 h 363"/>
                <a:gd name="T8" fmla="*/ 0 w 516"/>
                <a:gd name="T9" fmla="*/ 0 h 363"/>
                <a:gd name="T10" fmla="*/ 0 w 516"/>
                <a:gd name="T11" fmla="*/ 0 h 363"/>
                <a:gd name="T12" fmla="*/ 0 w 516"/>
                <a:gd name="T13" fmla="*/ 0 h 363"/>
                <a:gd name="T14" fmla="*/ 0 w 516"/>
                <a:gd name="T15" fmla="*/ 0 h 363"/>
                <a:gd name="T16" fmla="*/ 0 w 516"/>
                <a:gd name="T17" fmla="*/ 0 h 363"/>
                <a:gd name="T18" fmla="*/ 0 w 516"/>
                <a:gd name="T19" fmla="*/ 0 h 363"/>
                <a:gd name="T20" fmla="*/ 0 w 516"/>
                <a:gd name="T21" fmla="*/ 0 h 363"/>
                <a:gd name="T22" fmla="*/ 0 w 516"/>
                <a:gd name="T23" fmla="*/ 0 h 363"/>
                <a:gd name="T24" fmla="*/ 0 w 516"/>
                <a:gd name="T25" fmla="*/ 0 h 363"/>
                <a:gd name="T26" fmla="*/ 0 w 516"/>
                <a:gd name="T27" fmla="*/ 0 h 363"/>
                <a:gd name="T28" fmla="*/ 0 w 516"/>
                <a:gd name="T29" fmla="*/ 0 h 363"/>
                <a:gd name="T30" fmla="*/ 0 w 516"/>
                <a:gd name="T31" fmla="*/ 0 h 363"/>
                <a:gd name="T32" fmla="*/ 0 w 516"/>
                <a:gd name="T33" fmla="*/ 0 h 363"/>
                <a:gd name="T34" fmla="*/ 0 w 516"/>
                <a:gd name="T35" fmla="*/ 0 h 363"/>
                <a:gd name="T36" fmla="*/ 0 w 516"/>
                <a:gd name="T37" fmla="*/ 0 h 363"/>
                <a:gd name="T38" fmla="*/ 0 w 516"/>
                <a:gd name="T39" fmla="*/ 0 h 363"/>
                <a:gd name="T40" fmla="*/ 0 w 516"/>
                <a:gd name="T41" fmla="*/ 0 h 363"/>
                <a:gd name="T42" fmla="*/ 0 w 516"/>
                <a:gd name="T43" fmla="*/ 0 h 363"/>
                <a:gd name="T44" fmla="*/ 0 w 516"/>
                <a:gd name="T45" fmla="*/ 0 h 363"/>
                <a:gd name="T46" fmla="*/ 0 w 516"/>
                <a:gd name="T47" fmla="*/ 0 h 363"/>
                <a:gd name="T48" fmla="*/ 0 w 516"/>
                <a:gd name="T49" fmla="*/ 0 h 363"/>
                <a:gd name="T50" fmla="*/ 0 w 516"/>
                <a:gd name="T51" fmla="*/ 0 h 363"/>
                <a:gd name="T52" fmla="*/ 0 w 516"/>
                <a:gd name="T53" fmla="*/ 0 h 363"/>
                <a:gd name="T54" fmla="*/ 0 w 516"/>
                <a:gd name="T55" fmla="*/ 0 h 363"/>
                <a:gd name="T56" fmla="*/ 0 w 516"/>
                <a:gd name="T57" fmla="*/ 0 h 363"/>
                <a:gd name="T58" fmla="*/ 0 w 516"/>
                <a:gd name="T59" fmla="*/ 0 h 363"/>
                <a:gd name="T60" fmla="*/ 0 w 516"/>
                <a:gd name="T61" fmla="*/ 0 h 363"/>
                <a:gd name="T62" fmla="*/ 0 w 516"/>
                <a:gd name="T63" fmla="*/ 0 h 363"/>
                <a:gd name="T64" fmla="*/ 0 w 516"/>
                <a:gd name="T65" fmla="*/ 0 h 363"/>
                <a:gd name="T66" fmla="*/ 0 w 516"/>
                <a:gd name="T67" fmla="*/ 0 h 363"/>
                <a:gd name="T68" fmla="*/ 0 w 516"/>
                <a:gd name="T69" fmla="*/ 0 h 363"/>
                <a:gd name="T70" fmla="*/ 0 w 516"/>
                <a:gd name="T71" fmla="*/ 0 h 363"/>
                <a:gd name="T72" fmla="*/ 0 w 516"/>
                <a:gd name="T73" fmla="*/ 0 h 363"/>
                <a:gd name="T74" fmla="*/ 0 w 516"/>
                <a:gd name="T75" fmla="*/ 0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0" name="Freeform 43"/>
            <p:cNvSpPr>
              <a:spLocks noChangeAspect="1"/>
            </p:cNvSpPr>
            <p:nvPr/>
          </p:nvSpPr>
          <p:spPr bwMode="auto">
            <a:xfrm>
              <a:off x="4941" y="2464"/>
              <a:ext cx="227" cy="159"/>
            </a:xfrm>
            <a:custGeom>
              <a:avLst/>
              <a:gdLst>
                <a:gd name="T0" fmla="*/ 0 w 516"/>
                <a:gd name="T1" fmla="*/ 0 h 363"/>
                <a:gd name="T2" fmla="*/ 0 w 516"/>
                <a:gd name="T3" fmla="*/ 0 h 363"/>
                <a:gd name="T4" fmla="*/ 0 w 516"/>
                <a:gd name="T5" fmla="*/ 0 h 363"/>
                <a:gd name="T6" fmla="*/ 0 w 516"/>
                <a:gd name="T7" fmla="*/ 0 h 363"/>
                <a:gd name="T8" fmla="*/ 0 w 516"/>
                <a:gd name="T9" fmla="*/ 0 h 363"/>
                <a:gd name="T10" fmla="*/ 0 w 516"/>
                <a:gd name="T11" fmla="*/ 0 h 363"/>
                <a:gd name="T12" fmla="*/ 0 w 516"/>
                <a:gd name="T13" fmla="*/ 0 h 363"/>
                <a:gd name="T14" fmla="*/ 0 w 516"/>
                <a:gd name="T15" fmla="*/ 0 h 363"/>
                <a:gd name="T16" fmla="*/ 0 w 516"/>
                <a:gd name="T17" fmla="*/ 0 h 363"/>
                <a:gd name="T18" fmla="*/ 0 w 516"/>
                <a:gd name="T19" fmla="*/ 0 h 363"/>
                <a:gd name="T20" fmla="*/ 0 w 516"/>
                <a:gd name="T21" fmla="*/ 0 h 363"/>
                <a:gd name="T22" fmla="*/ 0 w 516"/>
                <a:gd name="T23" fmla="*/ 0 h 363"/>
                <a:gd name="T24" fmla="*/ 0 w 516"/>
                <a:gd name="T25" fmla="*/ 0 h 363"/>
                <a:gd name="T26" fmla="*/ 0 w 516"/>
                <a:gd name="T27" fmla="*/ 0 h 363"/>
                <a:gd name="T28" fmla="*/ 0 w 516"/>
                <a:gd name="T29" fmla="*/ 0 h 363"/>
                <a:gd name="T30" fmla="*/ 0 w 516"/>
                <a:gd name="T31" fmla="*/ 0 h 363"/>
                <a:gd name="T32" fmla="*/ 0 w 516"/>
                <a:gd name="T33" fmla="*/ 0 h 363"/>
                <a:gd name="T34" fmla="*/ 0 w 516"/>
                <a:gd name="T35" fmla="*/ 0 h 363"/>
                <a:gd name="T36" fmla="*/ 0 w 516"/>
                <a:gd name="T37" fmla="*/ 0 h 363"/>
                <a:gd name="T38" fmla="*/ 0 w 516"/>
                <a:gd name="T39" fmla="*/ 0 h 363"/>
                <a:gd name="T40" fmla="*/ 0 w 516"/>
                <a:gd name="T41" fmla="*/ 0 h 363"/>
                <a:gd name="T42" fmla="*/ 0 w 516"/>
                <a:gd name="T43" fmla="*/ 0 h 363"/>
                <a:gd name="T44" fmla="*/ 0 w 516"/>
                <a:gd name="T45" fmla="*/ 0 h 363"/>
                <a:gd name="T46" fmla="*/ 0 w 516"/>
                <a:gd name="T47" fmla="*/ 0 h 363"/>
                <a:gd name="T48" fmla="*/ 0 w 516"/>
                <a:gd name="T49" fmla="*/ 0 h 363"/>
                <a:gd name="T50" fmla="*/ 0 w 516"/>
                <a:gd name="T51" fmla="*/ 0 h 363"/>
                <a:gd name="T52" fmla="*/ 0 w 516"/>
                <a:gd name="T53" fmla="*/ 0 h 363"/>
                <a:gd name="T54" fmla="*/ 0 w 516"/>
                <a:gd name="T55" fmla="*/ 0 h 363"/>
                <a:gd name="T56" fmla="*/ 0 w 516"/>
                <a:gd name="T57" fmla="*/ 0 h 363"/>
                <a:gd name="T58" fmla="*/ 0 w 516"/>
                <a:gd name="T59" fmla="*/ 0 h 363"/>
                <a:gd name="T60" fmla="*/ 0 w 516"/>
                <a:gd name="T61" fmla="*/ 0 h 363"/>
                <a:gd name="T62" fmla="*/ 0 w 516"/>
                <a:gd name="T63" fmla="*/ 0 h 363"/>
                <a:gd name="T64" fmla="*/ 0 w 516"/>
                <a:gd name="T65" fmla="*/ 0 h 363"/>
                <a:gd name="T66" fmla="*/ 0 w 516"/>
                <a:gd name="T67" fmla="*/ 0 h 363"/>
                <a:gd name="T68" fmla="*/ 0 w 516"/>
                <a:gd name="T69" fmla="*/ 0 h 363"/>
                <a:gd name="T70" fmla="*/ 0 w 516"/>
                <a:gd name="T71" fmla="*/ 0 h 363"/>
                <a:gd name="T72" fmla="*/ 0 w 516"/>
                <a:gd name="T73" fmla="*/ 0 h 363"/>
                <a:gd name="T74" fmla="*/ 0 w 516"/>
                <a:gd name="T75" fmla="*/ 0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1" name="Freeform 44"/>
            <p:cNvSpPr>
              <a:spLocks noChangeAspect="1"/>
            </p:cNvSpPr>
            <p:nvPr/>
          </p:nvSpPr>
          <p:spPr bwMode="auto">
            <a:xfrm>
              <a:off x="5314" y="2785"/>
              <a:ext cx="227" cy="159"/>
            </a:xfrm>
            <a:custGeom>
              <a:avLst/>
              <a:gdLst>
                <a:gd name="T0" fmla="*/ 0 w 516"/>
                <a:gd name="T1" fmla="*/ 0 h 363"/>
                <a:gd name="T2" fmla="*/ 0 w 516"/>
                <a:gd name="T3" fmla="*/ 0 h 363"/>
                <a:gd name="T4" fmla="*/ 0 w 516"/>
                <a:gd name="T5" fmla="*/ 0 h 363"/>
                <a:gd name="T6" fmla="*/ 0 w 516"/>
                <a:gd name="T7" fmla="*/ 0 h 363"/>
                <a:gd name="T8" fmla="*/ 0 w 516"/>
                <a:gd name="T9" fmla="*/ 0 h 363"/>
                <a:gd name="T10" fmla="*/ 0 w 516"/>
                <a:gd name="T11" fmla="*/ 0 h 363"/>
                <a:gd name="T12" fmla="*/ 0 w 516"/>
                <a:gd name="T13" fmla="*/ 0 h 363"/>
                <a:gd name="T14" fmla="*/ 0 w 516"/>
                <a:gd name="T15" fmla="*/ 0 h 363"/>
                <a:gd name="T16" fmla="*/ 0 w 516"/>
                <a:gd name="T17" fmla="*/ 0 h 363"/>
                <a:gd name="T18" fmla="*/ 0 w 516"/>
                <a:gd name="T19" fmla="*/ 0 h 363"/>
                <a:gd name="T20" fmla="*/ 0 w 516"/>
                <a:gd name="T21" fmla="*/ 0 h 363"/>
                <a:gd name="T22" fmla="*/ 0 w 516"/>
                <a:gd name="T23" fmla="*/ 0 h 363"/>
                <a:gd name="T24" fmla="*/ 0 w 516"/>
                <a:gd name="T25" fmla="*/ 0 h 363"/>
                <a:gd name="T26" fmla="*/ 0 w 516"/>
                <a:gd name="T27" fmla="*/ 0 h 363"/>
                <a:gd name="T28" fmla="*/ 0 w 516"/>
                <a:gd name="T29" fmla="*/ 0 h 363"/>
                <a:gd name="T30" fmla="*/ 0 w 516"/>
                <a:gd name="T31" fmla="*/ 0 h 363"/>
                <a:gd name="T32" fmla="*/ 0 w 516"/>
                <a:gd name="T33" fmla="*/ 0 h 363"/>
                <a:gd name="T34" fmla="*/ 0 w 516"/>
                <a:gd name="T35" fmla="*/ 0 h 363"/>
                <a:gd name="T36" fmla="*/ 0 w 516"/>
                <a:gd name="T37" fmla="*/ 0 h 363"/>
                <a:gd name="T38" fmla="*/ 0 w 516"/>
                <a:gd name="T39" fmla="*/ 0 h 363"/>
                <a:gd name="T40" fmla="*/ 0 w 516"/>
                <a:gd name="T41" fmla="*/ 0 h 363"/>
                <a:gd name="T42" fmla="*/ 0 w 516"/>
                <a:gd name="T43" fmla="*/ 0 h 363"/>
                <a:gd name="T44" fmla="*/ 0 w 516"/>
                <a:gd name="T45" fmla="*/ 0 h 363"/>
                <a:gd name="T46" fmla="*/ 0 w 516"/>
                <a:gd name="T47" fmla="*/ 0 h 363"/>
                <a:gd name="T48" fmla="*/ 0 w 516"/>
                <a:gd name="T49" fmla="*/ 0 h 363"/>
                <a:gd name="T50" fmla="*/ 0 w 516"/>
                <a:gd name="T51" fmla="*/ 0 h 363"/>
                <a:gd name="T52" fmla="*/ 0 w 516"/>
                <a:gd name="T53" fmla="*/ 0 h 363"/>
                <a:gd name="T54" fmla="*/ 0 w 516"/>
                <a:gd name="T55" fmla="*/ 0 h 363"/>
                <a:gd name="T56" fmla="*/ 0 w 516"/>
                <a:gd name="T57" fmla="*/ 0 h 363"/>
                <a:gd name="T58" fmla="*/ 0 w 516"/>
                <a:gd name="T59" fmla="*/ 0 h 363"/>
                <a:gd name="T60" fmla="*/ 0 w 516"/>
                <a:gd name="T61" fmla="*/ 0 h 363"/>
                <a:gd name="T62" fmla="*/ 0 w 516"/>
                <a:gd name="T63" fmla="*/ 0 h 363"/>
                <a:gd name="T64" fmla="*/ 0 w 516"/>
                <a:gd name="T65" fmla="*/ 0 h 363"/>
                <a:gd name="T66" fmla="*/ 0 w 516"/>
                <a:gd name="T67" fmla="*/ 0 h 363"/>
                <a:gd name="T68" fmla="*/ 0 w 516"/>
                <a:gd name="T69" fmla="*/ 0 h 363"/>
                <a:gd name="T70" fmla="*/ 0 w 516"/>
                <a:gd name="T71" fmla="*/ 0 h 363"/>
                <a:gd name="T72" fmla="*/ 0 w 516"/>
                <a:gd name="T73" fmla="*/ 0 h 363"/>
                <a:gd name="T74" fmla="*/ 0 w 516"/>
                <a:gd name="T75" fmla="*/ 0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2" name="Freeform 45"/>
            <p:cNvSpPr>
              <a:spLocks noChangeAspect="1"/>
            </p:cNvSpPr>
            <p:nvPr/>
          </p:nvSpPr>
          <p:spPr bwMode="auto">
            <a:xfrm>
              <a:off x="5781" y="2584"/>
              <a:ext cx="227" cy="159"/>
            </a:xfrm>
            <a:custGeom>
              <a:avLst/>
              <a:gdLst>
                <a:gd name="T0" fmla="*/ 0 w 516"/>
                <a:gd name="T1" fmla="*/ 0 h 363"/>
                <a:gd name="T2" fmla="*/ 0 w 516"/>
                <a:gd name="T3" fmla="*/ 0 h 363"/>
                <a:gd name="T4" fmla="*/ 0 w 516"/>
                <a:gd name="T5" fmla="*/ 0 h 363"/>
                <a:gd name="T6" fmla="*/ 0 w 516"/>
                <a:gd name="T7" fmla="*/ 0 h 363"/>
                <a:gd name="T8" fmla="*/ 0 w 516"/>
                <a:gd name="T9" fmla="*/ 0 h 363"/>
                <a:gd name="T10" fmla="*/ 0 w 516"/>
                <a:gd name="T11" fmla="*/ 0 h 363"/>
                <a:gd name="T12" fmla="*/ 0 w 516"/>
                <a:gd name="T13" fmla="*/ 0 h 363"/>
                <a:gd name="T14" fmla="*/ 0 w 516"/>
                <a:gd name="T15" fmla="*/ 0 h 363"/>
                <a:gd name="T16" fmla="*/ 0 w 516"/>
                <a:gd name="T17" fmla="*/ 0 h 363"/>
                <a:gd name="T18" fmla="*/ 0 w 516"/>
                <a:gd name="T19" fmla="*/ 0 h 363"/>
                <a:gd name="T20" fmla="*/ 0 w 516"/>
                <a:gd name="T21" fmla="*/ 0 h 363"/>
                <a:gd name="T22" fmla="*/ 0 w 516"/>
                <a:gd name="T23" fmla="*/ 0 h 363"/>
                <a:gd name="T24" fmla="*/ 0 w 516"/>
                <a:gd name="T25" fmla="*/ 0 h 363"/>
                <a:gd name="T26" fmla="*/ 0 w 516"/>
                <a:gd name="T27" fmla="*/ 0 h 363"/>
                <a:gd name="T28" fmla="*/ 0 w 516"/>
                <a:gd name="T29" fmla="*/ 0 h 363"/>
                <a:gd name="T30" fmla="*/ 0 w 516"/>
                <a:gd name="T31" fmla="*/ 0 h 363"/>
                <a:gd name="T32" fmla="*/ 0 w 516"/>
                <a:gd name="T33" fmla="*/ 0 h 363"/>
                <a:gd name="T34" fmla="*/ 0 w 516"/>
                <a:gd name="T35" fmla="*/ 0 h 363"/>
                <a:gd name="T36" fmla="*/ 0 w 516"/>
                <a:gd name="T37" fmla="*/ 0 h 363"/>
                <a:gd name="T38" fmla="*/ 0 w 516"/>
                <a:gd name="T39" fmla="*/ 0 h 363"/>
                <a:gd name="T40" fmla="*/ 0 w 516"/>
                <a:gd name="T41" fmla="*/ 0 h 363"/>
                <a:gd name="T42" fmla="*/ 0 w 516"/>
                <a:gd name="T43" fmla="*/ 0 h 363"/>
                <a:gd name="T44" fmla="*/ 0 w 516"/>
                <a:gd name="T45" fmla="*/ 0 h 363"/>
                <a:gd name="T46" fmla="*/ 0 w 516"/>
                <a:gd name="T47" fmla="*/ 0 h 363"/>
                <a:gd name="T48" fmla="*/ 0 w 516"/>
                <a:gd name="T49" fmla="*/ 0 h 363"/>
                <a:gd name="T50" fmla="*/ 0 w 516"/>
                <a:gd name="T51" fmla="*/ 0 h 363"/>
                <a:gd name="T52" fmla="*/ 0 w 516"/>
                <a:gd name="T53" fmla="*/ 0 h 363"/>
                <a:gd name="T54" fmla="*/ 0 w 516"/>
                <a:gd name="T55" fmla="*/ 0 h 363"/>
                <a:gd name="T56" fmla="*/ 0 w 516"/>
                <a:gd name="T57" fmla="*/ 0 h 363"/>
                <a:gd name="T58" fmla="*/ 0 w 516"/>
                <a:gd name="T59" fmla="*/ 0 h 363"/>
                <a:gd name="T60" fmla="*/ 0 w 516"/>
                <a:gd name="T61" fmla="*/ 0 h 363"/>
                <a:gd name="T62" fmla="*/ 0 w 516"/>
                <a:gd name="T63" fmla="*/ 0 h 363"/>
                <a:gd name="T64" fmla="*/ 0 w 516"/>
                <a:gd name="T65" fmla="*/ 0 h 363"/>
                <a:gd name="T66" fmla="*/ 0 w 516"/>
                <a:gd name="T67" fmla="*/ 0 h 363"/>
                <a:gd name="T68" fmla="*/ 0 w 516"/>
                <a:gd name="T69" fmla="*/ 0 h 363"/>
                <a:gd name="T70" fmla="*/ 0 w 516"/>
                <a:gd name="T71" fmla="*/ 0 h 363"/>
                <a:gd name="T72" fmla="*/ 0 w 516"/>
                <a:gd name="T73" fmla="*/ 0 h 363"/>
                <a:gd name="T74" fmla="*/ 0 w 516"/>
                <a:gd name="T75" fmla="*/ 0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3" name="Freeform 46"/>
            <p:cNvSpPr>
              <a:spLocks noChangeAspect="1"/>
            </p:cNvSpPr>
            <p:nvPr/>
          </p:nvSpPr>
          <p:spPr bwMode="auto">
            <a:xfrm>
              <a:off x="6647" y="2104"/>
              <a:ext cx="454" cy="318"/>
            </a:xfrm>
            <a:custGeom>
              <a:avLst/>
              <a:gdLst>
                <a:gd name="T0" fmla="*/ 20 w 516"/>
                <a:gd name="T1" fmla="*/ 22 h 363"/>
                <a:gd name="T2" fmla="*/ 53 w 516"/>
                <a:gd name="T3" fmla="*/ 40 h 363"/>
                <a:gd name="T4" fmla="*/ 53 w 516"/>
                <a:gd name="T5" fmla="*/ 81 h 363"/>
                <a:gd name="T6" fmla="*/ 41 w 516"/>
                <a:gd name="T7" fmla="*/ 84 h 363"/>
                <a:gd name="T8" fmla="*/ 30 w 516"/>
                <a:gd name="T9" fmla="*/ 81 h 363"/>
                <a:gd name="T10" fmla="*/ 26 w 516"/>
                <a:gd name="T11" fmla="*/ 71 h 363"/>
                <a:gd name="T12" fmla="*/ 53 w 516"/>
                <a:gd name="T13" fmla="*/ 67 h 363"/>
                <a:gd name="T14" fmla="*/ 55 w 516"/>
                <a:gd name="T15" fmla="*/ 57 h 363"/>
                <a:gd name="T16" fmla="*/ 26 w 516"/>
                <a:gd name="T17" fmla="*/ 50 h 363"/>
                <a:gd name="T18" fmla="*/ 23 w 516"/>
                <a:gd name="T19" fmla="*/ 60 h 363"/>
                <a:gd name="T20" fmla="*/ 68 w 516"/>
                <a:gd name="T21" fmla="*/ 67 h 363"/>
                <a:gd name="T22" fmla="*/ 70 w 516"/>
                <a:gd name="T23" fmla="*/ 57 h 363"/>
                <a:gd name="T24" fmla="*/ 70 w 516"/>
                <a:gd name="T25" fmla="*/ 32 h 363"/>
                <a:gd name="T26" fmla="*/ 82 w 516"/>
                <a:gd name="T27" fmla="*/ 29 h 363"/>
                <a:gd name="T28" fmla="*/ 103 w 516"/>
                <a:gd name="T29" fmla="*/ 40 h 363"/>
                <a:gd name="T30" fmla="*/ 111 w 516"/>
                <a:gd name="T31" fmla="*/ 60 h 363"/>
                <a:gd name="T32" fmla="*/ 100 w 516"/>
                <a:gd name="T33" fmla="*/ 67 h 363"/>
                <a:gd name="T34" fmla="*/ 74 w 516"/>
                <a:gd name="T35" fmla="*/ 60 h 363"/>
                <a:gd name="T36" fmla="*/ 63 w 516"/>
                <a:gd name="T37" fmla="*/ 22 h 363"/>
                <a:gd name="T38" fmla="*/ 53 w 516"/>
                <a:gd name="T39" fmla="*/ 15 h 363"/>
                <a:gd name="T40" fmla="*/ 4 w 516"/>
                <a:gd name="T41" fmla="*/ 18 h 363"/>
                <a:gd name="T42" fmla="*/ 20 w 516"/>
                <a:gd name="T43" fmla="*/ 57 h 363"/>
                <a:gd name="T44" fmla="*/ 41 w 516"/>
                <a:gd name="T45" fmla="*/ 64 h 363"/>
                <a:gd name="T46" fmla="*/ 63 w 516"/>
                <a:gd name="T47" fmla="*/ 57 h 363"/>
                <a:gd name="T48" fmla="*/ 70 w 516"/>
                <a:gd name="T49" fmla="*/ 46 h 363"/>
                <a:gd name="T50" fmla="*/ 82 w 516"/>
                <a:gd name="T51" fmla="*/ 43 h 363"/>
                <a:gd name="T52" fmla="*/ 103 w 516"/>
                <a:gd name="T53" fmla="*/ 29 h 363"/>
                <a:gd name="T54" fmla="*/ 126 w 516"/>
                <a:gd name="T55" fmla="*/ 57 h 363"/>
                <a:gd name="T56" fmla="*/ 121 w 516"/>
                <a:gd name="T57" fmla="*/ 74 h 363"/>
                <a:gd name="T58" fmla="*/ 100 w 516"/>
                <a:gd name="T59" fmla="*/ 81 h 363"/>
                <a:gd name="T60" fmla="*/ 68 w 516"/>
                <a:gd name="T61" fmla="*/ 64 h 363"/>
                <a:gd name="T62" fmla="*/ 82 w 516"/>
                <a:gd name="T63" fmla="*/ 46 h 363"/>
                <a:gd name="T64" fmla="*/ 93 w 516"/>
                <a:gd name="T65" fmla="*/ 25 h 363"/>
                <a:gd name="T66" fmla="*/ 88 w 516"/>
                <a:gd name="T67" fmla="*/ 11 h 363"/>
                <a:gd name="T68" fmla="*/ 86 w 516"/>
                <a:gd name="T69" fmla="*/ 3 h 363"/>
                <a:gd name="T70" fmla="*/ 60 w 516"/>
                <a:gd name="T71" fmla="*/ 8 h 363"/>
                <a:gd name="T72" fmla="*/ 55 w 516"/>
                <a:gd name="T73" fmla="*/ 18 h 363"/>
                <a:gd name="T74" fmla="*/ 68 w 516"/>
                <a:gd name="T75" fmla="*/ 25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4" name="Freeform 47"/>
            <p:cNvSpPr>
              <a:spLocks noChangeAspect="1"/>
            </p:cNvSpPr>
            <p:nvPr/>
          </p:nvSpPr>
          <p:spPr bwMode="auto">
            <a:xfrm>
              <a:off x="7127" y="2584"/>
              <a:ext cx="454" cy="318"/>
            </a:xfrm>
            <a:custGeom>
              <a:avLst/>
              <a:gdLst>
                <a:gd name="T0" fmla="*/ 20 w 516"/>
                <a:gd name="T1" fmla="*/ 22 h 363"/>
                <a:gd name="T2" fmla="*/ 53 w 516"/>
                <a:gd name="T3" fmla="*/ 40 h 363"/>
                <a:gd name="T4" fmla="*/ 53 w 516"/>
                <a:gd name="T5" fmla="*/ 81 h 363"/>
                <a:gd name="T6" fmla="*/ 41 w 516"/>
                <a:gd name="T7" fmla="*/ 84 h 363"/>
                <a:gd name="T8" fmla="*/ 30 w 516"/>
                <a:gd name="T9" fmla="*/ 81 h 363"/>
                <a:gd name="T10" fmla="*/ 26 w 516"/>
                <a:gd name="T11" fmla="*/ 71 h 363"/>
                <a:gd name="T12" fmla="*/ 53 w 516"/>
                <a:gd name="T13" fmla="*/ 67 h 363"/>
                <a:gd name="T14" fmla="*/ 55 w 516"/>
                <a:gd name="T15" fmla="*/ 57 h 363"/>
                <a:gd name="T16" fmla="*/ 26 w 516"/>
                <a:gd name="T17" fmla="*/ 50 h 363"/>
                <a:gd name="T18" fmla="*/ 23 w 516"/>
                <a:gd name="T19" fmla="*/ 60 h 363"/>
                <a:gd name="T20" fmla="*/ 68 w 516"/>
                <a:gd name="T21" fmla="*/ 67 h 363"/>
                <a:gd name="T22" fmla="*/ 70 w 516"/>
                <a:gd name="T23" fmla="*/ 57 h 363"/>
                <a:gd name="T24" fmla="*/ 70 w 516"/>
                <a:gd name="T25" fmla="*/ 32 h 363"/>
                <a:gd name="T26" fmla="*/ 82 w 516"/>
                <a:gd name="T27" fmla="*/ 29 h 363"/>
                <a:gd name="T28" fmla="*/ 103 w 516"/>
                <a:gd name="T29" fmla="*/ 40 h 363"/>
                <a:gd name="T30" fmla="*/ 111 w 516"/>
                <a:gd name="T31" fmla="*/ 60 h 363"/>
                <a:gd name="T32" fmla="*/ 100 w 516"/>
                <a:gd name="T33" fmla="*/ 67 h 363"/>
                <a:gd name="T34" fmla="*/ 74 w 516"/>
                <a:gd name="T35" fmla="*/ 60 h 363"/>
                <a:gd name="T36" fmla="*/ 63 w 516"/>
                <a:gd name="T37" fmla="*/ 22 h 363"/>
                <a:gd name="T38" fmla="*/ 53 w 516"/>
                <a:gd name="T39" fmla="*/ 15 h 363"/>
                <a:gd name="T40" fmla="*/ 4 w 516"/>
                <a:gd name="T41" fmla="*/ 18 h 363"/>
                <a:gd name="T42" fmla="*/ 20 w 516"/>
                <a:gd name="T43" fmla="*/ 57 h 363"/>
                <a:gd name="T44" fmla="*/ 41 w 516"/>
                <a:gd name="T45" fmla="*/ 64 h 363"/>
                <a:gd name="T46" fmla="*/ 63 w 516"/>
                <a:gd name="T47" fmla="*/ 57 h 363"/>
                <a:gd name="T48" fmla="*/ 70 w 516"/>
                <a:gd name="T49" fmla="*/ 46 h 363"/>
                <a:gd name="T50" fmla="*/ 82 w 516"/>
                <a:gd name="T51" fmla="*/ 43 h 363"/>
                <a:gd name="T52" fmla="*/ 103 w 516"/>
                <a:gd name="T53" fmla="*/ 29 h 363"/>
                <a:gd name="T54" fmla="*/ 126 w 516"/>
                <a:gd name="T55" fmla="*/ 57 h 363"/>
                <a:gd name="T56" fmla="*/ 121 w 516"/>
                <a:gd name="T57" fmla="*/ 74 h 363"/>
                <a:gd name="T58" fmla="*/ 100 w 516"/>
                <a:gd name="T59" fmla="*/ 81 h 363"/>
                <a:gd name="T60" fmla="*/ 68 w 516"/>
                <a:gd name="T61" fmla="*/ 64 h 363"/>
                <a:gd name="T62" fmla="*/ 82 w 516"/>
                <a:gd name="T63" fmla="*/ 46 h 363"/>
                <a:gd name="T64" fmla="*/ 93 w 516"/>
                <a:gd name="T65" fmla="*/ 25 h 363"/>
                <a:gd name="T66" fmla="*/ 88 w 516"/>
                <a:gd name="T67" fmla="*/ 11 h 363"/>
                <a:gd name="T68" fmla="*/ 86 w 516"/>
                <a:gd name="T69" fmla="*/ 3 h 363"/>
                <a:gd name="T70" fmla="*/ 60 w 516"/>
                <a:gd name="T71" fmla="*/ 8 h 363"/>
                <a:gd name="T72" fmla="*/ 55 w 516"/>
                <a:gd name="T73" fmla="*/ 18 h 363"/>
                <a:gd name="T74" fmla="*/ 68 w 516"/>
                <a:gd name="T75" fmla="*/ 25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5" name="Freeform 48"/>
            <p:cNvSpPr>
              <a:spLocks noChangeAspect="1"/>
            </p:cNvSpPr>
            <p:nvPr/>
          </p:nvSpPr>
          <p:spPr bwMode="auto">
            <a:xfrm>
              <a:off x="6501" y="2584"/>
              <a:ext cx="454" cy="318"/>
            </a:xfrm>
            <a:custGeom>
              <a:avLst/>
              <a:gdLst>
                <a:gd name="T0" fmla="*/ 20 w 516"/>
                <a:gd name="T1" fmla="*/ 22 h 363"/>
                <a:gd name="T2" fmla="*/ 53 w 516"/>
                <a:gd name="T3" fmla="*/ 40 h 363"/>
                <a:gd name="T4" fmla="*/ 53 w 516"/>
                <a:gd name="T5" fmla="*/ 81 h 363"/>
                <a:gd name="T6" fmla="*/ 41 w 516"/>
                <a:gd name="T7" fmla="*/ 84 h 363"/>
                <a:gd name="T8" fmla="*/ 30 w 516"/>
                <a:gd name="T9" fmla="*/ 81 h 363"/>
                <a:gd name="T10" fmla="*/ 26 w 516"/>
                <a:gd name="T11" fmla="*/ 71 h 363"/>
                <a:gd name="T12" fmla="*/ 53 w 516"/>
                <a:gd name="T13" fmla="*/ 67 h 363"/>
                <a:gd name="T14" fmla="*/ 55 w 516"/>
                <a:gd name="T15" fmla="*/ 57 h 363"/>
                <a:gd name="T16" fmla="*/ 26 w 516"/>
                <a:gd name="T17" fmla="*/ 50 h 363"/>
                <a:gd name="T18" fmla="*/ 23 w 516"/>
                <a:gd name="T19" fmla="*/ 60 h 363"/>
                <a:gd name="T20" fmla="*/ 68 w 516"/>
                <a:gd name="T21" fmla="*/ 67 h 363"/>
                <a:gd name="T22" fmla="*/ 70 w 516"/>
                <a:gd name="T23" fmla="*/ 57 h 363"/>
                <a:gd name="T24" fmla="*/ 70 w 516"/>
                <a:gd name="T25" fmla="*/ 32 h 363"/>
                <a:gd name="T26" fmla="*/ 82 w 516"/>
                <a:gd name="T27" fmla="*/ 29 h 363"/>
                <a:gd name="T28" fmla="*/ 103 w 516"/>
                <a:gd name="T29" fmla="*/ 40 h 363"/>
                <a:gd name="T30" fmla="*/ 111 w 516"/>
                <a:gd name="T31" fmla="*/ 60 h 363"/>
                <a:gd name="T32" fmla="*/ 100 w 516"/>
                <a:gd name="T33" fmla="*/ 67 h 363"/>
                <a:gd name="T34" fmla="*/ 74 w 516"/>
                <a:gd name="T35" fmla="*/ 60 h 363"/>
                <a:gd name="T36" fmla="*/ 63 w 516"/>
                <a:gd name="T37" fmla="*/ 22 h 363"/>
                <a:gd name="T38" fmla="*/ 53 w 516"/>
                <a:gd name="T39" fmla="*/ 15 h 363"/>
                <a:gd name="T40" fmla="*/ 4 w 516"/>
                <a:gd name="T41" fmla="*/ 18 h 363"/>
                <a:gd name="T42" fmla="*/ 20 w 516"/>
                <a:gd name="T43" fmla="*/ 57 h 363"/>
                <a:gd name="T44" fmla="*/ 41 w 516"/>
                <a:gd name="T45" fmla="*/ 64 h 363"/>
                <a:gd name="T46" fmla="*/ 63 w 516"/>
                <a:gd name="T47" fmla="*/ 57 h 363"/>
                <a:gd name="T48" fmla="*/ 70 w 516"/>
                <a:gd name="T49" fmla="*/ 46 h 363"/>
                <a:gd name="T50" fmla="*/ 82 w 516"/>
                <a:gd name="T51" fmla="*/ 43 h 363"/>
                <a:gd name="T52" fmla="*/ 103 w 516"/>
                <a:gd name="T53" fmla="*/ 29 h 363"/>
                <a:gd name="T54" fmla="*/ 126 w 516"/>
                <a:gd name="T55" fmla="*/ 57 h 363"/>
                <a:gd name="T56" fmla="*/ 121 w 516"/>
                <a:gd name="T57" fmla="*/ 74 h 363"/>
                <a:gd name="T58" fmla="*/ 100 w 516"/>
                <a:gd name="T59" fmla="*/ 81 h 363"/>
                <a:gd name="T60" fmla="*/ 68 w 516"/>
                <a:gd name="T61" fmla="*/ 64 h 363"/>
                <a:gd name="T62" fmla="*/ 82 w 516"/>
                <a:gd name="T63" fmla="*/ 46 h 363"/>
                <a:gd name="T64" fmla="*/ 93 w 516"/>
                <a:gd name="T65" fmla="*/ 25 h 363"/>
                <a:gd name="T66" fmla="*/ 88 w 516"/>
                <a:gd name="T67" fmla="*/ 11 h 363"/>
                <a:gd name="T68" fmla="*/ 86 w 516"/>
                <a:gd name="T69" fmla="*/ 3 h 363"/>
                <a:gd name="T70" fmla="*/ 60 w 516"/>
                <a:gd name="T71" fmla="*/ 8 h 363"/>
                <a:gd name="T72" fmla="*/ 55 w 516"/>
                <a:gd name="T73" fmla="*/ 18 h 363"/>
                <a:gd name="T74" fmla="*/ 68 w 516"/>
                <a:gd name="T75" fmla="*/ 25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6" name="Freeform 49"/>
            <p:cNvSpPr>
              <a:spLocks noChangeAspect="1"/>
            </p:cNvSpPr>
            <p:nvPr/>
          </p:nvSpPr>
          <p:spPr bwMode="auto">
            <a:xfrm>
              <a:off x="8091" y="2224"/>
              <a:ext cx="907" cy="635"/>
            </a:xfrm>
            <a:custGeom>
              <a:avLst/>
              <a:gdLst>
                <a:gd name="T0" fmla="*/ 38639 w 516"/>
                <a:gd name="T1" fmla="*/ 43750 h 363"/>
                <a:gd name="T2" fmla="*/ 105244 w 516"/>
                <a:gd name="T3" fmla="*/ 78855 h 363"/>
                <a:gd name="T4" fmla="*/ 105244 w 516"/>
                <a:gd name="T5" fmla="*/ 163363 h 363"/>
                <a:gd name="T6" fmla="*/ 83110 w 516"/>
                <a:gd name="T7" fmla="*/ 170383 h 363"/>
                <a:gd name="T8" fmla="*/ 60876 w 516"/>
                <a:gd name="T9" fmla="*/ 163363 h 363"/>
                <a:gd name="T10" fmla="*/ 53504 w 516"/>
                <a:gd name="T11" fmla="*/ 142224 h 363"/>
                <a:gd name="T12" fmla="*/ 105244 w 516"/>
                <a:gd name="T13" fmla="*/ 135278 h 363"/>
                <a:gd name="T14" fmla="*/ 112913 w 516"/>
                <a:gd name="T15" fmla="*/ 113989 h 363"/>
                <a:gd name="T16" fmla="*/ 53504 w 516"/>
                <a:gd name="T17" fmla="*/ 100075 h 363"/>
                <a:gd name="T18" fmla="*/ 45928 w 516"/>
                <a:gd name="T19" fmla="*/ 121005 h 363"/>
                <a:gd name="T20" fmla="*/ 135264 w 516"/>
                <a:gd name="T21" fmla="*/ 135278 h 363"/>
                <a:gd name="T22" fmla="*/ 142432 w 516"/>
                <a:gd name="T23" fmla="*/ 113989 h 363"/>
                <a:gd name="T24" fmla="*/ 142432 w 516"/>
                <a:gd name="T25" fmla="*/ 64709 h 363"/>
                <a:gd name="T26" fmla="*/ 164680 w 516"/>
                <a:gd name="T27" fmla="*/ 57673 h 363"/>
                <a:gd name="T28" fmla="*/ 209503 w 516"/>
                <a:gd name="T29" fmla="*/ 78855 h 363"/>
                <a:gd name="T30" fmla="*/ 224080 w 516"/>
                <a:gd name="T31" fmla="*/ 121005 h 363"/>
                <a:gd name="T32" fmla="*/ 201825 w 516"/>
                <a:gd name="T33" fmla="*/ 135278 h 363"/>
                <a:gd name="T34" fmla="*/ 150094 w 516"/>
                <a:gd name="T35" fmla="*/ 121005 h 363"/>
                <a:gd name="T36" fmla="*/ 127861 w 516"/>
                <a:gd name="T37" fmla="*/ 43750 h 363"/>
                <a:gd name="T38" fmla="*/ 105244 w 516"/>
                <a:gd name="T39" fmla="*/ 29490 h 363"/>
                <a:gd name="T40" fmla="*/ 8908 w 516"/>
                <a:gd name="T41" fmla="*/ 36482 h 363"/>
                <a:gd name="T42" fmla="*/ 38639 w 516"/>
                <a:gd name="T43" fmla="*/ 113989 h 363"/>
                <a:gd name="T44" fmla="*/ 83110 w 516"/>
                <a:gd name="T45" fmla="*/ 128177 h 363"/>
                <a:gd name="T46" fmla="*/ 127861 w 516"/>
                <a:gd name="T47" fmla="*/ 113989 h 363"/>
                <a:gd name="T48" fmla="*/ 142432 w 516"/>
                <a:gd name="T49" fmla="*/ 92778 h 363"/>
                <a:gd name="T50" fmla="*/ 164680 w 516"/>
                <a:gd name="T51" fmla="*/ 85893 h 363"/>
                <a:gd name="T52" fmla="*/ 209503 w 516"/>
                <a:gd name="T53" fmla="*/ 57673 h 363"/>
                <a:gd name="T54" fmla="*/ 253902 w 516"/>
                <a:gd name="T55" fmla="*/ 113989 h 363"/>
                <a:gd name="T56" fmla="*/ 246314 w 516"/>
                <a:gd name="T57" fmla="*/ 149229 h 363"/>
                <a:gd name="T58" fmla="*/ 201825 w 516"/>
                <a:gd name="T59" fmla="*/ 163363 h 363"/>
                <a:gd name="T60" fmla="*/ 135264 w 516"/>
                <a:gd name="T61" fmla="*/ 128177 h 363"/>
                <a:gd name="T62" fmla="*/ 164680 w 516"/>
                <a:gd name="T63" fmla="*/ 92778 h 363"/>
                <a:gd name="T64" fmla="*/ 186918 w 516"/>
                <a:gd name="T65" fmla="*/ 50786 h 363"/>
                <a:gd name="T66" fmla="*/ 179523 w 516"/>
                <a:gd name="T67" fmla="*/ 22559 h 363"/>
                <a:gd name="T68" fmla="*/ 172342 w 516"/>
                <a:gd name="T69" fmla="*/ 1401 h 363"/>
                <a:gd name="T70" fmla="*/ 120285 w 516"/>
                <a:gd name="T71" fmla="*/ 15523 h 363"/>
                <a:gd name="T72" fmla="*/ 112913 w 516"/>
                <a:gd name="T73" fmla="*/ 36482 h 363"/>
                <a:gd name="T74" fmla="*/ 135264 w 516"/>
                <a:gd name="T75" fmla="*/ 50786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6"/>
                <a:gd name="T115" fmla="*/ 0 h 363"/>
                <a:gd name="T116" fmla="*/ 516 w 51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6" h="363">
                  <a:moveTo>
                    <a:pt x="78" y="93"/>
                  </a:moveTo>
                  <a:cubicBezTo>
                    <a:pt x="154" y="112"/>
                    <a:pt x="169" y="102"/>
                    <a:pt x="213" y="168"/>
                  </a:cubicBezTo>
                  <a:cubicBezTo>
                    <a:pt x="216" y="193"/>
                    <a:pt x="245" y="308"/>
                    <a:pt x="213" y="348"/>
                  </a:cubicBezTo>
                  <a:cubicBezTo>
                    <a:pt x="203" y="360"/>
                    <a:pt x="183" y="358"/>
                    <a:pt x="168" y="363"/>
                  </a:cubicBezTo>
                  <a:cubicBezTo>
                    <a:pt x="153" y="358"/>
                    <a:pt x="134" y="359"/>
                    <a:pt x="123" y="348"/>
                  </a:cubicBezTo>
                  <a:cubicBezTo>
                    <a:pt x="112" y="337"/>
                    <a:pt x="95" y="312"/>
                    <a:pt x="108" y="303"/>
                  </a:cubicBezTo>
                  <a:cubicBezTo>
                    <a:pt x="137" y="283"/>
                    <a:pt x="178" y="293"/>
                    <a:pt x="213" y="288"/>
                  </a:cubicBezTo>
                  <a:cubicBezTo>
                    <a:pt x="218" y="273"/>
                    <a:pt x="228" y="259"/>
                    <a:pt x="228" y="243"/>
                  </a:cubicBezTo>
                  <a:cubicBezTo>
                    <a:pt x="228" y="142"/>
                    <a:pt x="165" y="194"/>
                    <a:pt x="108" y="213"/>
                  </a:cubicBezTo>
                  <a:cubicBezTo>
                    <a:pt x="103" y="228"/>
                    <a:pt x="90" y="242"/>
                    <a:pt x="93" y="258"/>
                  </a:cubicBezTo>
                  <a:cubicBezTo>
                    <a:pt x="108" y="349"/>
                    <a:pt x="224" y="293"/>
                    <a:pt x="273" y="288"/>
                  </a:cubicBezTo>
                  <a:cubicBezTo>
                    <a:pt x="278" y="273"/>
                    <a:pt x="288" y="259"/>
                    <a:pt x="288" y="243"/>
                  </a:cubicBezTo>
                  <a:cubicBezTo>
                    <a:pt x="288" y="191"/>
                    <a:pt x="241" y="197"/>
                    <a:pt x="288" y="138"/>
                  </a:cubicBezTo>
                  <a:cubicBezTo>
                    <a:pt x="298" y="126"/>
                    <a:pt x="318" y="128"/>
                    <a:pt x="333" y="123"/>
                  </a:cubicBezTo>
                  <a:cubicBezTo>
                    <a:pt x="358" y="131"/>
                    <a:pt x="408" y="144"/>
                    <a:pt x="423" y="168"/>
                  </a:cubicBezTo>
                  <a:cubicBezTo>
                    <a:pt x="440" y="195"/>
                    <a:pt x="453" y="258"/>
                    <a:pt x="453" y="258"/>
                  </a:cubicBezTo>
                  <a:cubicBezTo>
                    <a:pt x="438" y="268"/>
                    <a:pt x="426" y="285"/>
                    <a:pt x="408" y="288"/>
                  </a:cubicBezTo>
                  <a:cubicBezTo>
                    <a:pt x="395" y="290"/>
                    <a:pt x="320" y="264"/>
                    <a:pt x="303" y="258"/>
                  </a:cubicBezTo>
                  <a:cubicBezTo>
                    <a:pt x="287" y="210"/>
                    <a:pt x="290" y="132"/>
                    <a:pt x="258" y="93"/>
                  </a:cubicBezTo>
                  <a:cubicBezTo>
                    <a:pt x="247" y="79"/>
                    <a:pt x="228" y="73"/>
                    <a:pt x="213" y="63"/>
                  </a:cubicBezTo>
                  <a:cubicBezTo>
                    <a:pt x="148" y="68"/>
                    <a:pt x="76" y="49"/>
                    <a:pt x="18" y="78"/>
                  </a:cubicBezTo>
                  <a:cubicBezTo>
                    <a:pt x="0" y="87"/>
                    <a:pt x="59" y="231"/>
                    <a:pt x="78" y="243"/>
                  </a:cubicBezTo>
                  <a:cubicBezTo>
                    <a:pt x="105" y="260"/>
                    <a:pt x="168" y="273"/>
                    <a:pt x="168" y="273"/>
                  </a:cubicBezTo>
                  <a:cubicBezTo>
                    <a:pt x="198" y="263"/>
                    <a:pt x="240" y="269"/>
                    <a:pt x="258" y="243"/>
                  </a:cubicBezTo>
                  <a:cubicBezTo>
                    <a:pt x="268" y="228"/>
                    <a:pt x="274" y="209"/>
                    <a:pt x="288" y="198"/>
                  </a:cubicBezTo>
                  <a:cubicBezTo>
                    <a:pt x="300" y="188"/>
                    <a:pt x="319" y="191"/>
                    <a:pt x="333" y="183"/>
                  </a:cubicBezTo>
                  <a:cubicBezTo>
                    <a:pt x="365" y="165"/>
                    <a:pt x="423" y="123"/>
                    <a:pt x="423" y="123"/>
                  </a:cubicBezTo>
                  <a:cubicBezTo>
                    <a:pt x="475" y="158"/>
                    <a:pt x="493" y="184"/>
                    <a:pt x="513" y="243"/>
                  </a:cubicBezTo>
                  <a:cubicBezTo>
                    <a:pt x="508" y="268"/>
                    <a:pt x="516" y="300"/>
                    <a:pt x="498" y="318"/>
                  </a:cubicBezTo>
                  <a:cubicBezTo>
                    <a:pt x="476" y="340"/>
                    <a:pt x="408" y="348"/>
                    <a:pt x="408" y="348"/>
                  </a:cubicBezTo>
                  <a:cubicBezTo>
                    <a:pt x="332" y="329"/>
                    <a:pt x="317" y="339"/>
                    <a:pt x="273" y="273"/>
                  </a:cubicBezTo>
                  <a:cubicBezTo>
                    <a:pt x="302" y="185"/>
                    <a:pt x="265" y="266"/>
                    <a:pt x="333" y="198"/>
                  </a:cubicBezTo>
                  <a:cubicBezTo>
                    <a:pt x="362" y="169"/>
                    <a:pt x="366" y="145"/>
                    <a:pt x="378" y="108"/>
                  </a:cubicBezTo>
                  <a:cubicBezTo>
                    <a:pt x="373" y="88"/>
                    <a:pt x="369" y="68"/>
                    <a:pt x="363" y="48"/>
                  </a:cubicBezTo>
                  <a:cubicBezTo>
                    <a:pt x="359" y="33"/>
                    <a:pt x="363" y="9"/>
                    <a:pt x="348" y="3"/>
                  </a:cubicBezTo>
                  <a:cubicBezTo>
                    <a:pt x="339" y="0"/>
                    <a:pt x="256" y="29"/>
                    <a:pt x="243" y="33"/>
                  </a:cubicBezTo>
                  <a:cubicBezTo>
                    <a:pt x="238" y="48"/>
                    <a:pt x="222" y="63"/>
                    <a:pt x="228" y="78"/>
                  </a:cubicBezTo>
                  <a:cubicBezTo>
                    <a:pt x="235" y="95"/>
                    <a:pt x="273" y="108"/>
                    <a:pt x="273" y="1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038" name="Rectangle 51"/>
          <p:cNvSpPr>
            <a:spLocks noChangeArrowheads="1"/>
          </p:cNvSpPr>
          <p:nvPr/>
        </p:nvSpPr>
        <p:spPr bwMode="auto">
          <a:xfrm>
            <a:off x="539750" y="115888"/>
            <a:ext cx="7485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=  inverse observational length scale of the light scattering experiment</a:t>
            </a:r>
            <a:r>
              <a:rPr lang="en-GB" sz="12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73823" name="Group 95"/>
          <p:cNvGraphicFramePr>
            <a:graphicFrameLocks noGrp="1"/>
          </p:cNvGraphicFramePr>
          <p:nvPr/>
        </p:nvGraphicFramePr>
        <p:xfrm>
          <a:off x="539750" y="3513138"/>
          <a:ext cx="7920038" cy="2078038"/>
        </p:xfrm>
        <a:graphic>
          <a:graphicData uri="http://schemas.openxmlformats.org/drawingml/2006/table">
            <a:tbl>
              <a:tblPr/>
              <a:tblGrid>
                <a:gridCol w="1158875"/>
                <a:gridCol w="2249488"/>
                <a:gridCol w="2428875"/>
                <a:gridCol w="20828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882900" algn="ctr"/>
                          <a:tab pos="5765800" algn="r"/>
                        </a:tabLst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-scale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resolution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comment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882900" algn="ctr"/>
                          <a:tab pos="5765800" algn="r"/>
                        </a:tabLst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qR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&lt;&lt; 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whole coil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mass, radius of gyration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e.g. Zimm plot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qR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&lt; 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topology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cylinder, sphere, …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qR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≈ 1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topology quantitative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size of cylinder, ...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qR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&gt; 1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chain conformation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helical, stretched,  ...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qR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&gt;&gt; 1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chain segments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chain segment density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8" name="Rectangle 2"/>
          <p:cNvSpPr>
            <a:spLocks noChangeArrowheads="1"/>
          </p:cNvSpPr>
          <p:nvPr/>
        </p:nvSpPr>
        <p:spPr bwMode="auto">
          <a:xfrm>
            <a:off x="1039813" y="29940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169" name="Rectangle 3"/>
          <p:cNvSpPr>
            <a:spLocks noChangeArrowheads="1"/>
          </p:cNvSpPr>
          <p:nvPr/>
        </p:nvSpPr>
        <p:spPr bwMode="auto">
          <a:xfrm>
            <a:off x="1039813" y="32893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170" name="Rectangle 4"/>
          <p:cNvSpPr>
            <a:spLocks noChangeArrowheads="1"/>
          </p:cNvSpPr>
          <p:nvPr/>
        </p:nvSpPr>
        <p:spPr bwMode="auto">
          <a:xfrm>
            <a:off x="1039813" y="36417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34925" y="44450"/>
            <a:ext cx="776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Scattering from 2 scattering centers – interference of scattered waves</a:t>
            </a:r>
            <a:endParaRPr lang="de-DE" b="1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6146" name="Object 97"/>
          <p:cNvGraphicFramePr>
            <a:graphicFrameLocks noChangeAspect="1"/>
          </p:cNvGraphicFramePr>
          <p:nvPr/>
        </p:nvGraphicFramePr>
        <p:xfrm>
          <a:off x="401638" y="6092825"/>
          <a:ext cx="5173662" cy="682625"/>
        </p:xfrm>
        <a:graphic>
          <a:graphicData uri="http://schemas.openxmlformats.org/presentationml/2006/ole">
            <p:oleObj spid="_x0000_s6146" name="Formel" r:id="rId3" imgW="3479760" imgH="457200" progId="Equation.DSMT4">
              <p:embed/>
            </p:oleObj>
          </a:graphicData>
        </a:graphic>
      </p:graphicFrame>
      <p:sp>
        <p:nvSpPr>
          <p:cNvPr id="6172" name="Line 67"/>
          <p:cNvSpPr>
            <a:spLocks noChangeAspect="1" noChangeShapeType="1"/>
          </p:cNvSpPr>
          <p:nvPr/>
        </p:nvSpPr>
        <p:spPr bwMode="auto">
          <a:xfrm>
            <a:off x="395288" y="1731963"/>
            <a:ext cx="2495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173" name="Oval 68"/>
          <p:cNvSpPr>
            <a:spLocks noChangeAspect="1" noChangeArrowheads="1"/>
          </p:cNvSpPr>
          <p:nvPr/>
        </p:nvSpPr>
        <p:spPr bwMode="auto">
          <a:xfrm>
            <a:off x="2792413" y="1617663"/>
            <a:ext cx="177800" cy="1778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4" name="Line 69"/>
          <p:cNvSpPr>
            <a:spLocks noChangeAspect="1" noChangeShapeType="1"/>
          </p:cNvSpPr>
          <p:nvPr/>
        </p:nvSpPr>
        <p:spPr bwMode="auto">
          <a:xfrm>
            <a:off x="2879725" y="1720850"/>
            <a:ext cx="1116013" cy="13858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6147" name="Object 78"/>
          <p:cNvGraphicFramePr>
            <a:graphicFrameLocks noChangeAspect="1"/>
          </p:cNvGraphicFramePr>
          <p:nvPr/>
        </p:nvGraphicFramePr>
        <p:xfrm>
          <a:off x="395288" y="1906588"/>
          <a:ext cx="350837" cy="493712"/>
        </p:xfrm>
        <a:graphic>
          <a:graphicData uri="http://schemas.openxmlformats.org/presentationml/2006/ole">
            <p:oleObj spid="_x0000_s6147" name="Equation" r:id="rId4" imgW="177569" imgH="253670" progId="Equation.DSMT4">
              <p:embed/>
            </p:oleObj>
          </a:graphicData>
        </a:graphic>
      </p:graphicFrame>
      <p:graphicFrame>
        <p:nvGraphicFramePr>
          <p:cNvPr id="6148" name="Object 79"/>
          <p:cNvGraphicFramePr>
            <a:graphicFrameLocks noChangeAspect="1"/>
          </p:cNvGraphicFramePr>
          <p:nvPr/>
        </p:nvGraphicFramePr>
        <p:xfrm>
          <a:off x="3203575" y="2698750"/>
          <a:ext cx="242888" cy="420688"/>
        </p:xfrm>
        <a:graphic>
          <a:graphicData uri="http://schemas.openxmlformats.org/presentationml/2006/ole">
            <p:oleObj spid="_x0000_s6148" name="Equation" r:id="rId5" imgW="126780" imgH="215526" progId="Equation.DSMT4">
              <p:embed/>
            </p:oleObj>
          </a:graphicData>
        </a:graphic>
      </p:graphicFrame>
      <p:graphicFrame>
        <p:nvGraphicFramePr>
          <p:cNvPr id="6149" name="Object 80"/>
          <p:cNvGraphicFramePr>
            <a:graphicFrameLocks noChangeAspect="1"/>
          </p:cNvGraphicFramePr>
          <p:nvPr/>
        </p:nvGraphicFramePr>
        <p:xfrm>
          <a:off x="4140200" y="969963"/>
          <a:ext cx="258763" cy="349250"/>
        </p:xfrm>
        <a:graphic>
          <a:graphicData uri="http://schemas.openxmlformats.org/presentationml/2006/ole">
            <p:oleObj spid="_x0000_s6149" name="Equation" r:id="rId6" imgW="126725" imgH="177415" progId="Equation.DSMT4">
              <p:embed/>
            </p:oleObj>
          </a:graphicData>
        </a:graphic>
      </p:graphicFrame>
      <p:sp>
        <p:nvSpPr>
          <p:cNvPr id="6175" name="Line 81"/>
          <p:cNvSpPr>
            <a:spLocks noChangeAspect="1" noChangeShapeType="1"/>
          </p:cNvSpPr>
          <p:nvPr/>
        </p:nvSpPr>
        <p:spPr bwMode="auto">
          <a:xfrm>
            <a:off x="793750" y="796925"/>
            <a:ext cx="2495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176" name="Oval 82"/>
          <p:cNvSpPr>
            <a:spLocks noChangeAspect="1" noChangeArrowheads="1"/>
          </p:cNvSpPr>
          <p:nvPr/>
        </p:nvSpPr>
        <p:spPr bwMode="auto">
          <a:xfrm>
            <a:off x="3190875" y="682625"/>
            <a:ext cx="177800" cy="1778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7" name="Line 83"/>
          <p:cNvSpPr>
            <a:spLocks noChangeAspect="1" noChangeShapeType="1"/>
          </p:cNvSpPr>
          <p:nvPr/>
        </p:nvSpPr>
        <p:spPr bwMode="auto">
          <a:xfrm>
            <a:off x="3289300" y="796925"/>
            <a:ext cx="1427163" cy="1771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6150" name="Object 84"/>
          <p:cNvGraphicFramePr>
            <a:graphicFrameLocks noChangeAspect="1"/>
          </p:cNvGraphicFramePr>
          <p:nvPr/>
        </p:nvGraphicFramePr>
        <p:xfrm>
          <a:off x="827088" y="898525"/>
          <a:ext cx="350837" cy="493713"/>
        </p:xfrm>
        <a:graphic>
          <a:graphicData uri="http://schemas.openxmlformats.org/presentationml/2006/ole">
            <p:oleObj spid="_x0000_s6150" name="Equation" r:id="rId7" imgW="177569" imgH="253670" progId="Equation.DSMT4">
              <p:embed/>
            </p:oleObj>
          </a:graphicData>
        </a:graphic>
      </p:graphicFrame>
      <p:graphicFrame>
        <p:nvGraphicFramePr>
          <p:cNvPr id="6151" name="Object 85"/>
          <p:cNvGraphicFramePr>
            <a:graphicFrameLocks noChangeAspect="1"/>
          </p:cNvGraphicFramePr>
          <p:nvPr/>
        </p:nvGraphicFramePr>
        <p:xfrm>
          <a:off x="4787900" y="1906588"/>
          <a:ext cx="242888" cy="420687"/>
        </p:xfrm>
        <a:graphic>
          <a:graphicData uri="http://schemas.openxmlformats.org/presentationml/2006/ole">
            <p:oleObj spid="_x0000_s6151" name="Equation" r:id="rId8" imgW="126780" imgH="215526" progId="Equation.DSMT4">
              <p:embed/>
            </p:oleObj>
          </a:graphicData>
        </a:graphic>
      </p:graphicFrame>
      <p:sp>
        <p:nvSpPr>
          <p:cNvPr id="6178" name="Line 86"/>
          <p:cNvSpPr>
            <a:spLocks noChangeShapeType="1"/>
          </p:cNvSpPr>
          <p:nvPr/>
        </p:nvSpPr>
        <p:spPr bwMode="auto">
          <a:xfrm>
            <a:off x="3297238" y="787400"/>
            <a:ext cx="2808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9" name="Line 87"/>
          <p:cNvSpPr>
            <a:spLocks noChangeShapeType="1"/>
          </p:cNvSpPr>
          <p:nvPr/>
        </p:nvSpPr>
        <p:spPr bwMode="auto">
          <a:xfrm flipV="1">
            <a:off x="2854325" y="720725"/>
            <a:ext cx="442913" cy="99695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6152" name="Object 88"/>
          <p:cNvGraphicFramePr>
            <a:graphicFrameLocks noChangeAspect="1"/>
          </p:cNvGraphicFramePr>
          <p:nvPr/>
        </p:nvGraphicFramePr>
        <p:xfrm>
          <a:off x="2616200" y="1785938"/>
          <a:ext cx="315913" cy="519112"/>
        </p:xfrm>
        <a:graphic>
          <a:graphicData uri="http://schemas.openxmlformats.org/presentationml/2006/ole">
            <p:oleObj spid="_x0000_s6152" name="Equation" r:id="rId9" imgW="164880" imgH="266400" progId="Equation.DSMT4">
              <p:embed/>
            </p:oleObj>
          </a:graphicData>
        </a:graphic>
      </p:graphicFrame>
      <p:sp>
        <p:nvSpPr>
          <p:cNvPr id="6180" name="Line 89"/>
          <p:cNvSpPr>
            <a:spLocks noChangeShapeType="1"/>
          </p:cNvSpPr>
          <p:nvPr/>
        </p:nvSpPr>
        <p:spPr bwMode="auto">
          <a:xfrm flipV="1">
            <a:off x="2843213" y="781050"/>
            <a:ext cx="0" cy="936625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81" name="Line 90"/>
          <p:cNvSpPr>
            <a:spLocks noChangeShapeType="1"/>
          </p:cNvSpPr>
          <p:nvPr/>
        </p:nvSpPr>
        <p:spPr bwMode="auto">
          <a:xfrm flipV="1">
            <a:off x="2882900" y="1185863"/>
            <a:ext cx="720725" cy="531812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6153" name="Object 91"/>
          <p:cNvGraphicFramePr>
            <a:graphicFrameLocks noChangeAspect="1"/>
          </p:cNvGraphicFramePr>
          <p:nvPr/>
        </p:nvGraphicFramePr>
        <p:xfrm>
          <a:off x="2673350" y="404813"/>
          <a:ext cx="311150" cy="325437"/>
        </p:xfrm>
        <a:graphic>
          <a:graphicData uri="http://schemas.openxmlformats.org/presentationml/2006/ole">
            <p:oleObj spid="_x0000_s6153" name="Equation" r:id="rId10" imgW="152280" imgH="164880" progId="Equation.DSMT4">
              <p:embed/>
            </p:oleObj>
          </a:graphicData>
        </a:graphic>
      </p:graphicFrame>
      <p:graphicFrame>
        <p:nvGraphicFramePr>
          <p:cNvPr id="6154" name="Object 92"/>
          <p:cNvGraphicFramePr>
            <a:graphicFrameLocks noChangeAspect="1"/>
          </p:cNvGraphicFramePr>
          <p:nvPr/>
        </p:nvGraphicFramePr>
        <p:xfrm>
          <a:off x="3314700" y="415925"/>
          <a:ext cx="311150" cy="325438"/>
        </p:xfrm>
        <a:graphic>
          <a:graphicData uri="http://schemas.openxmlformats.org/presentationml/2006/ole">
            <p:oleObj spid="_x0000_s6154" name="Equation" r:id="rId11" imgW="152280" imgH="164880" progId="Equation.DSMT4">
              <p:embed/>
            </p:oleObj>
          </a:graphicData>
        </a:graphic>
      </p:graphicFrame>
      <p:graphicFrame>
        <p:nvGraphicFramePr>
          <p:cNvPr id="6155" name="Object 93"/>
          <p:cNvGraphicFramePr>
            <a:graphicFrameLocks noChangeAspect="1"/>
          </p:cNvGraphicFramePr>
          <p:nvPr/>
        </p:nvGraphicFramePr>
        <p:xfrm>
          <a:off x="3606800" y="939800"/>
          <a:ext cx="311150" cy="350838"/>
        </p:xfrm>
        <a:graphic>
          <a:graphicData uri="http://schemas.openxmlformats.org/presentationml/2006/ole">
            <p:oleObj spid="_x0000_s6155" name="Equation" r:id="rId12" imgW="152280" imgH="177480" progId="Equation.DSMT4">
              <p:embed/>
            </p:oleObj>
          </a:graphicData>
        </a:graphic>
      </p:graphicFrame>
      <p:sp>
        <p:nvSpPr>
          <p:cNvPr id="6182" name="Line 96"/>
          <p:cNvSpPr>
            <a:spLocks noChangeShapeType="1"/>
          </p:cNvSpPr>
          <p:nvPr/>
        </p:nvSpPr>
        <p:spPr bwMode="auto">
          <a:xfrm flipH="1">
            <a:off x="3924300" y="2514600"/>
            <a:ext cx="863600" cy="6492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83" name="Line 98"/>
          <p:cNvSpPr>
            <a:spLocks noChangeShapeType="1"/>
          </p:cNvSpPr>
          <p:nvPr/>
        </p:nvSpPr>
        <p:spPr bwMode="auto">
          <a:xfrm>
            <a:off x="2862263" y="1719263"/>
            <a:ext cx="647700" cy="0"/>
          </a:xfrm>
          <a:prstGeom prst="line">
            <a:avLst/>
          </a:prstGeom>
          <a:noFill/>
          <a:ln w="222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6156" name="Object 99"/>
          <p:cNvGraphicFramePr>
            <a:graphicFrameLocks noChangeAspect="1"/>
          </p:cNvGraphicFramePr>
          <p:nvPr/>
        </p:nvGraphicFramePr>
        <p:xfrm>
          <a:off x="2941638" y="771525"/>
          <a:ext cx="285750" cy="323850"/>
        </p:xfrm>
        <a:graphic>
          <a:graphicData uri="http://schemas.openxmlformats.org/presentationml/2006/ole">
            <p:oleObj spid="_x0000_s6156" name="Equation" r:id="rId13" imgW="139680" imgH="164880" progId="Equation.DSMT4">
              <p:embed/>
            </p:oleObj>
          </a:graphicData>
        </a:graphic>
      </p:graphicFrame>
      <p:graphicFrame>
        <p:nvGraphicFramePr>
          <p:cNvPr id="6157" name="Object 100"/>
          <p:cNvGraphicFramePr>
            <a:graphicFrameLocks noChangeAspect="1"/>
          </p:cNvGraphicFramePr>
          <p:nvPr/>
        </p:nvGraphicFramePr>
        <p:xfrm>
          <a:off x="3163888" y="911225"/>
          <a:ext cx="311150" cy="323850"/>
        </p:xfrm>
        <a:graphic>
          <a:graphicData uri="http://schemas.openxmlformats.org/presentationml/2006/ole">
            <p:oleObj spid="_x0000_s6157" name="Equation" r:id="rId14" imgW="152280" imgH="164880" progId="Equation.DSMT4">
              <p:embed/>
            </p:oleObj>
          </a:graphicData>
        </a:graphic>
      </p:graphicFrame>
      <p:grpSp>
        <p:nvGrpSpPr>
          <p:cNvPr id="6184" name="Group 107"/>
          <p:cNvGrpSpPr>
            <a:grpSpLocks/>
          </p:cNvGrpSpPr>
          <p:nvPr/>
        </p:nvGrpSpPr>
        <p:grpSpPr bwMode="auto">
          <a:xfrm>
            <a:off x="4740275" y="2205038"/>
            <a:ext cx="3797300" cy="1573212"/>
            <a:chOff x="3651" y="1985"/>
            <a:chExt cx="2392" cy="991"/>
          </a:xfrm>
        </p:grpSpPr>
        <p:grpSp>
          <p:nvGrpSpPr>
            <p:cNvPr id="6195" name="Group 103"/>
            <p:cNvGrpSpPr>
              <a:grpSpLocks/>
            </p:cNvGrpSpPr>
            <p:nvPr/>
          </p:nvGrpSpPr>
          <p:grpSpPr bwMode="auto">
            <a:xfrm>
              <a:off x="3651" y="1985"/>
              <a:ext cx="1219" cy="991"/>
              <a:chOff x="3651" y="1985"/>
              <a:chExt cx="1219" cy="991"/>
            </a:xfrm>
          </p:grpSpPr>
          <p:sp>
            <p:nvSpPr>
              <p:cNvPr id="6199" name="AutoShape 101"/>
              <p:cNvSpPr>
                <a:spLocks noChangeArrowheads="1"/>
              </p:cNvSpPr>
              <p:nvPr/>
            </p:nvSpPr>
            <p:spPr bwMode="auto">
              <a:xfrm>
                <a:off x="3651" y="2160"/>
                <a:ext cx="635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 w 21600"/>
                  <a:gd name="T13" fmla="*/ 0 h 21600"/>
                  <a:gd name="T14" fmla="*/ 21566 w 21600"/>
                  <a:gd name="T15" fmla="*/ 114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17" y="8868"/>
                    </a:moveTo>
                    <a:cubicBezTo>
                      <a:pt x="2236" y="4360"/>
                      <a:pt x="6200" y="1122"/>
                      <a:pt x="10800" y="1123"/>
                    </a:cubicBezTo>
                    <a:cubicBezTo>
                      <a:pt x="15399" y="1123"/>
                      <a:pt x="19363" y="4360"/>
                      <a:pt x="20282" y="8868"/>
                    </a:cubicBezTo>
                    <a:lnTo>
                      <a:pt x="21382" y="8643"/>
                    </a:lnTo>
                    <a:cubicBezTo>
                      <a:pt x="20357" y="3613"/>
                      <a:pt x="15933" y="-1"/>
                      <a:pt x="10799" y="0"/>
                    </a:cubicBezTo>
                    <a:cubicBezTo>
                      <a:pt x="5666" y="0"/>
                      <a:pt x="1242" y="3613"/>
                      <a:pt x="217" y="8643"/>
                    </a:cubicBez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200" name="AutoShape 102"/>
              <p:cNvSpPr>
                <a:spLocks noChangeArrowheads="1"/>
              </p:cNvSpPr>
              <p:nvPr/>
            </p:nvSpPr>
            <p:spPr bwMode="auto">
              <a:xfrm flipV="1">
                <a:off x="4235" y="1985"/>
                <a:ext cx="635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 w 21600"/>
                  <a:gd name="T13" fmla="*/ 0 h 21600"/>
                  <a:gd name="T14" fmla="*/ 21566 w 21600"/>
                  <a:gd name="T15" fmla="*/ 114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17" y="8868"/>
                    </a:moveTo>
                    <a:cubicBezTo>
                      <a:pt x="2236" y="4360"/>
                      <a:pt x="6200" y="1122"/>
                      <a:pt x="10800" y="1123"/>
                    </a:cubicBezTo>
                    <a:cubicBezTo>
                      <a:pt x="15399" y="1123"/>
                      <a:pt x="19363" y="4360"/>
                      <a:pt x="20282" y="8868"/>
                    </a:cubicBezTo>
                    <a:lnTo>
                      <a:pt x="21382" y="8643"/>
                    </a:lnTo>
                    <a:cubicBezTo>
                      <a:pt x="20357" y="3613"/>
                      <a:pt x="15933" y="-1"/>
                      <a:pt x="10799" y="0"/>
                    </a:cubicBezTo>
                    <a:cubicBezTo>
                      <a:pt x="5666" y="0"/>
                      <a:pt x="1242" y="3613"/>
                      <a:pt x="217" y="8643"/>
                    </a:cubicBez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196" name="Group 104"/>
            <p:cNvGrpSpPr>
              <a:grpSpLocks/>
            </p:cNvGrpSpPr>
            <p:nvPr/>
          </p:nvGrpSpPr>
          <p:grpSpPr bwMode="auto">
            <a:xfrm>
              <a:off x="4824" y="1985"/>
              <a:ext cx="1219" cy="991"/>
              <a:chOff x="3651" y="1985"/>
              <a:chExt cx="1219" cy="991"/>
            </a:xfrm>
          </p:grpSpPr>
          <p:sp>
            <p:nvSpPr>
              <p:cNvPr id="6197" name="AutoShape 105"/>
              <p:cNvSpPr>
                <a:spLocks noChangeArrowheads="1"/>
              </p:cNvSpPr>
              <p:nvPr/>
            </p:nvSpPr>
            <p:spPr bwMode="auto">
              <a:xfrm>
                <a:off x="3651" y="2160"/>
                <a:ext cx="635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 w 21600"/>
                  <a:gd name="T13" fmla="*/ 0 h 21600"/>
                  <a:gd name="T14" fmla="*/ 21566 w 21600"/>
                  <a:gd name="T15" fmla="*/ 114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17" y="8868"/>
                    </a:moveTo>
                    <a:cubicBezTo>
                      <a:pt x="2236" y="4360"/>
                      <a:pt x="6200" y="1122"/>
                      <a:pt x="10800" y="1123"/>
                    </a:cubicBezTo>
                    <a:cubicBezTo>
                      <a:pt x="15399" y="1123"/>
                      <a:pt x="19363" y="4360"/>
                      <a:pt x="20282" y="8868"/>
                    </a:cubicBezTo>
                    <a:lnTo>
                      <a:pt x="21382" y="8643"/>
                    </a:lnTo>
                    <a:cubicBezTo>
                      <a:pt x="20357" y="3613"/>
                      <a:pt x="15933" y="-1"/>
                      <a:pt x="10799" y="0"/>
                    </a:cubicBezTo>
                    <a:cubicBezTo>
                      <a:pt x="5666" y="0"/>
                      <a:pt x="1242" y="3613"/>
                      <a:pt x="217" y="8643"/>
                    </a:cubicBez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98" name="AutoShape 106"/>
              <p:cNvSpPr>
                <a:spLocks noChangeArrowheads="1"/>
              </p:cNvSpPr>
              <p:nvPr/>
            </p:nvSpPr>
            <p:spPr bwMode="auto">
              <a:xfrm flipV="1">
                <a:off x="4235" y="1985"/>
                <a:ext cx="635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 w 21600"/>
                  <a:gd name="T13" fmla="*/ 0 h 21600"/>
                  <a:gd name="T14" fmla="*/ 21566 w 21600"/>
                  <a:gd name="T15" fmla="*/ 114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17" y="8868"/>
                    </a:moveTo>
                    <a:cubicBezTo>
                      <a:pt x="2236" y="4360"/>
                      <a:pt x="6200" y="1122"/>
                      <a:pt x="10800" y="1123"/>
                    </a:cubicBezTo>
                    <a:cubicBezTo>
                      <a:pt x="15399" y="1123"/>
                      <a:pt x="19363" y="4360"/>
                      <a:pt x="20282" y="8868"/>
                    </a:cubicBezTo>
                    <a:lnTo>
                      <a:pt x="21382" y="8643"/>
                    </a:lnTo>
                    <a:cubicBezTo>
                      <a:pt x="20357" y="3613"/>
                      <a:pt x="15933" y="-1"/>
                      <a:pt x="10799" y="0"/>
                    </a:cubicBezTo>
                    <a:cubicBezTo>
                      <a:pt x="5666" y="0"/>
                      <a:pt x="1242" y="3613"/>
                      <a:pt x="217" y="8643"/>
                    </a:cubicBez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6185" name="Group 109"/>
          <p:cNvGrpSpPr>
            <a:grpSpLocks/>
          </p:cNvGrpSpPr>
          <p:nvPr/>
        </p:nvGrpSpPr>
        <p:grpSpPr bwMode="auto">
          <a:xfrm>
            <a:off x="5191125" y="2216150"/>
            <a:ext cx="3797300" cy="1573213"/>
            <a:chOff x="3651" y="1985"/>
            <a:chExt cx="2392" cy="991"/>
          </a:xfrm>
        </p:grpSpPr>
        <p:grpSp>
          <p:nvGrpSpPr>
            <p:cNvPr id="6189" name="Group 110"/>
            <p:cNvGrpSpPr>
              <a:grpSpLocks/>
            </p:cNvGrpSpPr>
            <p:nvPr/>
          </p:nvGrpSpPr>
          <p:grpSpPr bwMode="auto">
            <a:xfrm>
              <a:off x="3651" y="1985"/>
              <a:ext cx="1219" cy="991"/>
              <a:chOff x="3651" y="1985"/>
              <a:chExt cx="1219" cy="991"/>
            </a:xfrm>
          </p:grpSpPr>
          <p:sp>
            <p:nvSpPr>
              <p:cNvPr id="6193" name="AutoShape 111"/>
              <p:cNvSpPr>
                <a:spLocks noChangeArrowheads="1"/>
              </p:cNvSpPr>
              <p:nvPr/>
            </p:nvSpPr>
            <p:spPr bwMode="auto">
              <a:xfrm>
                <a:off x="3651" y="2160"/>
                <a:ext cx="635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 w 21600"/>
                  <a:gd name="T13" fmla="*/ 0 h 21600"/>
                  <a:gd name="T14" fmla="*/ 21566 w 21600"/>
                  <a:gd name="T15" fmla="*/ 114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17" y="8868"/>
                    </a:moveTo>
                    <a:cubicBezTo>
                      <a:pt x="2236" y="4360"/>
                      <a:pt x="6200" y="1122"/>
                      <a:pt x="10800" y="1123"/>
                    </a:cubicBezTo>
                    <a:cubicBezTo>
                      <a:pt x="15399" y="1123"/>
                      <a:pt x="19363" y="4360"/>
                      <a:pt x="20282" y="8868"/>
                    </a:cubicBezTo>
                    <a:lnTo>
                      <a:pt x="21382" y="8643"/>
                    </a:lnTo>
                    <a:cubicBezTo>
                      <a:pt x="20357" y="3613"/>
                      <a:pt x="15933" y="-1"/>
                      <a:pt x="10799" y="0"/>
                    </a:cubicBezTo>
                    <a:cubicBezTo>
                      <a:pt x="5666" y="0"/>
                      <a:pt x="1242" y="3613"/>
                      <a:pt x="217" y="8643"/>
                    </a:cubicBez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94" name="AutoShape 112"/>
              <p:cNvSpPr>
                <a:spLocks noChangeArrowheads="1"/>
              </p:cNvSpPr>
              <p:nvPr/>
            </p:nvSpPr>
            <p:spPr bwMode="auto">
              <a:xfrm flipV="1">
                <a:off x="4235" y="1985"/>
                <a:ext cx="635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 w 21600"/>
                  <a:gd name="T13" fmla="*/ 0 h 21600"/>
                  <a:gd name="T14" fmla="*/ 21566 w 21600"/>
                  <a:gd name="T15" fmla="*/ 114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17" y="8868"/>
                    </a:moveTo>
                    <a:cubicBezTo>
                      <a:pt x="2236" y="4360"/>
                      <a:pt x="6200" y="1122"/>
                      <a:pt x="10800" y="1123"/>
                    </a:cubicBezTo>
                    <a:cubicBezTo>
                      <a:pt x="15399" y="1123"/>
                      <a:pt x="19363" y="4360"/>
                      <a:pt x="20282" y="8868"/>
                    </a:cubicBezTo>
                    <a:lnTo>
                      <a:pt x="21382" y="8643"/>
                    </a:lnTo>
                    <a:cubicBezTo>
                      <a:pt x="20357" y="3613"/>
                      <a:pt x="15933" y="-1"/>
                      <a:pt x="10799" y="0"/>
                    </a:cubicBezTo>
                    <a:cubicBezTo>
                      <a:pt x="5666" y="0"/>
                      <a:pt x="1242" y="3613"/>
                      <a:pt x="217" y="8643"/>
                    </a:cubicBez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190" name="Group 113"/>
            <p:cNvGrpSpPr>
              <a:grpSpLocks/>
            </p:cNvGrpSpPr>
            <p:nvPr/>
          </p:nvGrpSpPr>
          <p:grpSpPr bwMode="auto">
            <a:xfrm>
              <a:off x="4824" y="1985"/>
              <a:ext cx="1219" cy="991"/>
              <a:chOff x="3651" y="1985"/>
              <a:chExt cx="1219" cy="991"/>
            </a:xfrm>
          </p:grpSpPr>
          <p:sp>
            <p:nvSpPr>
              <p:cNvPr id="6191" name="AutoShape 114"/>
              <p:cNvSpPr>
                <a:spLocks noChangeArrowheads="1"/>
              </p:cNvSpPr>
              <p:nvPr/>
            </p:nvSpPr>
            <p:spPr bwMode="auto">
              <a:xfrm>
                <a:off x="3651" y="2160"/>
                <a:ext cx="635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 w 21600"/>
                  <a:gd name="T13" fmla="*/ 0 h 21600"/>
                  <a:gd name="T14" fmla="*/ 21566 w 21600"/>
                  <a:gd name="T15" fmla="*/ 114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17" y="8868"/>
                    </a:moveTo>
                    <a:cubicBezTo>
                      <a:pt x="2236" y="4360"/>
                      <a:pt x="6200" y="1122"/>
                      <a:pt x="10800" y="1123"/>
                    </a:cubicBezTo>
                    <a:cubicBezTo>
                      <a:pt x="15399" y="1123"/>
                      <a:pt x="19363" y="4360"/>
                      <a:pt x="20282" y="8868"/>
                    </a:cubicBezTo>
                    <a:lnTo>
                      <a:pt x="21382" y="8643"/>
                    </a:lnTo>
                    <a:cubicBezTo>
                      <a:pt x="20357" y="3613"/>
                      <a:pt x="15933" y="-1"/>
                      <a:pt x="10799" y="0"/>
                    </a:cubicBezTo>
                    <a:cubicBezTo>
                      <a:pt x="5666" y="0"/>
                      <a:pt x="1242" y="3613"/>
                      <a:pt x="217" y="8643"/>
                    </a:cubicBez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92" name="AutoShape 115"/>
              <p:cNvSpPr>
                <a:spLocks noChangeArrowheads="1"/>
              </p:cNvSpPr>
              <p:nvPr/>
            </p:nvSpPr>
            <p:spPr bwMode="auto">
              <a:xfrm flipV="1">
                <a:off x="4235" y="1985"/>
                <a:ext cx="635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 w 21600"/>
                  <a:gd name="T13" fmla="*/ 0 h 21600"/>
                  <a:gd name="T14" fmla="*/ 21566 w 21600"/>
                  <a:gd name="T15" fmla="*/ 114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17" y="8868"/>
                    </a:moveTo>
                    <a:cubicBezTo>
                      <a:pt x="2236" y="4360"/>
                      <a:pt x="6200" y="1122"/>
                      <a:pt x="10800" y="1123"/>
                    </a:cubicBezTo>
                    <a:cubicBezTo>
                      <a:pt x="15399" y="1123"/>
                      <a:pt x="19363" y="4360"/>
                      <a:pt x="20282" y="8868"/>
                    </a:cubicBezTo>
                    <a:lnTo>
                      <a:pt x="21382" y="8643"/>
                    </a:lnTo>
                    <a:cubicBezTo>
                      <a:pt x="20357" y="3613"/>
                      <a:pt x="15933" y="-1"/>
                      <a:pt x="10799" y="0"/>
                    </a:cubicBezTo>
                    <a:cubicBezTo>
                      <a:pt x="5666" y="0"/>
                      <a:pt x="1242" y="3613"/>
                      <a:pt x="217" y="8643"/>
                    </a:cubicBez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6186" name="Line 116"/>
          <p:cNvSpPr>
            <a:spLocks noChangeShapeType="1"/>
          </p:cNvSpPr>
          <p:nvPr/>
        </p:nvSpPr>
        <p:spPr bwMode="auto">
          <a:xfrm>
            <a:off x="4767263" y="3071813"/>
            <a:ext cx="43338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6158" name="Object 117"/>
          <p:cNvGraphicFramePr>
            <a:graphicFrameLocks noChangeAspect="1"/>
          </p:cNvGraphicFramePr>
          <p:nvPr/>
        </p:nvGraphicFramePr>
        <p:xfrm>
          <a:off x="4284663" y="3138488"/>
          <a:ext cx="1409700" cy="323850"/>
        </p:xfrm>
        <a:graphic>
          <a:graphicData uri="http://schemas.openxmlformats.org/presentationml/2006/ole">
            <p:oleObj spid="_x0000_s6158" name="Equation" r:id="rId15" imgW="939600" imgH="215640" progId="Equation.DSMT4">
              <p:embed/>
            </p:oleObj>
          </a:graphicData>
        </a:graphic>
      </p:graphicFrame>
      <p:graphicFrame>
        <p:nvGraphicFramePr>
          <p:cNvPr id="6159" name="Object 118"/>
          <p:cNvGraphicFramePr>
            <a:graphicFrameLocks noChangeAspect="1"/>
          </p:cNvGraphicFramePr>
          <p:nvPr/>
        </p:nvGraphicFramePr>
        <p:xfrm>
          <a:off x="65088" y="3670300"/>
          <a:ext cx="1401762" cy="400050"/>
        </p:xfrm>
        <a:graphic>
          <a:graphicData uri="http://schemas.openxmlformats.org/presentationml/2006/ole">
            <p:oleObj spid="_x0000_s6159" name="Equation" r:id="rId16" imgW="901440" imgH="266400" progId="Equation.DSMT4">
              <p:embed/>
            </p:oleObj>
          </a:graphicData>
        </a:graphic>
      </p:graphicFrame>
      <p:graphicFrame>
        <p:nvGraphicFramePr>
          <p:cNvPr id="6160" name="Object 119"/>
          <p:cNvGraphicFramePr>
            <a:graphicFrameLocks noChangeAspect="1"/>
          </p:cNvGraphicFramePr>
          <p:nvPr/>
        </p:nvGraphicFramePr>
        <p:xfrm>
          <a:off x="1838325" y="3573463"/>
          <a:ext cx="2014538" cy="590550"/>
        </p:xfrm>
        <a:graphic>
          <a:graphicData uri="http://schemas.openxmlformats.org/presentationml/2006/ole">
            <p:oleObj spid="_x0000_s6160" name="Equation" r:id="rId17" imgW="1295280" imgH="393480" progId="Equation.DSMT4">
              <p:embed/>
            </p:oleObj>
          </a:graphicData>
        </a:graphic>
      </p:graphicFrame>
      <p:graphicFrame>
        <p:nvGraphicFramePr>
          <p:cNvPr id="6161" name="Object 120"/>
          <p:cNvGraphicFramePr>
            <a:graphicFrameLocks noChangeAspect="1"/>
          </p:cNvGraphicFramePr>
          <p:nvPr/>
        </p:nvGraphicFramePr>
        <p:xfrm>
          <a:off x="3917950" y="3573463"/>
          <a:ext cx="1993900" cy="590550"/>
        </p:xfrm>
        <a:graphic>
          <a:graphicData uri="http://schemas.openxmlformats.org/presentationml/2006/ole">
            <p:oleObj spid="_x0000_s6161" name="Equation" r:id="rId18" imgW="1282680" imgH="393480" progId="Equation.DSMT4">
              <p:embed/>
            </p:oleObj>
          </a:graphicData>
        </a:graphic>
      </p:graphicFrame>
      <p:graphicFrame>
        <p:nvGraphicFramePr>
          <p:cNvPr id="6162" name="Object 121"/>
          <p:cNvGraphicFramePr>
            <a:graphicFrameLocks noChangeAspect="1"/>
          </p:cNvGraphicFramePr>
          <p:nvPr/>
        </p:nvGraphicFramePr>
        <p:xfrm>
          <a:off x="34925" y="4246563"/>
          <a:ext cx="1441450" cy="400050"/>
        </p:xfrm>
        <a:graphic>
          <a:graphicData uri="http://schemas.openxmlformats.org/presentationml/2006/ole">
            <p:oleObj spid="_x0000_s6162" name="Equation" r:id="rId19" imgW="927000" imgH="266400" progId="Equation.DSMT4">
              <p:embed/>
            </p:oleObj>
          </a:graphicData>
        </a:graphic>
      </p:graphicFrame>
      <p:graphicFrame>
        <p:nvGraphicFramePr>
          <p:cNvPr id="6163" name="Object 122"/>
          <p:cNvGraphicFramePr>
            <a:graphicFrameLocks noChangeAspect="1"/>
          </p:cNvGraphicFramePr>
          <p:nvPr/>
        </p:nvGraphicFramePr>
        <p:xfrm>
          <a:off x="1806575" y="4149725"/>
          <a:ext cx="2765425" cy="590550"/>
        </p:xfrm>
        <a:graphic>
          <a:graphicData uri="http://schemas.openxmlformats.org/presentationml/2006/ole">
            <p:oleObj spid="_x0000_s6163" name="Equation" r:id="rId20" imgW="1777680" imgH="393480" progId="Equation.DSMT4">
              <p:embed/>
            </p:oleObj>
          </a:graphicData>
        </a:graphic>
      </p:graphicFrame>
      <p:graphicFrame>
        <p:nvGraphicFramePr>
          <p:cNvPr id="6164" name="Object 123"/>
          <p:cNvGraphicFramePr>
            <a:graphicFrameLocks noChangeAspect="1"/>
          </p:cNvGraphicFramePr>
          <p:nvPr/>
        </p:nvGraphicFramePr>
        <p:xfrm>
          <a:off x="4892675" y="4149725"/>
          <a:ext cx="2073275" cy="590550"/>
        </p:xfrm>
        <a:graphic>
          <a:graphicData uri="http://schemas.openxmlformats.org/presentationml/2006/ole">
            <p:oleObj spid="_x0000_s6164" name="Equation" r:id="rId21" imgW="1333440" imgH="393480" progId="Equation.DSMT4">
              <p:embed/>
            </p:oleObj>
          </a:graphicData>
        </a:graphic>
      </p:graphicFrame>
      <p:graphicFrame>
        <p:nvGraphicFramePr>
          <p:cNvPr id="6165" name="Object 124"/>
          <p:cNvGraphicFramePr>
            <a:graphicFrameLocks noChangeAspect="1"/>
          </p:cNvGraphicFramePr>
          <p:nvPr/>
        </p:nvGraphicFramePr>
        <p:xfrm>
          <a:off x="42863" y="4725988"/>
          <a:ext cx="3810000" cy="590550"/>
        </p:xfrm>
        <a:graphic>
          <a:graphicData uri="http://schemas.openxmlformats.org/presentationml/2006/ole">
            <p:oleObj spid="_x0000_s6165" name="Equation" r:id="rId22" imgW="2450880" imgH="393480" progId="Equation.DSMT4">
              <p:embed/>
            </p:oleObj>
          </a:graphicData>
        </a:graphic>
      </p:graphicFrame>
      <p:sp>
        <p:nvSpPr>
          <p:cNvPr id="6187" name="Rectangle 125"/>
          <p:cNvSpPr>
            <a:spLocks noChangeArrowheads="1"/>
          </p:cNvSpPr>
          <p:nvPr/>
        </p:nvSpPr>
        <p:spPr bwMode="auto">
          <a:xfrm>
            <a:off x="3924300" y="4884738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leads to phase difference: 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6166" name="Object 126"/>
          <p:cNvGraphicFramePr>
            <a:graphicFrameLocks noChangeAspect="1"/>
          </p:cNvGraphicFramePr>
          <p:nvPr/>
        </p:nvGraphicFramePr>
        <p:xfrm>
          <a:off x="6734175" y="4884738"/>
          <a:ext cx="1006475" cy="400050"/>
        </p:xfrm>
        <a:graphic>
          <a:graphicData uri="http://schemas.openxmlformats.org/presentationml/2006/ole">
            <p:oleObj spid="_x0000_s6166" name="Equation" r:id="rId23" imgW="647640" imgH="266400" progId="Equation.DSMT4">
              <p:embed/>
            </p:oleObj>
          </a:graphicData>
        </a:graphic>
      </p:graphicFrame>
      <p:sp>
        <p:nvSpPr>
          <p:cNvPr id="6188" name="Rectangle 127"/>
          <p:cNvSpPr>
            <a:spLocks noChangeArrowheads="1"/>
          </p:cNvSpPr>
          <p:nvPr/>
        </p:nvSpPr>
        <p:spPr bwMode="auto">
          <a:xfrm>
            <a:off x="34925" y="5300663"/>
            <a:ext cx="465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 interfering waves with phase difference </a:t>
            </a:r>
            <a:r>
              <a:rPr lang="en-GB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 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6167" name="Object 128"/>
          <p:cNvGraphicFramePr>
            <a:graphicFrameLocks noChangeAspect="1"/>
          </p:cNvGraphicFramePr>
          <p:nvPr/>
        </p:nvGraphicFramePr>
        <p:xfrm>
          <a:off x="34925" y="5589588"/>
          <a:ext cx="6854825" cy="569912"/>
        </p:xfrm>
        <a:graphic>
          <a:graphicData uri="http://schemas.openxmlformats.org/presentationml/2006/ole">
            <p:oleObj spid="_x0000_s6167" name="Equation" r:id="rId24" imgW="460980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34925" y="1190625"/>
            <a:ext cx="499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orientational average and normalization lead to: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171450" y="1455738"/>
          <a:ext cx="4832350" cy="1631950"/>
        </p:xfrm>
        <a:graphic>
          <a:graphicData uri="http://schemas.openxmlformats.org/presentationml/2006/ole">
            <p:oleObj spid="_x0000_s7170" name="Equation" r:id="rId3" imgW="3251160" imgH="1091880" progId="Equation.DSMT4">
              <p:embed/>
            </p:oleObj>
          </a:graphicData>
        </a:graphic>
      </p:graphicFrame>
      <p:sp>
        <p:nvSpPr>
          <p:cNvPr id="7177" name="Rectangle 22"/>
          <p:cNvSpPr>
            <a:spLocks noChangeArrowheads="1"/>
          </p:cNvSpPr>
          <p:nvPr/>
        </p:nvSpPr>
        <p:spPr bwMode="auto">
          <a:xfrm>
            <a:off x="0" y="3516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269875" y="503237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>
                <a:latin typeface="Arial" charset="0"/>
                <a:cs typeface="Times New Roman" pitchFamily="18" charset="0"/>
              </a:rPr>
              <a:t>. </a:t>
            </a:r>
            <a:endParaRPr lang="en-GB">
              <a:latin typeface="Arial" charset="0"/>
            </a:endParaRPr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250825" y="3771900"/>
          <a:ext cx="5595938" cy="665163"/>
        </p:xfrm>
        <a:graphic>
          <a:graphicData uri="http://schemas.openxmlformats.org/presentationml/2006/ole">
            <p:oleObj spid="_x0000_s7171" name="Equation" r:id="rId4" imgW="3759200" imgH="444500" progId="Equation.DSMT4">
              <p:embed/>
            </p:oleObj>
          </a:graphicData>
        </a:graphic>
      </p:graphicFrame>
      <p:sp>
        <p:nvSpPr>
          <p:cNvPr id="7179" name="Rectangle 26"/>
          <p:cNvSpPr>
            <a:spLocks noChangeArrowheads="1"/>
          </p:cNvSpPr>
          <p:nvPr/>
        </p:nvSpPr>
        <p:spPr bwMode="auto">
          <a:xfrm>
            <a:off x="0" y="549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250825" y="4581525"/>
          <a:ext cx="2058988" cy="457200"/>
        </p:xfrm>
        <a:graphic>
          <a:graphicData uri="http://schemas.openxmlformats.org/presentationml/2006/ole">
            <p:oleObj spid="_x0000_s7172" name="Equation" r:id="rId5" imgW="1371600" imgH="304800" progId="Equation.DSMT4">
              <p:embed/>
            </p:oleObj>
          </a:graphicData>
        </a:graphic>
      </p:graphicFrame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250825" y="5949950"/>
          <a:ext cx="2541588" cy="496888"/>
        </p:xfrm>
        <a:graphic>
          <a:graphicData uri="http://schemas.openxmlformats.org/presentationml/2006/ole">
            <p:oleObj spid="_x0000_s7173" name="Equation" r:id="rId6" imgW="1701800" imgH="330200" progId="Equation.DSMT4">
              <p:embed/>
            </p:oleObj>
          </a:graphicData>
        </a:graphic>
      </p:graphicFrame>
      <p:sp>
        <p:nvSpPr>
          <p:cNvPr id="7180" name="Rectangle 28"/>
          <p:cNvSpPr>
            <a:spLocks noChangeArrowheads="1"/>
          </p:cNvSpPr>
          <p:nvPr/>
        </p:nvSpPr>
        <p:spPr bwMode="auto">
          <a:xfrm>
            <a:off x="6516688" y="5300663"/>
            <a:ext cx="1231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>
                <a:latin typeface="Arial" charset="0"/>
                <a:cs typeface="Times New Roman" pitchFamily="18" charset="0"/>
              </a:rPr>
              <a:t>Zimm equation:</a:t>
            </a:r>
            <a:endParaRPr lang="de-DE" sz="900">
              <a:latin typeface="Arial" charset="0"/>
            </a:endParaRPr>
          </a:p>
          <a:p>
            <a:pPr eaLnBrk="0" hangingPunct="0"/>
            <a:endParaRPr lang="de-DE">
              <a:latin typeface="Arial" charset="0"/>
            </a:endParaRPr>
          </a:p>
        </p:txBody>
      </p:sp>
      <p:graphicFrame>
        <p:nvGraphicFramePr>
          <p:cNvPr id="7174" name="Object 3"/>
          <p:cNvGraphicFramePr>
            <a:graphicFrameLocks noChangeAspect="1"/>
          </p:cNvGraphicFramePr>
          <p:nvPr/>
        </p:nvGraphicFramePr>
        <p:xfrm>
          <a:off x="4568825" y="6021388"/>
          <a:ext cx="3027363" cy="457200"/>
        </p:xfrm>
        <a:graphic>
          <a:graphicData uri="http://schemas.openxmlformats.org/presentationml/2006/ole">
            <p:oleObj spid="_x0000_s7174" name="Equation" r:id="rId7" imgW="2019300" imgH="304800" progId="Equation.DSMT4">
              <p:embed/>
            </p:oleObj>
          </a:graphicData>
        </a:graphic>
      </p:graphicFrame>
      <p:graphicFrame>
        <p:nvGraphicFramePr>
          <p:cNvPr id="7175" name="Object 29"/>
          <p:cNvGraphicFramePr>
            <a:graphicFrameLocks noChangeAspect="1"/>
          </p:cNvGraphicFramePr>
          <p:nvPr/>
        </p:nvGraphicFramePr>
        <p:xfrm>
          <a:off x="182563" y="376238"/>
          <a:ext cx="5684837" cy="722312"/>
        </p:xfrm>
        <a:graphic>
          <a:graphicData uri="http://schemas.openxmlformats.org/presentationml/2006/ole">
            <p:oleObj spid="_x0000_s7175" name="Equation" r:id="rId8" imgW="3822480" imgH="482400" progId="Equation.DSMT4">
              <p:embed/>
            </p:oleObj>
          </a:graphicData>
        </a:graphic>
      </p:graphicFrame>
      <p:sp>
        <p:nvSpPr>
          <p:cNvPr id="7181" name="Rectangle 30"/>
          <p:cNvSpPr>
            <a:spLocks noChangeArrowheads="1"/>
          </p:cNvSpPr>
          <p:nvPr/>
        </p:nvSpPr>
        <p:spPr bwMode="auto">
          <a:xfrm>
            <a:off x="41275" y="0"/>
            <a:ext cx="876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Scattered intensity due to Z pair-wise intraparticular interferences, N particles:</a:t>
            </a:r>
            <a:endParaRPr lang="de-DE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2" name="Rectangle 31"/>
          <p:cNvSpPr>
            <a:spLocks noChangeArrowheads="1"/>
          </p:cNvSpPr>
          <p:nvPr/>
        </p:nvSpPr>
        <p:spPr bwMode="auto">
          <a:xfrm>
            <a:off x="34925" y="3284538"/>
            <a:ext cx="771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replacing Cartesian coordinates r</a:t>
            </a:r>
            <a:r>
              <a:rPr lang="en-GB" baseline="-25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by center-of-mass coordinates s</a:t>
            </a:r>
            <a:r>
              <a:rPr lang="en-GB" baseline="-25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we get: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3" name="Rectangle 32"/>
          <p:cNvSpPr>
            <a:spLocks noChangeArrowheads="1"/>
          </p:cNvSpPr>
          <p:nvPr/>
        </p:nvSpPr>
        <p:spPr bwMode="auto">
          <a:xfrm>
            <a:off x="34925" y="5164138"/>
            <a:ext cx="909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regarding the reciprocal scattered intensity, and including solute-solvent interactions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finally yields the well-known Zimm-Equation (series expansion of P(q), valid for small R):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4" name="Rectangle 18"/>
          <p:cNvSpPr>
            <a:spLocks noChangeArrowheads="1"/>
          </p:cNvSpPr>
          <p:nvPr/>
        </p:nvSpPr>
        <p:spPr bwMode="auto">
          <a:xfrm>
            <a:off x="2843213" y="4657725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GB" baseline="30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, R</a:t>
            </a:r>
            <a:r>
              <a:rPr lang="en-GB" baseline="-25000">
                <a:solidFill>
                  <a:schemeClr val="bg1"/>
                </a:solidFill>
                <a:latin typeface="Arial" charset="0"/>
              </a:rPr>
              <a:t>g</a:t>
            </a:r>
            <a:r>
              <a:rPr lang="en-GB" baseline="30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 = squared radius of gyration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4925" y="44450"/>
            <a:ext cx="476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The Zimm-Plot, leading to M, s (= R</a:t>
            </a:r>
            <a:r>
              <a:rPr lang="en-GB" baseline="-25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g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) and A</a:t>
            </a:r>
            <a:r>
              <a:rPr lang="en-GB" baseline="-25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463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0" y="1338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684213" y="404813"/>
          <a:ext cx="7762875" cy="6240462"/>
        </p:xfrm>
        <a:graphic>
          <a:graphicData uri="http://schemas.openxmlformats.org/presentationml/2006/ole">
            <p:oleObj spid="_x0000_s8194" name="Graph" r:id="rId3" imgW="4869180" imgH="3905250" progId="Origin50.Graph">
              <p:embed/>
            </p:oleObj>
          </a:graphicData>
        </a:graphic>
      </p:graphicFrame>
      <p:graphicFrame>
        <p:nvGraphicFramePr>
          <p:cNvPr id="8195" name="Object 10"/>
          <p:cNvGraphicFramePr>
            <a:graphicFrameLocks noChangeAspect="1"/>
          </p:cNvGraphicFramePr>
          <p:nvPr/>
        </p:nvGraphicFramePr>
        <p:xfrm>
          <a:off x="5508625" y="92075"/>
          <a:ext cx="3027363" cy="457200"/>
        </p:xfrm>
        <a:graphic>
          <a:graphicData uri="http://schemas.openxmlformats.org/presentationml/2006/ole">
            <p:oleObj spid="_x0000_s8195" name="Equation" r:id="rId4" imgW="2019300" imgH="304800" progId="Equation.DSMT4">
              <p:embed/>
            </p:oleObj>
          </a:graphicData>
        </a:graphic>
      </p:graphicFrame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5580063" y="4581525"/>
            <a:ext cx="771525" cy="392113"/>
          </a:xfrm>
          <a:prstGeom prst="rect">
            <a:avLst/>
          </a:prstGeom>
          <a:noFill/>
          <a:ln w="25400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q = 0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492500" y="1628775"/>
            <a:ext cx="742950" cy="38576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c = 0</a:t>
            </a:r>
          </a:p>
        </p:txBody>
      </p:sp>
      <p:sp>
        <p:nvSpPr>
          <p:cNvPr id="8201" name="Oval 13"/>
          <p:cNvSpPr>
            <a:spLocks noChangeAspect="1" noChangeArrowheads="1"/>
          </p:cNvSpPr>
          <p:nvPr/>
        </p:nvSpPr>
        <p:spPr bwMode="auto">
          <a:xfrm>
            <a:off x="1939925" y="5002213"/>
            <a:ext cx="173038" cy="173037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2" name="AutoShape 14"/>
          <p:cNvSpPr>
            <a:spLocks noChangeArrowheads="1"/>
          </p:cNvSpPr>
          <p:nvPr/>
        </p:nvSpPr>
        <p:spPr bwMode="auto">
          <a:xfrm flipH="1">
            <a:off x="2678113" y="3444875"/>
            <a:ext cx="381000" cy="647700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3" name="AutoShape 15"/>
          <p:cNvSpPr>
            <a:spLocks noChangeArrowheads="1"/>
          </p:cNvSpPr>
          <p:nvPr/>
        </p:nvSpPr>
        <p:spPr bwMode="auto">
          <a:xfrm flipH="1">
            <a:off x="3708400" y="4846638"/>
            <a:ext cx="1008063" cy="144462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4" name="Line 17"/>
          <p:cNvSpPr>
            <a:spLocks noChangeShapeType="1"/>
          </p:cNvSpPr>
          <p:nvPr/>
        </p:nvSpPr>
        <p:spPr bwMode="auto">
          <a:xfrm flipH="1">
            <a:off x="2916238" y="404813"/>
            <a:ext cx="719137" cy="3095625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205" name="Line 18"/>
          <p:cNvSpPr>
            <a:spLocks noChangeShapeType="1"/>
          </p:cNvSpPr>
          <p:nvPr/>
        </p:nvSpPr>
        <p:spPr bwMode="auto">
          <a:xfrm flipH="1">
            <a:off x="4356100" y="404813"/>
            <a:ext cx="144463" cy="4392612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206" name="Line 19"/>
          <p:cNvSpPr>
            <a:spLocks noChangeShapeType="1"/>
          </p:cNvSpPr>
          <p:nvPr/>
        </p:nvSpPr>
        <p:spPr bwMode="auto">
          <a:xfrm flipH="1">
            <a:off x="2051050" y="404813"/>
            <a:ext cx="865188" cy="4608512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207" name="Line 20"/>
          <p:cNvSpPr>
            <a:spLocks noChangeShapeType="1"/>
          </p:cNvSpPr>
          <p:nvPr/>
        </p:nvSpPr>
        <p:spPr bwMode="auto">
          <a:xfrm flipV="1">
            <a:off x="2032000" y="1998663"/>
            <a:ext cx="1873250" cy="3095625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 flipV="1">
            <a:off x="2051050" y="4724400"/>
            <a:ext cx="3457575" cy="368300"/>
          </a:xfrm>
          <a:prstGeom prst="line">
            <a:avLst/>
          </a:prstGeom>
          <a:noFill/>
          <a:ln w="317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5562600" y="1233488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 charset="0"/>
              </a:rPr>
              <a:t>example: 5 c, 25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34925" y="44450"/>
            <a:ext cx="780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Zimm analysis of polydisperse samples yields the following averages:</a:t>
            </a:r>
            <a:endParaRPr lang="en-GB" b="1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539750" y="1484313"/>
          <a:ext cx="1814513" cy="1257300"/>
        </p:xfrm>
        <a:graphic>
          <a:graphicData uri="http://schemas.openxmlformats.org/presentationml/2006/ole">
            <p:oleObj spid="_x0000_s9218" name="Equation" r:id="rId3" imgW="1206500" imgH="838200" progId="Equation.DSMT4">
              <p:embed/>
            </p:oleObj>
          </a:graphicData>
        </a:graphic>
      </p:graphicFrame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95288" y="3068638"/>
            <a:ext cx="448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The z-average squared radius of gyration: 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539750" y="3644900"/>
          <a:ext cx="2925763" cy="1255713"/>
        </p:xfrm>
        <a:graphic>
          <a:graphicData uri="http://schemas.openxmlformats.org/presentationml/2006/ole">
            <p:oleObj spid="_x0000_s9219" name="Equation" r:id="rId4" imgW="1955800" imgH="838200" progId="Equation.DSMT4">
              <p:embed/>
            </p:oleObj>
          </a:graphicData>
        </a:graphic>
      </p:graphicFrame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463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23850" y="836613"/>
            <a:ext cx="343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The weight average molar mass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68313" y="5589588"/>
            <a:ext cx="411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Reason: for given species k, I</a:t>
            </a:r>
            <a:r>
              <a:rPr lang="en-GB" baseline="-25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~ N</a:t>
            </a:r>
            <a:r>
              <a:rPr lang="en-US" baseline="-25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k</a:t>
            </a:r>
            <a:r>
              <a:rPr lang="en-US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M</a:t>
            </a:r>
            <a:r>
              <a:rPr lang="en-US" baseline="-25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k</a:t>
            </a:r>
            <a:r>
              <a:rPr lang="en-US" baseline="30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baseline="30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542925" y="3640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10248" name="Rectangle 16"/>
          <p:cNvSpPr>
            <a:spLocks noChangeArrowheads="1"/>
          </p:cNvSpPr>
          <p:nvPr/>
        </p:nvSpPr>
        <p:spPr bwMode="auto">
          <a:xfrm>
            <a:off x="34925" y="44450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Fractal Dimensions</a:t>
            </a:r>
            <a:endParaRPr lang="de-DE" u="sng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177800" y="476250"/>
          <a:ext cx="1214438" cy="400050"/>
        </p:xfrm>
        <a:graphic>
          <a:graphicData uri="http://schemas.openxmlformats.org/presentationml/2006/ole">
            <p:oleObj spid="_x0000_s10242" name="Equation" r:id="rId3" imgW="812520" imgH="266400" progId="Equation.DSMT4">
              <p:embed/>
            </p:oleObj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2195513" y="438150"/>
          <a:ext cx="784225" cy="398463"/>
        </p:xfrm>
        <a:graphic>
          <a:graphicData uri="http://schemas.openxmlformats.org/presentationml/2006/ole">
            <p:oleObj spid="_x0000_s10243" name="Equation" r:id="rId4" imgW="520474" imgH="266584" progId="Equation.DSMT4">
              <p:embed/>
            </p:oleObj>
          </a:graphicData>
        </a:graphic>
      </p:graphicFrame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449263" y="4660900"/>
            <a:ext cx="1098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 sz="1200">
                <a:latin typeface="Arial" charset="0"/>
                <a:cs typeface="Times New Roman" pitchFamily="18" charset="0"/>
              </a:rPr>
              <a:t>:	</a:t>
            </a:r>
            <a:endParaRPr lang="en-GB">
              <a:latin typeface="Arial" charset="0"/>
            </a:endParaRPr>
          </a:p>
        </p:txBody>
      </p:sp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3071813" y="1341438"/>
          <a:ext cx="1795462" cy="398462"/>
        </p:xfrm>
        <a:graphic>
          <a:graphicData uri="http://schemas.openxmlformats.org/presentationml/2006/ole">
            <p:oleObj spid="_x0000_s10244" name="Equation" r:id="rId5" imgW="1206360" imgH="266400" progId="Equation.DSMT4">
              <p:embed/>
            </p:oleObj>
          </a:graphicData>
        </a:graphic>
      </p:graphicFrame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132138" y="1905000"/>
          <a:ext cx="2079625" cy="381000"/>
        </p:xfrm>
        <a:graphic>
          <a:graphicData uri="http://schemas.openxmlformats.org/presentationml/2006/ole">
            <p:oleObj spid="_x0000_s10245" name="Equation" r:id="rId6" imgW="1396800" imgH="253800" progId="Equation.DSMT4">
              <p:embed/>
            </p:oleObj>
          </a:graphicData>
        </a:graphic>
      </p:graphicFrame>
      <p:graphicFrame>
        <p:nvGraphicFramePr>
          <p:cNvPr id="30828" name="Group 108"/>
          <p:cNvGraphicFramePr>
            <a:graphicFrameLocks noGrp="1"/>
          </p:cNvGraphicFramePr>
          <p:nvPr/>
        </p:nvGraphicFramePr>
        <p:xfrm>
          <a:off x="755650" y="3249613"/>
          <a:ext cx="7272338" cy="2560320"/>
        </p:xfrm>
        <a:graphic>
          <a:graphicData uri="http://schemas.openxmlformats.org/drawingml/2006/table">
            <a:tbl>
              <a:tblPr/>
              <a:tblGrid>
                <a:gridCol w="3954463"/>
                <a:gridCol w="33178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topology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cylinder, rod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thin disk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homogeneous sphere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ideal Gaussian coil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Gaussian coil with excluded volume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5/3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branched Gaussian chain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16/7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6" name="Rectangle 85"/>
          <p:cNvSpPr>
            <a:spLocks noChangeArrowheads="1"/>
          </p:cNvSpPr>
          <p:nvPr/>
        </p:nvSpPr>
        <p:spPr bwMode="auto">
          <a:xfrm>
            <a:off x="0" y="695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10277" name="Text Box 101"/>
          <p:cNvSpPr txBox="1">
            <a:spLocks noChangeArrowheads="1"/>
          </p:cNvSpPr>
          <p:nvPr/>
        </p:nvSpPr>
        <p:spPr bwMode="auto">
          <a:xfrm>
            <a:off x="1600200" y="4746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 charset="0"/>
              </a:rPr>
              <a:t>if</a:t>
            </a:r>
          </a:p>
        </p:txBody>
      </p:sp>
      <p:graphicFrame>
        <p:nvGraphicFramePr>
          <p:cNvPr id="10246" name="Object 102"/>
          <p:cNvGraphicFramePr>
            <a:graphicFrameLocks noChangeAspect="1"/>
          </p:cNvGraphicFramePr>
          <p:nvPr/>
        </p:nvGraphicFramePr>
        <p:xfrm>
          <a:off x="2274888" y="2514600"/>
          <a:ext cx="3781425" cy="381000"/>
        </p:xfrm>
        <a:graphic>
          <a:graphicData uri="http://schemas.openxmlformats.org/presentationml/2006/ole">
            <p:oleObj spid="_x0000_s10246" name="Formel" r:id="rId7" imgW="25398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1116013" y="2141538"/>
          <a:ext cx="6337300" cy="4600575"/>
        </p:xfrm>
        <a:graphic>
          <a:graphicData uri="http://schemas.openxmlformats.org/presentationml/2006/ole">
            <p:oleObj spid="_x0000_s11266" name="Graph" r:id="rId3" imgW="5395722" imgH="3829050" progId="Origin50.Graph">
              <p:embed/>
            </p:oleObj>
          </a:graphicData>
        </a:graphic>
      </p:graphicFrame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453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Particle form factor for “large” particles</a:t>
            </a:r>
            <a:endParaRPr lang="de-DE" b="1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4925" y="1262063"/>
            <a:ext cx="522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for homogeneous spherical particles of radius R: 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107950" y="1628775"/>
          <a:ext cx="3559175" cy="709613"/>
        </p:xfrm>
        <a:graphic>
          <a:graphicData uri="http://schemas.openxmlformats.org/presentationml/2006/ole">
            <p:oleObj spid="_x0000_s11267" name="Equation" r:id="rId4" imgW="2387600" imgH="469900" progId="Equation.DSMT4">
              <p:embed/>
            </p:oleObj>
          </a:graphicData>
        </a:graphic>
      </p:graphicFrame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4211638" y="2781300"/>
            <a:ext cx="285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first minimum at </a:t>
            </a:r>
            <a:r>
              <a:rPr lang="en-GB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qR 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= 4.49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1268" name="Object 10"/>
          <p:cNvGraphicFramePr>
            <a:graphicFrameLocks noChangeAspect="1"/>
          </p:cNvGraphicFramePr>
          <p:nvPr/>
        </p:nvGraphicFramePr>
        <p:xfrm>
          <a:off x="90488" y="361950"/>
          <a:ext cx="6569075" cy="835025"/>
        </p:xfrm>
        <a:graphic>
          <a:graphicData uri="http://schemas.openxmlformats.org/presentationml/2006/ole">
            <p:oleObj spid="_x0000_s11268" name="Equation" r:id="rId5" imgW="4419360" imgH="558720" progId="Equation.DSMT4">
              <p:embed/>
            </p:oleObj>
          </a:graphicData>
        </a:graphic>
      </p:graphicFrame>
      <p:sp>
        <p:nvSpPr>
          <p:cNvPr id="11273" name="Line 11"/>
          <p:cNvSpPr>
            <a:spLocks noChangeShapeType="1"/>
          </p:cNvSpPr>
          <p:nvPr/>
        </p:nvSpPr>
        <p:spPr bwMode="auto">
          <a:xfrm flipH="1">
            <a:off x="4067175" y="3141663"/>
            <a:ext cx="1081088" cy="28082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274" name="Oval 12"/>
          <p:cNvSpPr>
            <a:spLocks noChangeArrowheads="1"/>
          </p:cNvSpPr>
          <p:nvPr/>
        </p:nvSpPr>
        <p:spPr bwMode="auto">
          <a:xfrm>
            <a:off x="1908175" y="2708275"/>
            <a:ext cx="1511300" cy="433388"/>
          </a:xfrm>
          <a:prstGeom prst="ellipse">
            <a:avLst/>
          </a:prstGeom>
          <a:solidFill>
            <a:srgbClr val="3366FF">
              <a:alpha val="39999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2124075" y="30464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Zimm!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663" y="44450"/>
            <a:ext cx="5564187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5445125"/>
            <a:ext cx="62690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809875" y="1889125"/>
          <a:ext cx="2811463" cy="717550"/>
        </p:xfrm>
        <a:graphic>
          <a:graphicData uri="http://schemas.openxmlformats.org/presentationml/2006/ole">
            <p:oleObj spid="_x0000_s1026" name="Formel" r:id="rId3" imgW="1879560" imgH="482400" progId="Equation.DSMT4">
              <p:embed/>
            </p:oleObj>
          </a:graphicData>
        </a:graphic>
      </p:graphicFrame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34925" y="3175"/>
            <a:ext cx="84899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1. Light Scattering – Theoretical Background</a:t>
            </a:r>
            <a:endParaRPr lang="de-DE" sz="20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en-GB" sz="2000" b="1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GB" b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1.1. Introduction</a:t>
            </a:r>
            <a:endParaRPr lang="de-DE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en-GB" sz="160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Light-wave interacts with the charges constituting a given molecule in remodelling </a:t>
            </a:r>
          </a:p>
          <a:p>
            <a:pPr eaLnBrk="0" hangingPunct="0"/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the spatial charge distribution:</a:t>
            </a:r>
            <a:endParaRPr lang="de-DE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32" name="Rectangle 21"/>
          <p:cNvSpPr>
            <a:spLocks noChangeArrowheads="1"/>
          </p:cNvSpPr>
          <p:nvPr/>
        </p:nvSpPr>
        <p:spPr bwMode="auto">
          <a:xfrm>
            <a:off x="34925" y="3003550"/>
            <a:ext cx="878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Molecule constitutes the emitter of an electromagnetic wave of the same wavelength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as the incident one (“elastic scattering”)</a:t>
            </a:r>
            <a:endParaRPr lang="de-DE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33" name="Rectangle 2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4" name="Rectangle 2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035" name="Group 26"/>
          <p:cNvGrpSpPr>
            <a:grpSpLocks noChangeAspect="1"/>
          </p:cNvGrpSpPr>
          <p:nvPr/>
        </p:nvGrpSpPr>
        <p:grpSpPr bwMode="auto">
          <a:xfrm>
            <a:off x="1187450" y="3716338"/>
            <a:ext cx="6734175" cy="2598737"/>
            <a:chOff x="794" y="2354"/>
            <a:chExt cx="3855" cy="1488"/>
          </a:xfrm>
        </p:grpSpPr>
        <p:grpSp>
          <p:nvGrpSpPr>
            <p:cNvPr id="1037" name="Group 3"/>
            <p:cNvGrpSpPr>
              <a:grpSpLocks noChangeAspect="1"/>
            </p:cNvGrpSpPr>
            <p:nvPr/>
          </p:nvGrpSpPr>
          <p:grpSpPr bwMode="auto">
            <a:xfrm>
              <a:off x="794" y="2354"/>
              <a:ext cx="3855" cy="1488"/>
              <a:chOff x="3861" y="2129"/>
              <a:chExt cx="5580" cy="2154"/>
            </a:xfrm>
          </p:grpSpPr>
          <p:sp>
            <p:nvSpPr>
              <p:cNvPr id="1038" name="Freeform 18"/>
              <p:cNvSpPr>
                <a:spLocks noChangeAspect="1"/>
              </p:cNvSpPr>
              <p:nvPr/>
            </p:nvSpPr>
            <p:spPr bwMode="auto">
              <a:xfrm>
                <a:off x="3861" y="2224"/>
                <a:ext cx="5580" cy="126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5000" y="0"/>
                    </a:moveTo>
                    <a:lnTo>
                      <a:pt x="0" y="20000"/>
                    </a:lnTo>
                    <a:lnTo>
                      <a:pt x="15000" y="20000"/>
                    </a:lnTo>
                    <a:lnTo>
                      <a:pt x="20000" y="0"/>
                    </a:lnTo>
                    <a:lnTo>
                      <a:pt x="500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9" name="Oval 17"/>
              <p:cNvSpPr>
                <a:spLocks noChangeAspect="1" noChangeArrowheads="1"/>
              </p:cNvSpPr>
              <p:nvPr/>
            </p:nvSpPr>
            <p:spPr bwMode="auto">
              <a:xfrm>
                <a:off x="6381" y="2692"/>
                <a:ext cx="360" cy="3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0" name="Line 16"/>
              <p:cNvSpPr>
                <a:spLocks noChangeAspect="1" noChangeShapeType="1"/>
              </p:cNvSpPr>
              <p:nvPr/>
            </p:nvSpPr>
            <p:spPr bwMode="auto">
              <a:xfrm>
                <a:off x="4041" y="2870"/>
                <a:ext cx="52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1" name="Line 15"/>
              <p:cNvSpPr>
                <a:spLocks noChangeAspect="1" noChangeShapeType="1"/>
              </p:cNvSpPr>
              <p:nvPr/>
            </p:nvSpPr>
            <p:spPr bwMode="auto">
              <a:xfrm>
                <a:off x="6561" y="2405"/>
                <a:ext cx="0" cy="9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2" name="Line 14"/>
              <p:cNvSpPr>
                <a:spLocks noChangeAspect="1" noChangeShapeType="1"/>
              </p:cNvSpPr>
              <p:nvPr/>
            </p:nvSpPr>
            <p:spPr bwMode="auto">
              <a:xfrm>
                <a:off x="6561" y="2843"/>
                <a:ext cx="1440" cy="14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3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4041" y="2444"/>
                <a:ext cx="234" cy="31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04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6621" y="2129"/>
                <a:ext cx="268" cy="33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045" name="Rectangle 8"/>
              <p:cNvSpPr>
                <a:spLocks noChangeAspect="1" noChangeArrowheads="1"/>
              </p:cNvSpPr>
              <p:nvPr/>
            </p:nvSpPr>
            <p:spPr bwMode="auto">
              <a:xfrm>
                <a:off x="7699" y="3634"/>
                <a:ext cx="312" cy="3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046" name="Oval 7"/>
              <p:cNvSpPr>
                <a:spLocks noChangeAspect="1" noChangeArrowheads="1"/>
              </p:cNvSpPr>
              <p:nvPr/>
            </p:nvSpPr>
            <p:spPr bwMode="auto">
              <a:xfrm>
                <a:off x="5844" y="2683"/>
                <a:ext cx="1440" cy="36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7" name="Oval 6"/>
              <p:cNvSpPr>
                <a:spLocks noChangeAspect="1" noChangeArrowheads="1"/>
              </p:cNvSpPr>
              <p:nvPr/>
            </p:nvSpPr>
            <p:spPr bwMode="auto">
              <a:xfrm>
                <a:off x="5620" y="2634"/>
                <a:ext cx="1865" cy="46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8" name="Oval 5"/>
              <p:cNvSpPr>
                <a:spLocks noChangeAspect="1" noChangeArrowheads="1"/>
              </p:cNvSpPr>
              <p:nvPr/>
            </p:nvSpPr>
            <p:spPr bwMode="auto">
              <a:xfrm>
                <a:off x="5350" y="2568"/>
                <a:ext cx="2432" cy="60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9" name="Oval 4"/>
              <p:cNvSpPr>
                <a:spLocks noChangeAspect="1" noChangeArrowheads="1"/>
              </p:cNvSpPr>
              <p:nvPr/>
            </p:nvSpPr>
            <p:spPr bwMode="auto">
              <a:xfrm>
                <a:off x="4978" y="2469"/>
                <a:ext cx="3158" cy="79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1066" y="2704"/>
            <a:ext cx="96" cy="126"/>
          </p:xfrm>
          <a:graphic>
            <a:graphicData uri="http://schemas.openxmlformats.org/presentationml/2006/ole">
              <p:oleObj spid="_x0000_s1027" name="Equation" r:id="rId4" imgW="150248" imgH="200331" progId="Equation.DSMT4">
                <p:embed/>
              </p:oleObj>
            </a:graphicData>
          </a:graphic>
        </p:graphicFrame>
        <p:graphicFrame>
          <p:nvGraphicFramePr>
            <p:cNvPr id="1028" name="Object 11"/>
            <p:cNvGraphicFramePr>
              <a:graphicFrameLocks noChangeAspect="1"/>
            </p:cNvGraphicFramePr>
            <p:nvPr/>
          </p:nvGraphicFramePr>
          <p:xfrm>
            <a:off x="2699" y="2387"/>
            <a:ext cx="108" cy="132"/>
          </p:xfrm>
          <a:graphic>
            <a:graphicData uri="http://schemas.openxmlformats.org/presentationml/2006/ole">
              <p:oleObj spid="_x0000_s1028" name="Equation" r:id="rId5" imgW="165964" imgH="217030" progId="Equation.DSMT4">
                <p:embed/>
              </p:oleObj>
            </a:graphicData>
          </a:graphic>
        </p:graphicFrame>
        <p:graphicFrame>
          <p:nvGraphicFramePr>
            <p:cNvPr id="1029" name="Object 9"/>
            <p:cNvGraphicFramePr>
              <a:graphicFrameLocks noChangeAspect="1"/>
            </p:cNvGraphicFramePr>
            <p:nvPr/>
          </p:nvGraphicFramePr>
          <p:xfrm>
            <a:off x="3515" y="3430"/>
            <a:ext cx="126" cy="162"/>
          </p:xfrm>
          <a:graphic>
            <a:graphicData uri="http://schemas.openxmlformats.org/presentationml/2006/ole">
              <p:oleObj spid="_x0000_s1029" name="Equation" r:id="rId6" imgW="200331" imgH="250413" progId="Equation.DSMT4">
                <p:embed/>
              </p:oleObj>
            </a:graphicData>
          </a:graphic>
        </p:graphicFrame>
      </p:grpSp>
      <p:sp>
        <p:nvSpPr>
          <p:cNvPr id="1036" name="Rectangle 27"/>
          <p:cNvSpPr>
            <a:spLocks noChangeArrowheads="1"/>
          </p:cNvSpPr>
          <p:nvPr/>
        </p:nvSpPr>
        <p:spPr bwMode="auto">
          <a:xfrm>
            <a:off x="34925" y="6380163"/>
            <a:ext cx="854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Note: usually vertical polarization of both incident and scattered light (vv-geometry)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4"/>
          <p:cNvSpPr>
            <a:spLocks noChangeArrowheads="1"/>
          </p:cNvSpPr>
          <p:nvPr/>
        </p:nvSpPr>
        <p:spPr bwMode="auto">
          <a:xfrm>
            <a:off x="34925" y="238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 b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1.3. Dynamic Light Scattering</a:t>
            </a:r>
          </a:p>
        </p:txBody>
      </p:sp>
      <p:sp>
        <p:nvSpPr>
          <p:cNvPr id="12295" name="Rectangle 15"/>
          <p:cNvSpPr>
            <a:spLocks noChangeArrowheads="1"/>
          </p:cNvSpPr>
          <p:nvPr/>
        </p:nvSpPr>
        <p:spPr bwMode="auto">
          <a:xfrm>
            <a:off x="34925" y="404813"/>
            <a:ext cx="873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Brownian motion of the solute particles leads to fluctuations of the scattered intensity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2290" name="Object 10"/>
          <p:cNvGraphicFramePr>
            <a:graphicFrameLocks noChangeAspect="1"/>
          </p:cNvGraphicFramePr>
          <p:nvPr/>
        </p:nvGraphicFramePr>
        <p:xfrm>
          <a:off x="107950" y="4233863"/>
          <a:ext cx="6418263" cy="419100"/>
        </p:xfrm>
        <a:graphic>
          <a:graphicData uri="http://schemas.openxmlformats.org/presentationml/2006/ole">
            <p:oleObj spid="_x0000_s12290" name="Equation" r:id="rId3" imgW="4279680" imgH="279360" progId="Equation.DSMT4">
              <p:embed/>
            </p:oleObj>
          </a:graphicData>
        </a:graphic>
      </p:graphicFrame>
      <p:sp>
        <p:nvSpPr>
          <p:cNvPr id="12296" name="Rectangle 21"/>
          <p:cNvSpPr>
            <a:spLocks noChangeArrowheads="1"/>
          </p:cNvSpPr>
          <p:nvPr/>
        </p:nvSpPr>
        <p:spPr bwMode="auto">
          <a:xfrm>
            <a:off x="77788" y="4764088"/>
            <a:ext cx="348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isotropic diffusive particle motion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3684588" y="4635500"/>
          <a:ext cx="4703762" cy="665163"/>
        </p:xfrm>
        <a:graphic>
          <a:graphicData uri="http://schemas.openxmlformats.org/presentationml/2006/ole">
            <p:oleObj spid="_x0000_s12291" name="Equation" r:id="rId4" imgW="3162300" imgH="444500" progId="Equation.DSMT4">
              <p:embed/>
            </p:oleObj>
          </a:graphicData>
        </a:graphic>
      </p:graphicFrame>
      <p:sp>
        <p:nvSpPr>
          <p:cNvPr id="12297" name="Rectangle 22"/>
          <p:cNvSpPr>
            <a:spLocks noChangeArrowheads="1"/>
          </p:cNvSpPr>
          <p:nvPr/>
        </p:nvSpPr>
        <p:spPr bwMode="auto">
          <a:xfrm>
            <a:off x="34925" y="5510213"/>
            <a:ext cx="561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mean-squared displacement of the scattering particle: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179388" y="6021388"/>
          <a:ext cx="1695450" cy="496887"/>
        </p:xfrm>
        <a:graphic>
          <a:graphicData uri="http://schemas.openxmlformats.org/presentationml/2006/ole">
            <p:oleObj spid="_x0000_s12292" name="Equation" r:id="rId5" imgW="1104900" imgH="330200" progId="Equation.DSMT4">
              <p:embed/>
            </p:oleObj>
          </a:graphicData>
        </a:graphic>
      </p:graphicFrame>
      <p:graphicFrame>
        <p:nvGraphicFramePr>
          <p:cNvPr id="12293" name="Object 3"/>
          <p:cNvGraphicFramePr>
            <a:graphicFrameLocks noChangeAspect="1"/>
          </p:cNvGraphicFramePr>
          <p:nvPr/>
        </p:nvGraphicFramePr>
        <p:xfrm>
          <a:off x="3708400" y="5953125"/>
          <a:ext cx="1724025" cy="644525"/>
        </p:xfrm>
        <a:graphic>
          <a:graphicData uri="http://schemas.openxmlformats.org/presentationml/2006/ole">
            <p:oleObj spid="_x0000_s12293" name="Equation" r:id="rId6" imgW="1167893" imgH="431613" progId="Equation.DSMT4">
              <p:embed/>
            </p:oleObj>
          </a:graphicData>
        </a:graphic>
      </p:graphicFrame>
      <p:sp>
        <p:nvSpPr>
          <p:cNvPr id="12298" name="Rectangle 25"/>
          <p:cNvSpPr>
            <a:spLocks noChangeArrowheads="1"/>
          </p:cNvSpPr>
          <p:nvPr/>
        </p:nvSpPr>
        <p:spPr bwMode="auto">
          <a:xfrm>
            <a:off x="0" y="700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grpSp>
        <p:nvGrpSpPr>
          <p:cNvPr id="12299" name="Group 68"/>
          <p:cNvGrpSpPr>
            <a:grpSpLocks/>
          </p:cNvGrpSpPr>
          <p:nvPr/>
        </p:nvGrpSpPr>
        <p:grpSpPr bwMode="auto">
          <a:xfrm>
            <a:off x="827088" y="836613"/>
            <a:ext cx="5407025" cy="2536825"/>
            <a:chOff x="521" y="527"/>
            <a:chExt cx="3406" cy="1598"/>
          </a:xfrm>
        </p:grpSpPr>
        <p:grpSp>
          <p:nvGrpSpPr>
            <p:cNvPr id="12302" name="Group 26"/>
            <p:cNvGrpSpPr>
              <a:grpSpLocks noChangeAspect="1"/>
            </p:cNvGrpSpPr>
            <p:nvPr/>
          </p:nvGrpSpPr>
          <p:grpSpPr bwMode="auto">
            <a:xfrm>
              <a:off x="521" y="527"/>
              <a:ext cx="1499" cy="1598"/>
              <a:chOff x="2130" y="1957"/>
              <a:chExt cx="5947" cy="6345"/>
            </a:xfrm>
          </p:grpSpPr>
          <p:sp>
            <p:nvSpPr>
              <p:cNvPr id="12324" name="Rectangle 27"/>
              <p:cNvSpPr>
                <a:spLocks noChangeAspect="1" noChangeArrowheads="1"/>
              </p:cNvSpPr>
              <p:nvPr/>
            </p:nvSpPr>
            <p:spPr bwMode="auto">
              <a:xfrm rot="4420347">
                <a:off x="3532" y="4972"/>
                <a:ext cx="4680" cy="198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5" name="Line 28"/>
              <p:cNvSpPr>
                <a:spLocks noChangeAspect="1" noChangeShapeType="1"/>
              </p:cNvSpPr>
              <p:nvPr/>
            </p:nvSpPr>
            <p:spPr bwMode="auto">
              <a:xfrm rot="4479543">
                <a:off x="6008" y="7521"/>
                <a:ext cx="720" cy="1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6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130" y="3328"/>
                <a:ext cx="4680" cy="1980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7" name="Oval 30"/>
              <p:cNvSpPr>
                <a:spLocks noChangeAspect="1" noChangeArrowheads="1"/>
              </p:cNvSpPr>
              <p:nvPr/>
            </p:nvSpPr>
            <p:spPr bwMode="auto">
              <a:xfrm>
                <a:off x="5733" y="4455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8" name="Oval 31"/>
              <p:cNvSpPr>
                <a:spLocks noChangeAspect="1" noChangeArrowheads="1"/>
              </p:cNvSpPr>
              <p:nvPr/>
            </p:nvSpPr>
            <p:spPr bwMode="auto">
              <a:xfrm>
                <a:off x="5466" y="4188"/>
                <a:ext cx="646" cy="646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9" name="Oval 32"/>
              <p:cNvSpPr>
                <a:spLocks noChangeAspect="1" noChangeArrowheads="1"/>
              </p:cNvSpPr>
              <p:nvPr/>
            </p:nvSpPr>
            <p:spPr bwMode="auto">
              <a:xfrm>
                <a:off x="5134" y="3869"/>
                <a:ext cx="1293" cy="129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0" name="Oval 33"/>
              <p:cNvSpPr>
                <a:spLocks noChangeAspect="1" noChangeArrowheads="1"/>
              </p:cNvSpPr>
              <p:nvPr/>
            </p:nvSpPr>
            <p:spPr bwMode="auto">
              <a:xfrm>
                <a:off x="4828" y="3574"/>
                <a:ext cx="1939" cy="1939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1" name="Oval 34"/>
              <p:cNvSpPr>
                <a:spLocks noChangeAspect="1" noChangeArrowheads="1"/>
              </p:cNvSpPr>
              <p:nvPr/>
            </p:nvSpPr>
            <p:spPr bwMode="auto">
              <a:xfrm>
                <a:off x="4505" y="3240"/>
                <a:ext cx="2585" cy="2585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2" name="Oval 35"/>
              <p:cNvSpPr>
                <a:spLocks noChangeAspect="1" noChangeArrowheads="1"/>
              </p:cNvSpPr>
              <p:nvPr/>
            </p:nvSpPr>
            <p:spPr bwMode="auto">
              <a:xfrm>
                <a:off x="4182" y="2917"/>
                <a:ext cx="3231" cy="3231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3" name="Oval 36"/>
              <p:cNvSpPr>
                <a:spLocks noChangeAspect="1" noChangeArrowheads="1"/>
              </p:cNvSpPr>
              <p:nvPr/>
            </p:nvSpPr>
            <p:spPr bwMode="auto">
              <a:xfrm>
                <a:off x="3861" y="2596"/>
                <a:ext cx="3878" cy="38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4" name="Oval 37"/>
              <p:cNvSpPr>
                <a:spLocks noChangeAspect="1" noChangeArrowheads="1"/>
              </p:cNvSpPr>
              <p:nvPr/>
            </p:nvSpPr>
            <p:spPr bwMode="auto">
              <a:xfrm>
                <a:off x="3553" y="2275"/>
                <a:ext cx="4524" cy="452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5" name="Oval 38"/>
              <p:cNvSpPr>
                <a:spLocks noChangeAspect="1" noChangeArrowheads="1"/>
              </p:cNvSpPr>
              <p:nvPr/>
            </p:nvSpPr>
            <p:spPr bwMode="auto">
              <a:xfrm>
                <a:off x="5277" y="4122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6" name="Oval 39"/>
              <p:cNvSpPr>
                <a:spLocks noChangeAspect="1" noChangeArrowheads="1"/>
              </p:cNvSpPr>
              <p:nvPr/>
            </p:nvSpPr>
            <p:spPr bwMode="auto">
              <a:xfrm>
                <a:off x="5025" y="3870"/>
                <a:ext cx="646" cy="646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7" name="Oval 40"/>
              <p:cNvSpPr>
                <a:spLocks noChangeAspect="1" noChangeArrowheads="1"/>
              </p:cNvSpPr>
              <p:nvPr/>
            </p:nvSpPr>
            <p:spPr bwMode="auto">
              <a:xfrm>
                <a:off x="4693" y="3551"/>
                <a:ext cx="1293" cy="129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8" name="Oval 41"/>
              <p:cNvSpPr>
                <a:spLocks noChangeAspect="1" noChangeArrowheads="1"/>
              </p:cNvSpPr>
              <p:nvPr/>
            </p:nvSpPr>
            <p:spPr bwMode="auto">
              <a:xfrm>
                <a:off x="4387" y="3256"/>
                <a:ext cx="1939" cy="1939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9" name="Oval 42"/>
              <p:cNvSpPr>
                <a:spLocks noChangeAspect="1" noChangeArrowheads="1"/>
              </p:cNvSpPr>
              <p:nvPr/>
            </p:nvSpPr>
            <p:spPr bwMode="auto">
              <a:xfrm>
                <a:off x="4064" y="2922"/>
                <a:ext cx="2585" cy="2585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0" name="Oval 43"/>
              <p:cNvSpPr>
                <a:spLocks noChangeAspect="1" noChangeArrowheads="1"/>
              </p:cNvSpPr>
              <p:nvPr/>
            </p:nvSpPr>
            <p:spPr bwMode="auto">
              <a:xfrm>
                <a:off x="3741" y="2599"/>
                <a:ext cx="3231" cy="3231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1" name="Oval 44"/>
              <p:cNvSpPr>
                <a:spLocks noChangeAspect="1" noChangeArrowheads="1"/>
              </p:cNvSpPr>
              <p:nvPr/>
            </p:nvSpPr>
            <p:spPr bwMode="auto">
              <a:xfrm>
                <a:off x="3420" y="2278"/>
                <a:ext cx="3878" cy="38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2" name="Oval 45"/>
              <p:cNvSpPr>
                <a:spLocks noChangeAspect="1" noChangeArrowheads="1"/>
              </p:cNvSpPr>
              <p:nvPr/>
            </p:nvSpPr>
            <p:spPr bwMode="auto">
              <a:xfrm>
                <a:off x="3112" y="1957"/>
                <a:ext cx="4524" cy="452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3" name="Line 46"/>
              <p:cNvSpPr>
                <a:spLocks noChangeAspect="1" noChangeShapeType="1"/>
              </p:cNvSpPr>
              <p:nvPr/>
            </p:nvSpPr>
            <p:spPr bwMode="auto">
              <a:xfrm>
                <a:off x="2314" y="4275"/>
                <a:ext cx="72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303" name="Group 47"/>
            <p:cNvGrpSpPr>
              <a:grpSpLocks noChangeAspect="1"/>
            </p:cNvGrpSpPr>
            <p:nvPr/>
          </p:nvGrpSpPr>
          <p:grpSpPr bwMode="auto">
            <a:xfrm>
              <a:off x="2381" y="527"/>
              <a:ext cx="1546" cy="1584"/>
              <a:chOff x="2120" y="8797"/>
              <a:chExt cx="6137" cy="6287"/>
            </a:xfrm>
          </p:grpSpPr>
          <p:sp>
            <p:nvSpPr>
              <p:cNvPr id="12304" name="Rectangle 48"/>
              <p:cNvSpPr>
                <a:spLocks noChangeAspect="1" noChangeArrowheads="1"/>
              </p:cNvSpPr>
              <p:nvPr/>
            </p:nvSpPr>
            <p:spPr bwMode="auto">
              <a:xfrm rot="4420347">
                <a:off x="3652" y="11754"/>
                <a:ext cx="4680" cy="198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5" name="Line 49"/>
              <p:cNvSpPr>
                <a:spLocks noChangeAspect="1" noChangeShapeType="1"/>
              </p:cNvSpPr>
              <p:nvPr/>
            </p:nvSpPr>
            <p:spPr bwMode="auto">
              <a:xfrm rot="4479543">
                <a:off x="6128" y="14303"/>
                <a:ext cx="720" cy="1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6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2120" y="10203"/>
                <a:ext cx="4680" cy="1980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7" name="Oval 51"/>
              <p:cNvSpPr>
                <a:spLocks noChangeAspect="1" noChangeArrowheads="1"/>
              </p:cNvSpPr>
              <p:nvPr/>
            </p:nvSpPr>
            <p:spPr bwMode="auto">
              <a:xfrm>
                <a:off x="5377" y="11107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8" name="Oval 52"/>
              <p:cNvSpPr>
                <a:spLocks noChangeAspect="1" noChangeArrowheads="1"/>
              </p:cNvSpPr>
              <p:nvPr/>
            </p:nvSpPr>
            <p:spPr bwMode="auto">
              <a:xfrm>
                <a:off x="5113" y="10832"/>
                <a:ext cx="646" cy="646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9" name="Oval 53"/>
              <p:cNvSpPr>
                <a:spLocks noChangeAspect="1" noChangeArrowheads="1"/>
              </p:cNvSpPr>
              <p:nvPr/>
            </p:nvSpPr>
            <p:spPr bwMode="auto">
              <a:xfrm>
                <a:off x="4781" y="10513"/>
                <a:ext cx="1293" cy="129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0" name="Oval 54"/>
              <p:cNvSpPr>
                <a:spLocks noChangeAspect="1" noChangeArrowheads="1"/>
              </p:cNvSpPr>
              <p:nvPr/>
            </p:nvSpPr>
            <p:spPr bwMode="auto">
              <a:xfrm>
                <a:off x="4475" y="10218"/>
                <a:ext cx="1939" cy="1939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1" name="Oval 55"/>
              <p:cNvSpPr>
                <a:spLocks noChangeAspect="1" noChangeArrowheads="1"/>
              </p:cNvSpPr>
              <p:nvPr/>
            </p:nvSpPr>
            <p:spPr bwMode="auto">
              <a:xfrm>
                <a:off x="4152" y="9884"/>
                <a:ext cx="2585" cy="2585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2" name="Oval 56"/>
              <p:cNvSpPr>
                <a:spLocks noChangeAspect="1" noChangeArrowheads="1"/>
              </p:cNvSpPr>
              <p:nvPr/>
            </p:nvSpPr>
            <p:spPr bwMode="auto">
              <a:xfrm>
                <a:off x="3829" y="9561"/>
                <a:ext cx="3231" cy="3231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3" name="Oval 57"/>
              <p:cNvSpPr>
                <a:spLocks noChangeAspect="1" noChangeArrowheads="1"/>
              </p:cNvSpPr>
              <p:nvPr/>
            </p:nvSpPr>
            <p:spPr bwMode="auto">
              <a:xfrm>
                <a:off x="3508" y="9240"/>
                <a:ext cx="3878" cy="38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4" name="Oval 58"/>
              <p:cNvSpPr>
                <a:spLocks noChangeAspect="1" noChangeArrowheads="1"/>
              </p:cNvSpPr>
              <p:nvPr/>
            </p:nvSpPr>
            <p:spPr bwMode="auto">
              <a:xfrm>
                <a:off x="3200" y="8919"/>
                <a:ext cx="4524" cy="452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5" name="Oval 59"/>
              <p:cNvSpPr>
                <a:spLocks noChangeAspect="1" noChangeArrowheads="1"/>
              </p:cNvSpPr>
              <p:nvPr/>
            </p:nvSpPr>
            <p:spPr bwMode="auto">
              <a:xfrm>
                <a:off x="5943" y="10962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6" name="Oval 60"/>
              <p:cNvSpPr>
                <a:spLocks noChangeAspect="1" noChangeArrowheads="1"/>
              </p:cNvSpPr>
              <p:nvPr/>
            </p:nvSpPr>
            <p:spPr bwMode="auto">
              <a:xfrm>
                <a:off x="5646" y="10710"/>
                <a:ext cx="646" cy="646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7" name="Oval 61"/>
              <p:cNvSpPr>
                <a:spLocks noChangeAspect="1" noChangeArrowheads="1"/>
              </p:cNvSpPr>
              <p:nvPr/>
            </p:nvSpPr>
            <p:spPr bwMode="auto">
              <a:xfrm>
                <a:off x="5314" y="10391"/>
                <a:ext cx="1293" cy="129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8" name="Oval 62"/>
              <p:cNvSpPr>
                <a:spLocks noChangeAspect="1" noChangeArrowheads="1"/>
              </p:cNvSpPr>
              <p:nvPr/>
            </p:nvSpPr>
            <p:spPr bwMode="auto">
              <a:xfrm>
                <a:off x="5008" y="10096"/>
                <a:ext cx="1939" cy="1939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9" name="Oval 63"/>
              <p:cNvSpPr>
                <a:spLocks noChangeAspect="1" noChangeArrowheads="1"/>
              </p:cNvSpPr>
              <p:nvPr/>
            </p:nvSpPr>
            <p:spPr bwMode="auto">
              <a:xfrm>
                <a:off x="4685" y="9762"/>
                <a:ext cx="2585" cy="2585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0" name="Oval 64"/>
              <p:cNvSpPr>
                <a:spLocks noChangeAspect="1" noChangeArrowheads="1"/>
              </p:cNvSpPr>
              <p:nvPr/>
            </p:nvSpPr>
            <p:spPr bwMode="auto">
              <a:xfrm>
                <a:off x="4362" y="9439"/>
                <a:ext cx="3231" cy="3231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1" name="Oval 65"/>
              <p:cNvSpPr>
                <a:spLocks noChangeAspect="1" noChangeArrowheads="1"/>
              </p:cNvSpPr>
              <p:nvPr/>
            </p:nvSpPr>
            <p:spPr bwMode="auto">
              <a:xfrm>
                <a:off x="4041" y="9118"/>
                <a:ext cx="3878" cy="38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2" name="Oval 66"/>
              <p:cNvSpPr>
                <a:spLocks noChangeAspect="1" noChangeArrowheads="1"/>
              </p:cNvSpPr>
              <p:nvPr/>
            </p:nvSpPr>
            <p:spPr bwMode="auto">
              <a:xfrm>
                <a:off x="3733" y="8797"/>
                <a:ext cx="4524" cy="452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3" name="Line 67"/>
              <p:cNvSpPr>
                <a:spLocks noChangeAspect="1" noChangeShapeType="1"/>
              </p:cNvSpPr>
              <p:nvPr/>
            </p:nvSpPr>
            <p:spPr bwMode="auto">
              <a:xfrm>
                <a:off x="2300" y="11184"/>
                <a:ext cx="72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300" name="Rectangle 69"/>
          <p:cNvSpPr>
            <a:spLocks noChangeArrowheads="1"/>
          </p:cNvSpPr>
          <p:nvPr/>
        </p:nvSpPr>
        <p:spPr bwMode="auto">
          <a:xfrm>
            <a:off x="9525" y="3508375"/>
            <a:ext cx="894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change of particle position with time is expressed by van Hove selfcorrelation function,</a:t>
            </a:r>
          </a:p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DLS-signal is the corresponding Fourier transform (dynamic structure factor) 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01" name="Rectangle 70"/>
          <p:cNvSpPr>
            <a:spLocks noChangeArrowheads="1"/>
          </p:cNvSpPr>
          <p:nvPr/>
        </p:nvSpPr>
        <p:spPr bwMode="auto">
          <a:xfrm>
            <a:off x="5910263" y="5956300"/>
            <a:ext cx="262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Stokes-Einstein,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Fluctuation - Dissipation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614363" y="4005263"/>
          <a:ext cx="6910387" cy="857250"/>
        </p:xfrm>
        <a:graphic>
          <a:graphicData uri="http://schemas.openxmlformats.org/presentationml/2006/ole">
            <p:oleObj spid="_x0000_s13314" name="Equation" r:id="rId3" imgW="4609800" imgH="571320" progId="Equation.DSMT4">
              <p:embed/>
            </p:oleObj>
          </a:graphicData>
        </a:graphic>
      </p:graphicFrame>
      <p:graphicFrame>
        <p:nvGraphicFramePr>
          <p:cNvPr id="13315" name="Object 17"/>
          <p:cNvGraphicFramePr>
            <a:graphicFrameLocks noChangeAspect="1"/>
          </p:cNvGraphicFramePr>
          <p:nvPr/>
        </p:nvGraphicFramePr>
        <p:xfrm>
          <a:off x="4356100" y="44450"/>
          <a:ext cx="5029200" cy="3932238"/>
        </p:xfrm>
        <a:graphic>
          <a:graphicData uri="http://schemas.openxmlformats.org/presentationml/2006/ole">
            <p:oleObj spid="_x0000_s13315" name="Graph" r:id="rId4" imgW="4655820" imgH="3634740" progId="Origin50.Graph">
              <p:embed/>
            </p:oleObj>
          </a:graphicData>
        </a:graphic>
      </p:graphicFrame>
      <p:grpSp>
        <p:nvGrpSpPr>
          <p:cNvPr id="13322" name="Group 6"/>
          <p:cNvGrpSpPr>
            <a:grpSpLocks/>
          </p:cNvGrpSpPr>
          <p:nvPr/>
        </p:nvGrpSpPr>
        <p:grpSpPr bwMode="auto">
          <a:xfrm>
            <a:off x="-180975" y="44450"/>
            <a:ext cx="5097463" cy="3886200"/>
            <a:chOff x="753" y="784"/>
            <a:chExt cx="8028" cy="6120"/>
          </a:xfrm>
        </p:grpSpPr>
        <p:graphicFrame>
          <p:nvGraphicFramePr>
            <p:cNvPr id="13318" name="Object 16"/>
            <p:cNvGraphicFramePr>
              <a:graphicFrameLocks noChangeAspect="1"/>
            </p:cNvGraphicFramePr>
            <p:nvPr/>
          </p:nvGraphicFramePr>
          <p:xfrm>
            <a:off x="753" y="784"/>
            <a:ext cx="8028" cy="6120"/>
          </p:xfrm>
          <a:graphic>
            <a:graphicData uri="http://schemas.openxmlformats.org/presentationml/2006/ole">
              <p:oleObj spid="_x0000_s13318" name="Graph" r:id="rId5" imgW="4710684" imgH="3601212" progId="Origin50.Graph">
                <p:embed/>
              </p:oleObj>
            </a:graphicData>
          </a:graphic>
        </p:graphicFrame>
        <p:sp>
          <p:nvSpPr>
            <p:cNvPr id="13327" name="Line 15"/>
            <p:cNvSpPr>
              <a:spLocks noChangeAspect="1" noChangeShapeType="1"/>
            </p:cNvSpPr>
            <p:nvPr/>
          </p:nvSpPr>
          <p:spPr bwMode="auto">
            <a:xfrm>
              <a:off x="2313" y="2678"/>
              <a:ext cx="86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28" name="Line 14"/>
            <p:cNvSpPr>
              <a:spLocks noChangeAspect="1" noChangeShapeType="1"/>
            </p:cNvSpPr>
            <p:nvPr/>
          </p:nvSpPr>
          <p:spPr bwMode="auto">
            <a:xfrm>
              <a:off x="3033" y="2876"/>
              <a:ext cx="86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29" name="Line 13"/>
            <p:cNvSpPr>
              <a:spLocks noChangeAspect="1" noChangeShapeType="1"/>
            </p:cNvSpPr>
            <p:nvPr/>
          </p:nvSpPr>
          <p:spPr bwMode="auto">
            <a:xfrm>
              <a:off x="3753" y="3056"/>
              <a:ext cx="86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0" name="Line 12"/>
            <p:cNvSpPr>
              <a:spLocks noChangeAspect="1" noChangeShapeType="1"/>
            </p:cNvSpPr>
            <p:nvPr/>
          </p:nvSpPr>
          <p:spPr bwMode="auto">
            <a:xfrm>
              <a:off x="4437" y="3254"/>
              <a:ext cx="86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1" name="Line 11"/>
            <p:cNvSpPr>
              <a:spLocks noChangeAspect="1" noChangeShapeType="1"/>
            </p:cNvSpPr>
            <p:nvPr/>
          </p:nvSpPr>
          <p:spPr bwMode="auto">
            <a:xfrm>
              <a:off x="2313" y="4406"/>
              <a:ext cx="172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2" name="Line 10"/>
            <p:cNvSpPr>
              <a:spLocks noChangeAspect="1" noChangeShapeType="1"/>
            </p:cNvSpPr>
            <p:nvPr/>
          </p:nvSpPr>
          <p:spPr bwMode="auto">
            <a:xfrm>
              <a:off x="3861" y="4640"/>
              <a:ext cx="172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3" name="Line 9"/>
            <p:cNvSpPr>
              <a:spLocks noChangeAspect="1" noChangeShapeType="1"/>
            </p:cNvSpPr>
            <p:nvPr/>
          </p:nvSpPr>
          <p:spPr bwMode="auto">
            <a:xfrm>
              <a:off x="5409" y="4874"/>
              <a:ext cx="172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13319" name="Object 8"/>
            <p:cNvGraphicFramePr>
              <a:graphicFrameLocks noChangeAspect="1"/>
            </p:cNvGraphicFramePr>
            <p:nvPr/>
          </p:nvGraphicFramePr>
          <p:xfrm>
            <a:off x="4181" y="2439"/>
            <a:ext cx="293" cy="449"/>
          </p:xfrm>
          <a:graphic>
            <a:graphicData uri="http://schemas.openxmlformats.org/presentationml/2006/ole">
              <p:oleObj spid="_x0000_s13319" name="Equation" r:id="rId6" imgW="139579" imgH="215713" progId="Equation.DSMT4">
                <p:embed/>
              </p:oleObj>
            </a:graphicData>
          </a:graphic>
        </p:graphicFrame>
        <p:graphicFrame>
          <p:nvGraphicFramePr>
            <p:cNvPr id="13320" name="Object 7"/>
            <p:cNvGraphicFramePr>
              <a:graphicFrameLocks noChangeAspect="1"/>
            </p:cNvGraphicFramePr>
            <p:nvPr/>
          </p:nvGraphicFramePr>
          <p:xfrm>
            <a:off x="4473" y="4761"/>
            <a:ext cx="347" cy="450"/>
          </p:xfrm>
          <a:graphic>
            <a:graphicData uri="http://schemas.openxmlformats.org/presentationml/2006/ole">
              <p:oleObj spid="_x0000_s13320" name="Equation" r:id="rId7" imgW="164885" imgH="215619" progId="Equation.DSMT4">
                <p:embed/>
              </p:oleObj>
            </a:graphicData>
          </a:graphic>
        </p:graphicFrame>
      </p:grpSp>
      <p:sp>
        <p:nvSpPr>
          <p:cNvPr id="13323" name="Rectangle 18"/>
          <p:cNvSpPr>
            <a:spLocks noChangeArrowheads="1"/>
          </p:cNvSpPr>
          <p:nvPr/>
        </p:nvSpPr>
        <p:spPr bwMode="auto">
          <a:xfrm>
            <a:off x="36513" y="53975"/>
            <a:ext cx="848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The Dynamic Light Scattering Experiment - photon correlation spectroscopy</a:t>
            </a:r>
            <a:endParaRPr lang="de-DE" b="1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324" name="Rectangle 19"/>
          <p:cNvSpPr>
            <a:spLocks noChangeArrowheads="1"/>
          </p:cNvSpPr>
          <p:nvPr/>
        </p:nvSpPr>
        <p:spPr bwMode="auto">
          <a:xfrm>
            <a:off x="539750" y="3573463"/>
            <a:ext cx="1874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iegert relation: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883275" y="1223963"/>
          <a:ext cx="3000375" cy="765175"/>
        </p:xfrm>
        <a:graphic>
          <a:graphicData uri="http://schemas.openxmlformats.org/presentationml/2006/ole">
            <p:oleObj spid="_x0000_s13316" name="Formel" r:id="rId8" imgW="1968480" imgH="507960" progId="Equation.DSMT4">
              <p:embed/>
            </p:oleObj>
          </a:graphicData>
        </a:graphic>
      </p:graphicFrame>
      <p:sp>
        <p:nvSpPr>
          <p:cNvPr id="13325" name="Rectangle 19"/>
          <p:cNvSpPr>
            <a:spLocks noChangeArrowheads="1"/>
          </p:cNvSpPr>
          <p:nvPr/>
        </p:nvSpPr>
        <p:spPr bwMode="auto">
          <a:xfrm>
            <a:off x="539750" y="5238750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 charset="0"/>
              </a:rPr>
              <a:t>note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 usually the “coherence factor” f</a:t>
            </a:r>
            <a:r>
              <a:rPr lang="en-GB" baseline="-25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is smaller than 1, i.e.: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3317" name="Object 22"/>
          <p:cNvGraphicFramePr>
            <a:graphicFrameLocks noChangeAspect="1"/>
          </p:cNvGraphicFramePr>
          <p:nvPr/>
        </p:nvGraphicFramePr>
        <p:xfrm>
          <a:off x="4897438" y="5267325"/>
          <a:ext cx="3635375" cy="781050"/>
        </p:xfrm>
        <a:graphic>
          <a:graphicData uri="http://schemas.openxmlformats.org/presentationml/2006/ole">
            <p:oleObj spid="_x0000_s13317" name="Equation" r:id="rId9" imgW="2425680" imgH="520560" progId="Equation.DSMT4">
              <p:embed/>
            </p:oleObj>
          </a:graphicData>
        </a:graphic>
      </p:graphicFrame>
      <p:sp>
        <p:nvSpPr>
          <p:cNvPr id="13326" name="Rectangle 23"/>
          <p:cNvSpPr>
            <a:spLocks noChangeArrowheads="1"/>
          </p:cNvSpPr>
          <p:nvPr/>
        </p:nvSpPr>
        <p:spPr bwMode="auto">
          <a:xfrm>
            <a:off x="539750" y="6230938"/>
            <a:ext cx="8302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Arial" charset="0"/>
              </a:rPr>
              <a:t>f</a:t>
            </a:r>
            <a:r>
              <a:rPr lang="en-GB" baseline="-25000" dirty="0" err="1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increases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with decreasing pinhole diameter,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but photon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count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rate decreases!</a:t>
            </a:r>
            <a:endParaRPr lang="de-DE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7"/>
          <p:cNvGraphicFramePr>
            <a:graphicFrameLocks noChangeAspect="1"/>
          </p:cNvGraphicFramePr>
          <p:nvPr/>
        </p:nvGraphicFramePr>
        <p:xfrm>
          <a:off x="-180975" y="1801813"/>
          <a:ext cx="5064125" cy="3932237"/>
        </p:xfrm>
        <a:graphic>
          <a:graphicData uri="http://schemas.openxmlformats.org/presentationml/2006/ole">
            <p:oleObj spid="_x0000_s14338" name="Graph" r:id="rId3" imgW="4686300" imgH="3634740" progId="Origin50.Graph">
              <p:embed/>
            </p:oleObj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4252913" y="1736725"/>
          <a:ext cx="5065712" cy="3933825"/>
        </p:xfrm>
        <a:graphic>
          <a:graphicData uri="http://schemas.openxmlformats.org/presentationml/2006/ole">
            <p:oleObj spid="_x0000_s14339" name="Graph" r:id="rId4" imgW="4686300" imgH="3634740" progId="Origin50.Graph">
              <p:embed/>
            </p:oleObj>
          </a:graphicData>
        </a:graphic>
      </p:graphicFrame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34925" y="44450"/>
            <a:ext cx="475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DLS from polydisperse (bimodal) samples</a:t>
            </a:r>
            <a:endParaRPr lang="de-DE" b="1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179388" y="549275"/>
          <a:ext cx="3371850" cy="709613"/>
        </p:xfrm>
        <a:graphic>
          <a:graphicData uri="http://schemas.openxmlformats.org/presentationml/2006/ole">
            <p:oleObj spid="_x0000_s14340" name="Equation" r:id="rId5" imgW="2222500" imgH="469900" progId="Equation.DSMT4">
              <p:embed/>
            </p:oleObj>
          </a:graphicData>
        </a:graphic>
      </p:graphicFrame>
      <p:graphicFrame>
        <p:nvGraphicFramePr>
          <p:cNvPr id="14341" name="Object 13"/>
          <p:cNvGraphicFramePr>
            <a:graphicFrameLocks noChangeAspect="1"/>
          </p:cNvGraphicFramePr>
          <p:nvPr/>
        </p:nvGraphicFramePr>
        <p:xfrm>
          <a:off x="153988" y="1411288"/>
          <a:ext cx="4489450" cy="422275"/>
        </p:xfrm>
        <a:graphic>
          <a:graphicData uri="http://schemas.openxmlformats.org/presentationml/2006/ole">
            <p:oleObj spid="_x0000_s14341" name="Equation" r:id="rId6" imgW="295884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ChangeArrowheads="1"/>
          </p:cNvSpPr>
          <p:nvPr/>
        </p:nvSpPr>
        <p:spPr bwMode="auto">
          <a:xfrm>
            <a:off x="280988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34925" y="503238"/>
            <a:ext cx="892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”Cumulant method“, series expansion, only valid for small size polydispersities &lt; 50 % 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5362" name="Object 10"/>
          <p:cNvGraphicFramePr>
            <a:graphicFrameLocks noChangeAspect="1"/>
          </p:cNvGraphicFramePr>
          <p:nvPr/>
        </p:nvGraphicFramePr>
        <p:xfrm>
          <a:off x="122238" y="966788"/>
          <a:ext cx="3729037" cy="590550"/>
        </p:xfrm>
        <a:graphic>
          <a:graphicData uri="http://schemas.openxmlformats.org/presentationml/2006/ole">
            <p:oleObj spid="_x0000_s15362" name="Equation" r:id="rId3" imgW="2463800" imgH="393700" progId="Equation.DSMT4">
              <p:embed/>
            </p:oleObj>
          </a:graphicData>
        </a:graphic>
      </p:graphicFrame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34925" y="188436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first Cumulant 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1730375" y="1882775"/>
          <a:ext cx="1130300" cy="381000"/>
        </p:xfrm>
        <a:graphic>
          <a:graphicData uri="http://schemas.openxmlformats.org/presentationml/2006/ole">
            <p:oleObj spid="_x0000_s15363" name="Equation" r:id="rId4" imgW="761669" imgH="253890" progId="Equation.DSMT4">
              <p:embed/>
            </p:oleObj>
          </a:graphicData>
        </a:graphic>
      </p:graphicFrame>
      <p:sp>
        <p:nvSpPr>
          <p:cNvPr id="15373" name="Rectangle 15"/>
          <p:cNvSpPr>
            <a:spLocks noChangeArrowheads="1"/>
          </p:cNvSpPr>
          <p:nvPr/>
        </p:nvSpPr>
        <p:spPr bwMode="auto">
          <a:xfrm>
            <a:off x="2903538" y="1870075"/>
            <a:ext cx="469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yields inverse average hydrodynamic radius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7740650" y="1836738"/>
          <a:ext cx="687388" cy="458787"/>
        </p:xfrm>
        <a:graphic>
          <a:graphicData uri="http://schemas.openxmlformats.org/presentationml/2006/ole">
            <p:oleObj spid="_x0000_s15364" name="Equation" r:id="rId5" imgW="457002" imgH="304668" progId="Equation.DSMT4">
              <p:embed/>
            </p:oleObj>
          </a:graphicData>
        </a:graphic>
      </p:graphicFrame>
      <p:sp>
        <p:nvSpPr>
          <p:cNvPr id="15374" name="Rectangle 16"/>
          <p:cNvSpPr>
            <a:spLocks noChangeArrowheads="1"/>
          </p:cNvSpPr>
          <p:nvPr/>
        </p:nvSpPr>
        <p:spPr bwMode="auto">
          <a:xfrm>
            <a:off x="34925" y="26670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second Cumulant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5365" name="Object 7"/>
          <p:cNvGraphicFramePr>
            <a:graphicFrameLocks noChangeAspect="1"/>
          </p:cNvGraphicFramePr>
          <p:nvPr/>
        </p:nvGraphicFramePr>
        <p:xfrm>
          <a:off x="1979613" y="2603500"/>
          <a:ext cx="2070100" cy="496888"/>
        </p:xfrm>
        <a:graphic>
          <a:graphicData uri="http://schemas.openxmlformats.org/presentationml/2006/ole">
            <p:oleObj spid="_x0000_s15365" name="Equation" r:id="rId6" imgW="1384200" imgH="330120" progId="Equation.DSMT4">
              <p:embed/>
            </p:oleObj>
          </a:graphicData>
        </a:graphic>
      </p:graphicFrame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4092575" y="2640013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yields polydispersity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300788" y="2286000"/>
          <a:ext cx="2778125" cy="893763"/>
        </p:xfrm>
        <a:graphic>
          <a:graphicData uri="http://schemas.openxmlformats.org/presentationml/2006/ole">
            <p:oleObj spid="_x0000_s15366" name="Equation" r:id="rId7" imgW="1866900" imgH="596900" progId="Equation.DSMT4">
              <p:embed/>
            </p:oleObj>
          </a:graphicData>
        </a:graphic>
      </p:graphicFrame>
      <p:sp>
        <p:nvSpPr>
          <p:cNvPr id="15376" name="Rectangle 19"/>
          <p:cNvSpPr>
            <a:spLocks noChangeArrowheads="1"/>
          </p:cNvSpPr>
          <p:nvPr/>
        </p:nvSpPr>
        <p:spPr bwMode="auto">
          <a:xfrm>
            <a:off x="36513" y="3590925"/>
            <a:ext cx="597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for samples with average particle size larger than 10 nm: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5367" name="Object 4"/>
          <p:cNvGraphicFramePr>
            <a:graphicFrameLocks noChangeAspect="1"/>
          </p:cNvGraphicFramePr>
          <p:nvPr/>
        </p:nvGraphicFramePr>
        <p:xfrm>
          <a:off x="250825" y="4292600"/>
          <a:ext cx="2951163" cy="766763"/>
        </p:xfrm>
        <a:graphic>
          <a:graphicData uri="http://schemas.openxmlformats.org/presentationml/2006/ole">
            <p:oleObj spid="_x0000_s15367" name="Equation" r:id="rId8" imgW="1943100" imgH="508000" progId="Equation.DSMT4">
              <p:embed/>
            </p:oleObj>
          </a:graphicData>
        </a:graphic>
      </p:graphicFrame>
      <p:graphicFrame>
        <p:nvGraphicFramePr>
          <p:cNvPr id="15368" name="Object 3"/>
          <p:cNvGraphicFramePr>
            <a:graphicFrameLocks noChangeAspect="1"/>
          </p:cNvGraphicFramePr>
          <p:nvPr/>
        </p:nvGraphicFramePr>
        <p:xfrm>
          <a:off x="277813" y="5661025"/>
          <a:ext cx="3502025" cy="533400"/>
        </p:xfrm>
        <a:graphic>
          <a:graphicData uri="http://schemas.openxmlformats.org/presentationml/2006/ole">
            <p:oleObj spid="_x0000_s15368" name="Equation" r:id="rId9" imgW="2311200" imgH="355320" progId="Equation.DSMT4">
              <p:embed/>
            </p:oleObj>
          </a:graphicData>
        </a:graphic>
      </p:graphicFrame>
      <p:sp>
        <p:nvSpPr>
          <p:cNvPr id="15377" name="Rectangle 21"/>
          <p:cNvSpPr>
            <a:spLocks noChangeArrowheads="1"/>
          </p:cNvSpPr>
          <p:nvPr/>
        </p:nvSpPr>
        <p:spPr bwMode="auto">
          <a:xfrm>
            <a:off x="0" y="661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15378" name="Rectangle 22"/>
          <p:cNvSpPr>
            <a:spLocks noChangeArrowheads="1"/>
          </p:cNvSpPr>
          <p:nvPr/>
        </p:nvSpPr>
        <p:spPr bwMode="auto">
          <a:xfrm>
            <a:off x="34925" y="44450"/>
            <a:ext cx="597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Data analysis for polydisperse (monomodal) samples</a:t>
            </a:r>
            <a:endParaRPr lang="de-DE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9" name="Rectangle 23"/>
          <p:cNvSpPr>
            <a:spLocks noChangeArrowheads="1"/>
          </p:cNvSpPr>
          <p:nvPr/>
        </p:nvSpPr>
        <p:spPr bwMode="auto">
          <a:xfrm>
            <a:off x="3744913" y="450215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note: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5369" name="Object 24"/>
          <p:cNvGraphicFramePr>
            <a:graphicFrameLocks noChangeAspect="1"/>
          </p:cNvGraphicFramePr>
          <p:nvPr/>
        </p:nvGraphicFramePr>
        <p:xfrm>
          <a:off x="4716463" y="4468813"/>
          <a:ext cx="2035175" cy="400050"/>
        </p:xfrm>
        <a:graphic>
          <a:graphicData uri="http://schemas.openxmlformats.org/presentationml/2006/ole">
            <p:oleObj spid="_x0000_s15369" name="Equation" r:id="rId10" imgW="135864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4925" y="30163"/>
            <a:ext cx="526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Cumulant analysis – graphic explanation:</a:t>
            </a:r>
            <a:endParaRPr lang="de-DE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71488" y="496888"/>
            <a:ext cx="2620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u="sng">
                <a:solidFill>
                  <a:schemeClr val="bg1"/>
                </a:solidFill>
                <a:latin typeface="Arial" charset="0"/>
              </a:rPr>
              <a:t>monodisperse sample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859338" y="500063"/>
            <a:ext cx="250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u="sng">
                <a:solidFill>
                  <a:schemeClr val="bg1"/>
                </a:solidFill>
                <a:latin typeface="Arial" charset="0"/>
              </a:rPr>
              <a:t>polydisperse sample</a:t>
            </a: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468313" y="4703763"/>
            <a:ext cx="411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 charset="0"/>
              </a:rPr>
              <a:t>linear slope yields diffusion coefficient</a:t>
            </a: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4786313" y="4719638"/>
            <a:ext cx="437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Arial" charset="0"/>
              </a:rPr>
              <a:t>slope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at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=0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yields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apparent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diffusion</a:t>
            </a:r>
            <a:endParaRPr lang="de-DE" dirty="0">
              <a:solidFill>
                <a:schemeClr val="bg1"/>
              </a:solidFill>
              <a:latin typeface="Arial" charset="0"/>
            </a:endParaRPr>
          </a:p>
          <a:p>
            <a:r>
              <a:rPr lang="de-DE" dirty="0" err="1">
                <a:solidFill>
                  <a:schemeClr val="bg1"/>
                </a:solidFill>
                <a:latin typeface="Arial" charset="0"/>
              </a:rPr>
              <a:t>coefficient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which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is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an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average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weighted</a:t>
            </a:r>
            <a:endParaRPr lang="de-DE" dirty="0">
              <a:solidFill>
                <a:schemeClr val="bg1"/>
              </a:solidFill>
              <a:latin typeface="Arial" charset="0"/>
            </a:endParaRPr>
          </a:p>
          <a:p>
            <a:r>
              <a:rPr lang="de-DE" dirty="0" err="1">
                <a:solidFill>
                  <a:schemeClr val="bg1"/>
                </a:solidFill>
                <a:latin typeface="Arial" charset="0"/>
              </a:rPr>
              <a:t>with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de-DE" baseline="-25000" dirty="0" smtClean="0">
                <a:solidFill>
                  <a:schemeClr val="bg1"/>
                </a:solidFill>
                <a:latin typeface="Arial" charset="0"/>
              </a:rPr>
              <a:t>i</a:t>
            </a:r>
            <a:r>
              <a:rPr lang="de-DE" dirty="0" smtClean="0">
                <a:solidFill>
                  <a:schemeClr val="bg1"/>
                </a:solidFill>
                <a:latin typeface="Arial" charset="0"/>
              </a:rPr>
              <a:t>M</a:t>
            </a:r>
            <a:r>
              <a:rPr lang="de-DE" baseline="-25000" dirty="0" smtClean="0">
                <a:solidFill>
                  <a:schemeClr val="bg1"/>
                </a:solidFill>
                <a:latin typeface="Arial" charset="0"/>
              </a:rPr>
              <a:t>i</a:t>
            </a:r>
            <a:r>
              <a:rPr lang="de-DE" baseline="30000" dirty="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de-DE" dirty="0" smtClean="0">
                <a:solidFill>
                  <a:schemeClr val="bg1"/>
                </a:solidFill>
                <a:latin typeface="Arial" charset="0"/>
              </a:rPr>
              <a:t>P</a:t>
            </a:r>
            <a:r>
              <a:rPr lang="de-DE" baseline="-25000" dirty="0" smtClean="0">
                <a:solidFill>
                  <a:schemeClr val="bg1"/>
                </a:solidFill>
                <a:latin typeface="Arial" charset="0"/>
              </a:rPr>
              <a:t>i</a:t>
            </a:r>
            <a:r>
              <a:rPr lang="de-DE" dirty="0" smtClean="0">
                <a:solidFill>
                  <a:schemeClr val="bg1"/>
                </a:solidFill>
                <a:latin typeface="Arial" charset="0"/>
              </a:rPr>
              <a:t>(q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) </a:t>
            </a:r>
          </a:p>
        </p:txBody>
      </p:sp>
      <p:grpSp>
        <p:nvGrpSpPr>
          <p:cNvPr id="16393" name="Gruppieren 13"/>
          <p:cNvGrpSpPr>
            <a:grpSpLocks/>
          </p:cNvGrpSpPr>
          <p:nvPr/>
        </p:nvGrpSpPr>
        <p:grpSpPr bwMode="auto">
          <a:xfrm>
            <a:off x="-211138" y="515938"/>
            <a:ext cx="9336088" cy="4270375"/>
            <a:chOff x="-211138" y="500021"/>
            <a:chExt cx="9336088" cy="4270397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-211138" y="685780"/>
            <a:ext cx="5214938" cy="4084638"/>
          </p:xfrm>
          <a:graphic>
            <a:graphicData uri="http://schemas.openxmlformats.org/presentationml/2006/ole">
              <p:oleObj spid="_x0000_s16386" name="Graph" r:id="rId3" imgW="3710880" imgH="2907360" progId="Origin50.Graph">
                <p:embed/>
              </p:oleObj>
            </a:graphicData>
          </a:graphic>
        </p:graphicFrame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3635375" y="500021"/>
            <a:ext cx="5489575" cy="4044950"/>
          </p:xfrm>
          <a:graphic>
            <a:graphicData uri="http://schemas.openxmlformats.org/presentationml/2006/ole">
              <p:oleObj spid="_x0000_s16387" name="Graph" r:id="rId4" imgW="3936960" imgH="2900160" progId="Origin50.Graph">
                <p:embed/>
              </p:oleObj>
            </a:graphicData>
          </a:graphic>
        </p:graphicFrame>
        <p:sp>
          <p:nvSpPr>
            <p:cNvPr id="16394" name="Text Box 14"/>
            <p:cNvSpPr txBox="1">
              <a:spLocks noChangeArrowheads="1"/>
            </p:cNvSpPr>
            <p:nvPr/>
          </p:nvSpPr>
          <p:spPr bwMode="auto">
            <a:xfrm>
              <a:off x="7040562" y="1838305"/>
              <a:ext cx="116363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Arial" charset="0"/>
                </a:rPr>
                <a:t>large, slow</a:t>
              </a:r>
            </a:p>
            <a:p>
              <a:r>
                <a:rPr lang="de-DE" sz="1600">
                  <a:solidFill>
                    <a:schemeClr val="bg1"/>
                  </a:solidFill>
                  <a:latin typeface="Arial" charset="0"/>
                </a:rPr>
                <a:t>particles</a:t>
              </a:r>
            </a:p>
          </p:txBody>
        </p:sp>
        <p:sp>
          <p:nvSpPr>
            <p:cNvPr id="16395" name="Text Box 15"/>
            <p:cNvSpPr txBox="1">
              <a:spLocks noChangeArrowheads="1"/>
            </p:cNvSpPr>
            <p:nvPr/>
          </p:nvSpPr>
          <p:spPr bwMode="auto">
            <a:xfrm>
              <a:off x="4946650" y="3638530"/>
              <a:ext cx="1143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Arial" charset="0"/>
                </a:rPr>
                <a:t>small, fast</a:t>
              </a:r>
            </a:p>
            <a:p>
              <a:r>
                <a:rPr lang="de-DE" sz="1600">
                  <a:solidFill>
                    <a:schemeClr val="bg1"/>
                  </a:solidFill>
                  <a:latin typeface="Arial" charset="0"/>
                </a:rPr>
                <a:t>particles</a:t>
              </a:r>
            </a:p>
          </p:txBody>
        </p:sp>
        <p:sp>
          <p:nvSpPr>
            <p:cNvPr id="16396" name="Line 16"/>
            <p:cNvSpPr>
              <a:spLocks noChangeShapeType="1"/>
            </p:cNvSpPr>
            <p:nvPr/>
          </p:nvSpPr>
          <p:spPr bwMode="auto">
            <a:xfrm>
              <a:off x="7524750" y="2419330"/>
              <a:ext cx="71438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7" name="Line 17"/>
            <p:cNvSpPr>
              <a:spLocks noChangeShapeType="1"/>
            </p:cNvSpPr>
            <p:nvPr/>
          </p:nvSpPr>
          <p:spPr bwMode="auto">
            <a:xfrm flipV="1">
              <a:off x="5930900" y="3298805"/>
              <a:ext cx="144463" cy="3603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149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0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0" y="4763"/>
            <a:ext cx="137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D</a:t>
            </a:r>
            <a:r>
              <a:rPr lang="de-DE" b="1" baseline="-25000">
                <a:solidFill>
                  <a:schemeClr val="bg1"/>
                </a:solidFill>
                <a:latin typeface="Arial" charset="0"/>
              </a:rPr>
              <a:t>app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 vs. q</a:t>
            </a:r>
            <a:r>
              <a:rPr lang="de-DE" b="1" baseline="30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:</a:t>
            </a:r>
          </a:p>
        </p:txBody>
      </p:sp>
      <p:graphicFrame>
        <p:nvGraphicFramePr>
          <p:cNvPr id="17410" name="Object 15"/>
          <p:cNvGraphicFramePr>
            <a:graphicFrameLocks noChangeAspect="1"/>
          </p:cNvGraphicFramePr>
          <p:nvPr/>
        </p:nvGraphicFramePr>
        <p:xfrm>
          <a:off x="1187450" y="954088"/>
          <a:ext cx="6840538" cy="5195887"/>
        </p:xfrm>
        <a:graphic>
          <a:graphicData uri="http://schemas.openxmlformats.org/presentationml/2006/ole">
            <p:oleObj spid="_x0000_s17410" name="Graph" r:id="rId3" imgW="5385600" imgH="4091400" progId="Origin50.Graph">
              <p:embed/>
            </p:oleObj>
          </a:graphicData>
        </a:graphic>
      </p:graphicFrame>
      <p:graphicFrame>
        <p:nvGraphicFramePr>
          <p:cNvPr id="17411" name="Object 16"/>
          <p:cNvGraphicFramePr>
            <a:graphicFrameLocks noChangeAspect="1"/>
          </p:cNvGraphicFramePr>
          <p:nvPr/>
        </p:nvGraphicFramePr>
        <p:xfrm>
          <a:off x="777875" y="3910013"/>
          <a:ext cx="554038" cy="382587"/>
        </p:xfrm>
        <a:graphic>
          <a:graphicData uri="http://schemas.openxmlformats.org/presentationml/2006/ole">
            <p:oleObj spid="_x0000_s17411" name="Equation" r:id="rId4" imgW="368280" imgH="253800" progId="Equation.DSMT4">
              <p:embed/>
            </p:oleObj>
          </a:graphicData>
        </a:graphic>
      </p:graphicFrame>
      <p:sp>
        <p:nvSpPr>
          <p:cNvPr id="17416" name="Line 17"/>
          <p:cNvSpPr>
            <a:spLocks noChangeShapeType="1"/>
          </p:cNvSpPr>
          <p:nvPr/>
        </p:nvSpPr>
        <p:spPr bwMode="auto">
          <a:xfrm flipV="1">
            <a:off x="1331913" y="3141663"/>
            <a:ext cx="1439862" cy="8636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417" name="Oval 18"/>
          <p:cNvSpPr>
            <a:spLocks noChangeAspect="1" noChangeArrowheads="1"/>
          </p:cNvSpPr>
          <p:nvPr/>
        </p:nvSpPr>
        <p:spPr bwMode="auto">
          <a:xfrm>
            <a:off x="2613025" y="3030538"/>
            <a:ext cx="258763" cy="2603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grpSp>
        <p:nvGrpSpPr>
          <p:cNvPr id="18439" name="Group 4"/>
          <p:cNvGrpSpPr>
            <a:grpSpLocks noChangeAspect="1"/>
          </p:cNvGrpSpPr>
          <p:nvPr/>
        </p:nvGrpSpPr>
        <p:grpSpPr bwMode="auto">
          <a:xfrm>
            <a:off x="1331913" y="1508125"/>
            <a:ext cx="5903912" cy="4672013"/>
            <a:chOff x="3209" y="2104"/>
            <a:chExt cx="6412" cy="5074"/>
          </a:xfrm>
        </p:grpSpPr>
        <p:graphicFrame>
          <p:nvGraphicFramePr>
            <p:cNvPr id="18435" name="Object 5"/>
            <p:cNvGraphicFramePr>
              <a:graphicFrameLocks noChangeAspect="1"/>
            </p:cNvGraphicFramePr>
            <p:nvPr/>
          </p:nvGraphicFramePr>
          <p:xfrm>
            <a:off x="3209" y="2344"/>
            <a:ext cx="6412" cy="4834"/>
          </p:xfrm>
          <a:graphic>
            <a:graphicData uri="http://schemas.openxmlformats.org/presentationml/2006/ole">
              <p:oleObj spid="_x0000_s18435" name="Graph" r:id="rId3" imgW="5395722" imgH="3876294" progId="Origin50.Graph">
                <p:embed/>
              </p:oleObj>
            </a:graphicData>
          </a:graphic>
        </p:graphicFrame>
        <p:sp>
          <p:nvSpPr>
            <p:cNvPr id="18444" name="Line 6"/>
            <p:cNvSpPr>
              <a:spLocks noChangeAspect="1" noChangeShapeType="1"/>
            </p:cNvSpPr>
            <p:nvPr/>
          </p:nvSpPr>
          <p:spPr bwMode="auto">
            <a:xfrm>
              <a:off x="7311" y="2464"/>
              <a:ext cx="0" cy="20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5" name="Line 7"/>
            <p:cNvSpPr>
              <a:spLocks noChangeAspect="1" noChangeShapeType="1"/>
            </p:cNvSpPr>
            <p:nvPr/>
          </p:nvSpPr>
          <p:spPr bwMode="auto">
            <a:xfrm>
              <a:off x="8391" y="2464"/>
              <a:ext cx="0" cy="20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18436" name="Object 8"/>
            <p:cNvGraphicFramePr>
              <a:graphicFrameLocks noChangeAspect="1"/>
            </p:cNvGraphicFramePr>
            <p:nvPr/>
          </p:nvGraphicFramePr>
          <p:xfrm>
            <a:off x="7236" y="2104"/>
            <a:ext cx="246" cy="345"/>
          </p:xfrm>
          <a:graphic>
            <a:graphicData uri="http://schemas.openxmlformats.org/presentationml/2006/ole">
              <p:oleObj spid="_x0000_s18436" name="Equation" r:id="rId4" imgW="152268" imgH="215713" progId="Equation.DSMT4">
                <p:embed/>
              </p:oleObj>
            </a:graphicData>
          </a:graphic>
        </p:graphicFrame>
        <p:graphicFrame>
          <p:nvGraphicFramePr>
            <p:cNvPr id="18437" name="Object 9"/>
            <p:cNvGraphicFramePr>
              <a:graphicFrameLocks noChangeAspect="1"/>
            </p:cNvGraphicFramePr>
            <p:nvPr/>
          </p:nvGraphicFramePr>
          <p:xfrm>
            <a:off x="8265" y="2104"/>
            <a:ext cx="267" cy="345"/>
          </p:xfrm>
          <a:graphic>
            <a:graphicData uri="http://schemas.openxmlformats.org/presentationml/2006/ole">
              <p:oleObj spid="_x0000_s18437" name="Equation" r:id="rId5" imgW="164885" imgH="215619" progId="Equation.DSMT4">
                <p:embed/>
              </p:oleObj>
            </a:graphicData>
          </a:graphic>
        </p:graphicFrame>
      </p:grp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0" y="149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0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0" y="4763"/>
            <a:ext cx="2779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Explanation for D</a:t>
            </a:r>
            <a:r>
              <a:rPr lang="de-DE" b="1" baseline="-25000">
                <a:solidFill>
                  <a:schemeClr val="bg1"/>
                </a:solidFill>
                <a:latin typeface="Arial" charset="0"/>
              </a:rPr>
              <a:t>app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(q): </a:t>
            </a:r>
          </a:p>
        </p:txBody>
      </p:sp>
      <p:graphicFrame>
        <p:nvGraphicFramePr>
          <p:cNvPr id="18434" name="Object 14"/>
          <p:cNvGraphicFramePr>
            <a:graphicFrameLocks noChangeAspect="1"/>
          </p:cNvGraphicFramePr>
          <p:nvPr/>
        </p:nvGraphicFramePr>
        <p:xfrm>
          <a:off x="34925" y="646113"/>
          <a:ext cx="2951163" cy="766762"/>
        </p:xfrm>
        <a:graphic>
          <a:graphicData uri="http://schemas.openxmlformats.org/presentationml/2006/ole">
            <p:oleObj spid="_x0000_s18434" name="Equation" r:id="rId6" imgW="1943100" imgH="508000" progId="Equation.DSMT4">
              <p:embed/>
            </p:oleObj>
          </a:graphicData>
        </a:graphic>
      </p:graphicFrame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3492500" y="692150"/>
            <a:ext cx="4703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 charset="0"/>
              </a:rPr>
              <a:t>for larger particle fraction i, P(q) drops first,</a:t>
            </a:r>
          </a:p>
          <a:p>
            <a:r>
              <a:rPr lang="de-DE">
                <a:solidFill>
                  <a:schemeClr val="bg1"/>
                </a:solidFill>
                <a:latin typeface="Arial" charset="0"/>
              </a:rPr>
              <a:t>leading to an increase of the average D</a:t>
            </a:r>
            <a:r>
              <a:rPr lang="de-DE" baseline="-25000">
                <a:solidFill>
                  <a:schemeClr val="bg1"/>
                </a:solidFill>
                <a:latin typeface="Arial" charset="0"/>
              </a:rPr>
              <a:t>app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(q)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E2FC3-7247-4BC9-91EA-9ED97EB8C9D5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76200" y="-152400"/>
          <a:ext cx="4765675" cy="3854450"/>
        </p:xfrm>
        <a:graphic>
          <a:graphicData uri="http://schemas.openxmlformats.org/presentationml/2006/ole">
            <p:oleObj spid="_x0000_s71682" name="Graph" r:id="rId3" imgW="4773168" imgH="3855720" progId="Origin50.Graph">
              <p:embed/>
            </p:oleObj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39" name="Object 9"/>
          <p:cNvGraphicFramePr>
            <a:graphicFrameLocks noChangeAspect="1"/>
          </p:cNvGraphicFramePr>
          <p:nvPr/>
        </p:nvGraphicFramePr>
        <p:xfrm>
          <a:off x="4495800" y="-152400"/>
          <a:ext cx="4794250" cy="3876675"/>
        </p:xfrm>
        <a:graphic>
          <a:graphicData uri="http://schemas.openxmlformats.org/presentationml/2006/ole">
            <p:oleObj spid="_x0000_s71683" name="Graph" r:id="rId4" imgW="4773168" imgH="3855720" progId="Origin50.Graph">
              <p:embed/>
            </p:oleObj>
          </a:graphicData>
        </a:graphic>
      </p:graphicFrame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0" name="Object 14"/>
          <p:cNvGraphicFramePr>
            <a:graphicFrameLocks noChangeAspect="1"/>
          </p:cNvGraphicFramePr>
          <p:nvPr/>
        </p:nvGraphicFramePr>
        <p:xfrm>
          <a:off x="-76200" y="3079750"/>
          <a:ext cx="5021263" cy="4006850"/>
        </p:xfrm>
        <a:graphic>
          <a:graphicData uri="http://schemas.openxmlformats.org/presentationml/2006/ole">
            <p:oleObj spid="_x0000_s71684" name="Graph" r:id="rId5" imgW="4870800" imgH="3886200" progId="Origin50.Graph">
              <p:embed/>
            </p:oleObj>
          </a:graphicData>
        </a:graphic>
      </p:graphicFrame>
      <p:graphicFrame>
        <p:nvGraphicFramePr>
          <p:cNvPr id="14341" name="Object 15"/>
          <p:cNvGraphicFramePr>
            <a:graphicFrameLocks noChangeAspect="1"/>
          </p:cNvGraphicFramePr>
          <p:nvPr/>
        </p:nvGraphicFramePr>
        <p:xfrm>
          <a:off x="4343400" y="3124200"/>
          <a:ext cx="4959350" cy="3886200"/>
        </p:xfrm>
        <a:graphic>
          <a:graphicData uri="http://schemas.openxmlformats.org/presentationml/2006/ole">
            <p:oleObj spid="_x0000_s71685" name="Graph" r:id="rId6" imgW="4959000" imgH="3886200" progId="Origin50.Graph">
              <p:embed/>
            </p:oleObj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0" y="0"/>
            <a:ext cx="3154363" cy="6461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ln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(g1(</a:t>
            </a:r>
            <a:r>
              <a:rPr lang="de-DE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))=P1+P2*</a:t>
            </a:r>
            <a:r>
              <a:rPr lang="de-DE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+P3/2 *</a:t>
            </a:r>
            <a:r>
              <a:rPr lang="de-DE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^2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 = SQRT(P3/P2^2)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86CAE-58B5-4277-9E99-F2341533E199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-142875"/>
          <a:ext cx="4830763" cy="3856038"/>
        </p:xfrm>
        <a:graphic>
          <a:graphicData uri="http://schemas.openxmlformats.org/presentationml/2006/ole">
            <p:oleObj spid="_x0000_s72706" name="Graph" r:id="rId3" imgW="4830840" imgH="3855600" progId="Origin50.Graph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-287338" y="3071813"/>
          <a:ext cx="5273676" cy="3816350"/>
        </p:xfrm>
        <a:graphic>
          <a:graphicData uri="http://schemas.openxmlformats.org/presentationml/2006/ole">
            <p:oleObj spid="_x0000_s72707" name="Graph" r:id="rId4" imgW="5274000" imgH="3816000" progId="Origin50.Graph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267200" y="3214688"/>
          <a:ext cx="5192713" cy="3829050"/>
        </p:xfrm>
        <a:graphic>
          <a:graphicData uri="http://schemas.openxmlformats.org/presentationml/2006/ole">
            <p:oleObj spid="_x0000_s72708" name="Graph" r:id="rId5" imgW="5193000" imgH="3828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293C-BA6A-4FE2-896B-86A21F31E07B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-142875"/>
          <a:ext cx="4830763" cy="3856038"/>
        </p:xfrm>
        <a:graphic>
          <a:graphicData uri="http://schemas.openxmlformats.org/presentationml/2006/ole">
            <p:oleObj spid="_x0000_s73730" name="Graph" r:id="rId3" imgW="4830840" imgH="3855600" progId="Origin50.Graph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-273050" y="3041650"/>
          <a:ext cx="5273675" cy="3816350"/>
        </p:xfrm>
        <a:graphic>
          <a:graphicData uri="http://schemas.openxmlformats.org/presentationml/2006/ole">
            <p:oleObj spid="_x0000_s73731" name="Graph" r:id="rId4" imgW="5274000" imgH="3816000" progId="Origin50.Graph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267200" y="3200400"/>
          <a:ext cx="5192713" cy="3829050"/>
        </p:xfrm>
        <a:graphic>
          <a:graphicData uri="http://schemas.openxmlformats.org/presentationml/2006/ole">
            <p:oleObj spid="_x0000_s73732" name="Graph" r:id="rId5" imgW="5193000" imgH="3828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38915" name="Rectangle 46"/>
          <p:cNvSpPr>
            <a:spLocks noChangeArrowheads="1"/>
          </p:cNvSpPr>
          <p:nvPr/>
        </p:nvSpPr>
        <p:spPr bwMode="auto">
          <a:xfrm>
            <a:off x="17463" y="46038"/>
            <a:ext cx="9277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Particles larger than 20 nm: </a:t>
            </a:r>
          </a:p>
          <a:p>
            <a:pPr>
              <a:buFontTx/>
              <a:buChar char="-"/>
            </a:pP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several oscillating dipoles created simultaneously within one given particle</a:t>
            </a:r>
          </a:p>
          <a:p>
            <a:pPr>
              <a:buFontTx/>
              <a:buChar char="-"/>
            </a:pP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interference leads to a non-isotropic angular dependence of the scattered light intensity </a:t>
            </a:r>
          </a:p>
          <a:p>
            <a:pPr>
              <a:buFontTx/>
              <a:buChar char="-"/>
            </a:pP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particle form factor, characteristic for size and shape of the scattering particle</a:t>
            </a:r>
          </a:p>
          <a:p>
            <a:pPr>
              <a:buFontTx/>
              <a:buChar char="-"/>
            </a:pP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scattered intensity I </a:t>
            </a:r>
            <a:r>
              <a:rPr lang="en-US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~</a:t>
            </a: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N</a:t>
            </a:r>
            <a:r>
              <a:rPr lang="en-GB" baseline="-25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i</a:t>
            </a: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M</a:t>
            </a:r>
            <a:r>
              <a:rPr lang="en-GB" baseline="-25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i</a:t>
            </a:r>
            <a:r>
              <a:rPr lang="en-GB" baseline="30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P</a:t>
            </a:r>
            <a:r>
              <a:rPr lang="en-GB" baseline="-25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i</a:t>
            </a: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(q) (scattering vector q, see below!)</a:t>
            </a:r>
          </a:p>
          <a:p>
            <a:endParaRPr lang="en-GB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Particles smaller than </a:t>
            </a:r>
            <a:r>
              <a:rPr lang="de-DE">
                <a:solidFill>
                  <a:schemeClr val="bg1"/>
                </a:solidFill>
                <a:latin typeface="Symbol" pitchFamily="18" charset="2"/>
                <a:ea typeface="Times New Roman" pitchFamily="18" charset="0"/>
                <a:cs typeface="Arial" charset="0"/>
              </a:rPr>
              <a:t>l</a:t>
            </a: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/20: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- scattered intensity independent of scattering angle, I </a:t>
            </a:r>
            <a:r>
              <a:rPr lang="en-US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~</a:t>
            </a: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N</a:t>
            </a:r>
            <a:r>
              <a:rPr lang="en-GB" baseline="-25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i</a:t>
            </a:r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M</a:t>
            </a:r>
            <a:r>
              <a:rPr lang="en-GB" baseline="-25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i</a:t>
            </a:r>
            <a:r>
              <a:rPr lang="en-GB" baseline="3000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de-DE" baseline="3000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grpSp>
        <p:nvGrpSpPr>
          <p:cNvPr id="38916" name="Group 3"/>
          <p:cNvGrpSpPr>
            <a:grpSpLocks noChangeAspect="1"/>
          </p:cNvGrpSpPr>
          <p:nvPr/>
        </p:nvGrpSpPr>
        <p:grpSpPr bwMode="auto">
          <a:xfrm>
            <a:off x="482600" y="2690813"/>
            <a:ext cx="8337550" cy="3452812"/>
            <a:chOff x="2421" y="2566"/>
            <a:chExt cx="10937" cy="4529"/>
          </a:xfrm>
        </p:grpSpPr>
        <p:grpSp>
          <p:nvGrpSpPr>
            <p:cNvPr id="38918" name="Group 25"/>
            <p:cNvGrpSpPr>
              <a:grpSpLocks noChangeAspect="1"/>
            </p:cNvGrpSpPr>
            <p:nvPr/>
          </p:nvGrpSpPr>
          <p:grpSpPr bwMode="auto">
            <a:xfrm>
              <a:off x="2421" y="2566"/>
              <a:ext cx="4609" cy="4529"/>
              <a:chOff x="3648" y="2828"/>
              <a:chExt cx="4609" cy="4529"/>
            </a:xfrm>
          </p:grpSpPr>
          <p:sp>
            <p:nvSpPr>
              <p:cNvPr id="38940" name="Oval 45"/>
              <p:cNvSpPr>
                <a:spLocks noChangeAspect="1" noChangeArrowheads="1"/>
              </p:cNvSpPr>
              <p:nvPr/>
            </p:nvSpPr>
            <p:spPr bwMode="auto">
              <a:xfrm>
                <a:off x="5829" y="4971"/>
                <a:ext cx="204" cy="204"/>
              </a:xfrm>
              <a:prstGeom prst="ellipse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8941" name="Group 26"/>
              <p:cNvGrpSpPr>
                <a:grpSpLocks noChangeAspect="1"/>
              </p:cNvGrpSpPr>
              <p:nvPr/>
            </p:nvGrpSpPr>
            <p:grpSpPr bwMode="auto">
              <a:xfrm>
                <a:off x="3648" y="2828"/>
                <a:ext cx="4609" cy="4529"/>
                <a:chOff x="3648" y="2828"/>
                <a:chExt cx="4609" cy="4529"/>
              </a:xfrm>
            </p:grpSpPr>
            <p:grpSp>
              <p:nvGrpSpPr>
                <p:cNvPr id="38942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3733" y="2828"/>
                  <a:ext cx="4524" cy="4524"/>
                  <a:chOff x="2870" y="3626"/>
                  <a:chExt cx="4524" cy="4524"/>
                </a:xfrm>
              </p:grpSpPr>
              <p:sp>
                <p:nvSpPr>
                  <p:cNvPr id="38952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95" y="5851"/>
                    <a:ext cx="34" cy="3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53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3" y="5539"/>
                    <a:ext cx="646" cy="646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54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1" y="5220"/>
                    <a:ext cx="1293" cy="1293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55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5" y="4925"/>
                    <a:ext cx="1939" cy="1939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56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2" y="4591"/>
                    <a:ext cx="2585" cy="2585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57" name="Oval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9" y="4268"/>
                    <a:ext cx="3231" cy="3231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58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78" y="3947"/>
                    <a:ext cx="3878" cy="3878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59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0" y="3626"/>
                    <a:ext cx="4524" cy="4524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8943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3648" y="2833"/>
                  <a:ext cx="4524" cy="4524"/>
                  <a:chOff x="2870" y="3626"/>
                  <a:chExt cx="4524" cy="4524"/>
                </a:xfrm>
              </p:grpSpPr>
              <p:sp>
                <p:nvSpPr>
                  <p:cNvPr id="38944" name="Oval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95" y="5851"/>
                    <a:ext cx="34" cy="3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45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3" y="5539"/>
                    <a:ext cx="646" cy="646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46" name="Oval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1" y="5220"/>
                    <a:ext cx="1293" cy="1293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47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5" y="4925"/>
                    <a:ext cx="1939" cy="1939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48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2" y="4591"/>
                    <a:ext cx="2585" cy="2585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49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9" y="4268"/>
                    <a:ext cx="3231" cy="3231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50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78" y="3947"/>
                    <a:ext cx="3878" cy="3878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51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0" y="3626"/>
                    <a:ext cx="4524" cy="4524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38919" name="Group 4"/>
            <p:cNvGrpSpPr>
              <a:grpSpLocks noChangeAspect="1"/>
            </p:cNvGrpSpPr>
            <p:nvPr/>
          </p:nvGrpSpPr>
          <p:grpSpPr bwMode="auto">
            <a:xfrm>
              <a:off x="8301" y="2566"/>
              <a:ext cx="5057" cy="4524"/>
              <a:chOff x="3560" y="8593"/>
              <a:chExt cx="5057" cy="4524"/>
            </a:xfrm>
          </p:grpSpPr>
          <p:sp>
            <p:nvSpPr>
              <p:cNvPr id="38920" name="Oval 24"/>
              <p:cNvSpPr>
                <a:spLocks noChangeAspect="1" noChangeArrowheads="1"/>
              </p:cNvSpPr>
              <p:nvPr/>
            </p:nvSpPr>
            <p:spPr bwMode="auto">
              <a:xfrm>
                <a:off x="5707" y="10492"/>
                <a:ext cx="680" cy="680"/>
              </a:xfrm>
              <a:prstGeom prst="ellipse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8921" name="Group 5"/>
              <p:cNvGrpSpPr>
                <a:grpSpLocks noChangeAspect="1"/>
              </p:cNvGrpSpPr>
              <p:nvPr/>
            </p:nvGrpSpPr>
            <p:grpSpPr bwMode="auto">
              <a:xfrm>
                <a:off x="3560" y="8593"/>
                <a:ext cx="5057" cy="4524"/>
                <a:chOff x="2844" y="4813"/>
                <a:chExt cx="5057" cy="4524"/>
              </a:xfrm>
            </p:grpSpPr>
            <p:grpSp>
              <p:nvGrpSpPr>
                <p:cNvPr id="38922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2844" y="4813"/>
                  <a:ext cx="4524" cy="4524"/>
                  <a:chOff x="2870" y="3626"/>
                  <a:chExt cx="4524" cy="4524"/>
                </a:xfrm>
              </p:grpSpPr>
              <p:sp>
                <p:nvSpPr>
                  <p:cNvPr id="38932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95" y="5851"/>
                    <a:ext cx="34" cy="3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33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3" y="5539"/>
                    <a:ext cx="646" cy="646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34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1" y="5220"/>
                    <a:ext cx="1293" cy="1293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35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5" y="4925"/>
                    <a:ext cx="1939" cy="1939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36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2" y="4591"/>
                    <a:ext cx="2585" cy="2585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37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9" y="4268"/>
                    <a:ext cx="3231" cy="3231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38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78" y="3947"/>
                    <a:ext cx="3878" cy="3878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39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0" y="3626"/>
                    <a:ext cx="4524" cy="4524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8923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377" y="4813"/>
                  <a:ext cx="4524" cy="4524"/>
                  <a:chOff x="2870" y="3626"/>
                  <a:chExt cx="4524" cy="4524"/>
                </a:xfrm>
              </p:grpSpPr>
              <p:sp>
                <p:nvSpPr>
                  <p:cNvPr id="38924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95" y="5851"/>
                    <a:ext cx="34" cy="3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25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3" y="5539"/>
                    <a:ext cx="646" cy="646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26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1" y="5220"/>
                    <a:ext cx="1293" cy="1293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27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5" y="4925"/>
                    <a:ext cx="1939" cy="1939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28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2" y="4591"/>
                    <a:ext cx="2585" cy="2585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29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9" y="4268"/>
                    <a:ext cx="3231" cy="3231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30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78" y="3947"/>
                    <a:ext cx="3878" cy="3878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931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0" y="3626"/>
                    <a:ext cx="4524" cy="4524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</p:grpSp>
      <p:sp>
        <p:nvSpPr>
          <p:cNvPr id="38917" name="Rectangle 47"/>
          <p:cNvSpPr>
            <a:spLocks noChangeArrowheads="1"/>
          </p:cNvSpPr>
          <p:nvPr/>
        </p:nvSpPr>
        <p:spPr bwMode="auto">
          <a:xfrm>
            <a:off x="-4645025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0DD7E-6457-400D-8255-05CD56CCC930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55575" y="-214313"/>
          <a:ext cx="4773613" cy="3856038"/>
        </p:xfrm>
        <a:graphic>
          <a:graphicData uri="http://schemas.openxmlformats.org/presentationml/2006/ole">
            <p:oleObj spid="_x0000_s74754" name="Graph" r:id="rId3" imgW="4773600" imgH="3855600" progId="Origin50.Graph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-260350" y="3000375"/>
          <a:ext cx="5260975" cy="3816350"/>
        </p:xfrm>
        <a:graphic>
          <a:graphicData uri="http://schemas.openxmlformats.org/presentationml/2006/ole">
            <p:oleObj spid="_x0000_s74755" name="Graph" r:id="rId4" imgW="5261400" imgH="3816000" progId="Origin50.Graph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217988" y="2998788"/>
          <a:ext cx="5354637" cy="4002087"/>
        </p:xfrm>
        <a:graphic>
          <a:graphicData uri="http://schemas.openxmlformats.org/presentationml/2006/ole">
            <p:oleObj spid="_x0000_s74756" name="Graph" r:id="rId5" imgW="5355000" imgH="40014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455613" y="2346325"/>
            <a:ext cx="2155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5065713" y="3602038"/>
          <a:ext cx="1636712" cy="650875"/>
        </p:xfrm>
        <a:graphic>
          <a:graphicData uri="http://schemas.openxmlformats.org/presentationml/2006/ole">
            <p:oleObj spid="_x0000_s19458" name="Equation" r:id="rId3" imgW="1079032" imgH="431613" progId="Equation.DSMT4">
              <p:embed/>
            </p:oleObj>
          </a:graphicData>
        </a:graphic>
      </p:graphicFrame>
      <p:graphicFrame>
        <p:nvGraphicFramePr>
          <p:cNvPr id="37971" name="Group 83"/>
          <p:cNvGraphicFramePr>
            <a:graphicFrameLocks noGrp="1"/>
          </p:cNvGraphicFramePr>
          <p:nvPr/>
        </p:nvGraphicFramePr>
        <p:xfrm>
          <a:off x="2124075" y="1773238"/>
          <a:ext cx="4724400" cy="2468880"/>
        </p:xfrm>
        <a:graphic>
          <a:graphicData uri="http://schemas.openxmlformats.org/drawingml/2006/table">
            <a:tbl>
              <a:tblPr/>
              <a:tblGrid>
                <a:gridCol w="2568575"/>
                <a:gridCol w="21558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topology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-ratio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homogeneous sphere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0.775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hollow sphere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ellipsoid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0.775 - 4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random polymer coil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1.505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cylinder of length l, diameter 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6" name="Text Box 81"/>
          <p:cNvSpPr txBox="1">
            <a:spLocks noChangeArrowheads="1"/>
          </p:cNvSpPr>
          <p:nvPr/>
        </p:nvSpPr>
        <p:spPr bwMode="auto">
          <a:xfrm>
            <a:off x="0" y="1588"/>
            <a:ext cx="6570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Combining static and dynamic light scattering, the </a:t>
            </a:r>
            <a:r>
              <a:rPr lang="de-DE" b="1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-ratio: </a:t>
            </a:r>
          </a:p>
        </p:txBody>
      </p:sp>
      <p:graphicFrame>
        <p:nvGraphicFramePr>
          <p:cNvPr id="19459" name="Object 84"/>
          <p:cNvGraphicFramePr>
            <a:graphicFrameLocks noChangeAspect="1"/>
          </p:cNvGraphicFramePr>
          <p:nvPr/>
        </p:nvGraphicFramePr>
        <p:xfrm>
          <a:off x="250825" y="692150"/>
          <a:ext cx="769938" cy="688975"/>
        </p:xfrm>
        <a:graphic>
          <a:graphicData uri="http://schemas.openxmlformats.org/presentationml/2006/ole">
            <p:oleObj spid="_x0000_s19459" name="Equation" r:id="rId4" imgW="507960" imgH="457200" progId="Equation.DSMT4">
              <p:embed/>
            </p:oleObj>
          </a:graphicData>
        </a:graphic>
      </p:graphicFrame>
      <p:sp>
        <p:nvSpPr>
          <p:cNvPr id="19487" name="Text Box 85"/>
          <p:cNvSpPr txBox="1">
            <a:spLocks noChangeArrowheads="1"/>
          </p:cNvSpPr>
          <p:nvPr/>
        </p:nvSpPr>
        <p:spPr bwMode="auto">
          <a:xfrm>
            <a:off x="28575" y="4800600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 charset="0"/>
              </a:rPr>
              <a:t>for polydisperse samples:</a:t>
            </a:r>
          </a:p>
        </p:txBody>
      </p:sp>
      <p:graphicFrame>
        <p:nvGraphicFramePr>
          <p:cNvPr id="19460" name="Object 86"/>
          <p:cNvGraphicFramePr>
            <a:graphicFrameLocks noChangeAspect="1"/>
          </p:cNvGraphicFramePr>
          <p:nvPr/>
        </p:nvGraphicFramePr>
        <p:xfrm>
          <a:off x="3132138" y="4729163"/>
          <a:ext cx="2079625" cy="534987"/>
        </p:xfrm>
        <a:graphic>
          <a:graphicData uri="http://schemas.openxmlformats.org/presentationml/2006/ole">
            <p:oleObj spid="_x0000_s19460" name="Equation" r:id="rId5" imgW="137160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0"/>
          <p:cNvSpPr>
            <a:spLocks noChangeArrowheads="1"/>
          </p:cNvSpPr>
          <p:nvPr/>
        </p:nvSpPr>
        <p:spPr bwMode="auto">
          <a:xfrm>
            <a:off x="0" y="64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819" name="Rectangle 43"/>
          <p:cNvSpPr>
            <a:spLocks noChangeArrowheads="1"/>
          </p:cNvSpPr>
          <p:nvPr/>
        </p:nvSpPr>
        <p:spPr bwMode="auto">
          <a:xfrm>
            <a:off x="0" y="121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4820" name="Rectangle 71"/>
          <p:cNvSpPr>
            <a:spLocks noChangeArrowheads="1"/>
          </p:cNvSpPr>
          <p:nvPr/>
        </p:nvSpPr>
        <p:spPr bwMode="auto">
          <a:xfrm>
            <a:off x="0" y="64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821" name="Rectangle 84"/>
          <p:cNvSpPr>
            <a:spLocks noChangeArrowheads="1"/>
          </p:cNvSpPr>
          <p:nvPr/>
        </p:nvSpPr>
        <p:spPr bwMode="auto">
          <a:xfrm>
            <a:off x="0" y="121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4822" name="Text Box 111"/>
          <p:cNvSpPr txBox="1">
            <a:spLocks noChangeArrowheads="1"/>
          </p:cNvSpPr>
          <p:nvPr/>
        </p:nvSpPr>
        <p:spPr bwMode="auto">
          <a:xfrm>
            <a:off x="1547813" y="476250"/>
            <a:ext cx="4464050" cy="360363"/>
          </a:xfrm>
          <a:prstGeom prst="rect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Sample topology (sphere, coil, etc…) is known</a:t>
            </a:r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2930525" y="836613"/>
            <a:ext cx="823913" cy="1219200"/>
            <a:chOff x="4341" y="5824"/>
            <a:chExt cx="1296" cy="1920"/>
          </a:xfrm>
        </p:grpSpPr>
        <p:sp>
          <p:nvSpPr>
            <p:cNvPr id="34848" name="AutoShape 110"/>
            <p:cNvSpPr>
              <a:spLocks noChangeArrowheads="1"/>
            </p:cNvSpPr>
            <p:nvPr/>
          </p:nvSpPr>
          <p:spPr bwMode="auto">
            <a:xfrm rot="1948510">
              <a:off x="4341" y="6904"/>
              <a:ext cx="600" cy="8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49" name="AutoShape 109"/>
            <p:cNvSpPr>
              <a:spLocks noChangeArrowheads="1"/>
            </p:cNvSpPr>
            <p:nvPr/>
          </p:nvSpPr>
          <p:spPr bwMode="auto">
            <a:xfrm rot="1948510">
              <a:off x="5037" y="5824"/>
              <a:ext cx="600" cy="8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05"/>
          <p:cNvGrpSpPr>
            <a:grpSpLocks/>
          </p:cNvGrpSpPr>
          <p:nvPr/>
        </p:nvGrpSpPr>
        <p:grpSpPr bwMode="auto">
          <a:xfrm flipH="1">
            <a:off x="3983038" y="836613"/>
            <a:ext cx="822325" cy="1219200"/>
            <a:chOff x="4341" y="5824"/>
            <a:chExt cx="1296" cy="1920"/>
          </a:xfrm>
        </p:grpSpPr>
        <p:sp>
          <p:nvSpPr>
            <p:cNvPr id="34846" name="AutoShape 107"/>
            <p:cNvSpPr>
              <a:spLocks noChangeArrowheads="1"/>
            </p:cNvSpPr>
            <p:nvPr/>
          </p:nvSpPr>
          <p:spPr bwMode="auto">
            <a:xfrm rot="1948510">
              <a:off x="4341" y="6904"/>
              <a:ext cx="600" cy="8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47" name="AutoShape 106"/>
            <p:cNvSpPr>
              <a:spLocks noChangeArrowheads="1"/>
            </p:cNvSpPr>
            <p:nvPr/>
          </p:nvSpPr>
          <p:spPr bwMode="auto">
            <a:xfrm rot="1948510">
              <a:off x="5037" y="5824"/>
              <a:ext cx="600" cy="8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4825" name="Text Box 104"/>
          <p:cNvSpPr txBox="1">
            <a:spLocks noChangeArrowheads="1"/>
          </p:cNvSpPr>
          <p:nvPr/>
        </p:nvSpPr>
        <p:spPr bwMode="auto">
          <a:xfrm>
            <a:off x="3068638" y="1293813"/>
            <a:ext cx="533400" cy="304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yes</a:t>
            </a:r>
          </a:p>
        </p:txBody>
      </p:sp>
      <p:sp>
        <p:nvSpPr>
          <p:cNvPr id="34826" name="Text Box 103"/>
          <p:cNvSpPr txBox="1">
            <a:spLocks noChangeArrowheads="1"/>
          </p:cNvSpPr>
          <p:nvPr/>
        </p:nvSpPr>
        <p:spPr bwMode="auto">
          <a:xfrm>
            <a:off x="4211638" y="1293813"/>
            <a:ext cx="533400" cy="304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</a:t>
            </a:r>
          </a:p>
        </p:txBody>
      </p:sp>
      <p:sp>
        <p:nvSpPr>
          <p:cNvPr id="34827" name="Text Box 102"/>
          <p:cNvSpPr txBox="1">
            <a:spLocks noChangeArrowheads="1"/>
          </p:cNvSpPr>
          <p:nvPr/>
        </p:nvSpPr>
        <p:spPr bwMode="auto">
          <a:xfrm>
            <a:off x="1082675" y="2041525"/>
            <a:ext cx="2625725" cy="609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50800">
            <a:solidFill>
              <a:srgbClr val="CC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Dynamic light scattering</a:t>
            </a:r>
            <a:endParaRPr lang="de-DE" sz="16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GB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sufficient (“particle sizing“)</a:t>
            </a:r>
            <a:endParaRPr lang="de-DE" sz="16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4828" name="Text Box 101"/>
          <p:cNvSpPr txBox="1">
            <a:spLocks noChangeArrowheads="1"/>
          </p:cNvSpPr>
          <p:nvPr/>
        </p:nvSpPr>
        <p:spPr bwMode="auto">
          <a:xfrm>
            <a:off x="4140200" y="2038350"/>
            <a:ext cx="3087688" cy="344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Static light scattering</a:t>
            </a:r>
            <a:r>
              <a:rPr lang="de-DE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GB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necessary</a:t>
            </a:r>
            <a:endParaRPr lang="de-DE" sz="16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4829" name="Text Box 100"/>
          <p:cNvSpPr txBox="1">
            <a:spLocks noChangeArrowheads="1"/>
          </p:cNvSpPr>
          <p:nvPr/>
        </p:nvSpPr>
        <p:spPr bwMode="auto">
          <a:xfrm>
            <a:off x="2257425" y="3068638"/>
            <a:ext cx="3375025" cy="609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50800">
            <a:solidFill>
              <a:srgbClr val="CC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Time intensity correlation function decays single-exponentially</a:t>
            </a:r>
            <a:endParaRPr lang="de-DE" sz="16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4830" name="AutoShape 99"/>
          <p:cNvSpPr>
            <a:spLocks noChangeArrowheads="1"/>
          </p:cNvSpPr>
          <p:nvPr/>
        </p:nvSpPr>
        <p:spPr bwMode="auto">
          <a:xfrm rot="-2950463">
            <a:off x="3136900" y="2671763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2992438" y="3692525"/>
            <a:ext cx="822325" cy="1219200"/>
            <a:chOff x="4341" y="5824"/>
            <a:chExt cx="1296" cy="1920"/>
          </a:xfrm>
        </p:grpSpPr>
        <p:sp>
          <p:nvSpPr>
            <p:cNvPr id="34844" name="AutoShape 98"/>
            <p:cNvSpPr>
              <a:spLocks noChangeArrowheads="1"/>
            </p:cNvSpPr>
            <p:nvPr/>
          </p:nvSpPr>
          <p:spPr bwMode="auto">
            <a:xfrm rot="1948510">
              <a:off x="4341" y="6904"/>
              <a:ext cx="600" cy="8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45" name="AutoShape 97"/>
            <p:cNvSpPr>
              <a:spLocks noChangeArrowheads="1"/>
            </p:cNvSpPr>
            <p:nvPr/>
          </p:nvSpPr>
          <p:spPr bwMode="auto">
            <a:xfrm rot="1948510">
              <a:off x="5037" y="5824"/>
              <a:ext cx="600" cy="8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93"/>
          <p:cNvGrpSpPr>
            <a:grpSpLocks/>
          </p:cNvGrpSpPr>
          <p:nvPr/>
        </p:nvGrpSpPr>
        <p:grpSpPr bwMode="auto">
          <a:xfrm flipH="1">
            <a:off x="4043363" y="3692525"/>
            <a:ext cx="823912" cy="1219200"/>
            <a:chOff x="4341" y="5824"/>
            <a:chExt cx="1296" cy="1920"/>
          </a:xfrm>
        </p:grpSpPr>
        <p:sp>
          <p:nvSpPr>
            <p:cNvPr id="34842" name="AutoShape 95"/>
            <p:cNvSpPr>
              <a:spLocks noChangeArrowheads="1"/>
            </p:cNvSpPr>
            <p:nvPr/>
          </p:nvSpPr>
          <p:spPr bwMode="auto">
            <a:xfrm rot="1948510">
              <a:off x="4341" y="6904"/>
              <a:ext cx="600" cy="8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43" name="AutoShape 94"/>
            <p:cNvSpPr>
              <a:spLocks noChangeArrowheads="1"/>
            </p:cNvSpPr>
            <p:nvPr/>
          </p:nvSpPr>
          <p:spPr bwMode="auto">
            <a:xfrm rot="1948510">
              <a:off x="5037" y="5824"/>
              <a:ext cx="600" cy="8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4833" name="Text Box 92"/>
          <p:cNvSpPr txBox="1">
            <a:spLocks noChangeArrowheads="1"/>
          </p:cNvSpPr>
          <p:nvPr/>
        </p:nvSpPr>
        <p:spPr bwMode="auto">
          <a:xfrm>
            <a:off x="3128963" y="4149725"/>
            <a:ext cx="533400" cy="304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yes</a:t>
            </a:r>
          </a:p>
        </p:txBody>
      </p:sp>
      <p:sp>
        <p:nvSpPr>
          <p:cNvPr id="34834" name="Text Box 91"/>
          <p:cNvSpPr txBox="1">
            <a:spLocks noChangeArrowheads="1"/>
          </p:cNvSpPr>
          <p:nvPr/>
        </p:nvSpPr>
        <p:spPr bwMode="auto">
          <a:xfrm>
            <a:off x="4271963" y="4149725"/>
            <a:ext cx="533400" cy="304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</a:t>
            </a:r>
          </a:p>
        </p:txBody>
      </p:sp>
      <p:sp>
        <p:nvSpPr>
          <p:cNvPr id="34835" name="Line 90"/>
          <p:cNvSpPr>
            <a:spLocks noChangeShapeType="1"/>
          </p:cNvSpPr>
          <p:nvPr/>
        </p:nvSpPr>
        <p:spPr bwMode="auto">
          <a:xfrm>
            <a:off x="4140200" y="2492375"/>
            <a:ext cx="1676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4836" name="Text Box 88"/>
          <p:cNvSpPr txBox="1">
            <a:spLocks noChangeArrowheads="1"/>
          </p:cNvSpPr>
          <p:nvPr/>
        </p:nvSpPr>
        <p:spPr bwMode="auto">
          <a:xfrm>
            <a:off x="179388" y="4891088"/>
            <a:ext cx="3498850" cy="1346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600">
                <a:solidFill>
                  <a:srgbClr val="000000"/>
                </a:solidFill>
                <a:latin typeface="Arial" charset="0"/>
              </a:rPr>
              <a:t>Only one scattering angle needed, determine particle size (R</a:t>
            </a:r>
            <a:r>
              <a:rPr lang="en-GB" sz="1600" baseline="-250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GB" sz="1600">
                <a:solidFill>
                  <a:srgbClr val="000000"/>
                </a:solidFill>
                <a:latin typeface="Arial" charset="0"/>
              </a:rPr>
              <a:t>) from Stokes-Einstein-Eq.</a:t>
            </a:r>
          </a:p>
          <a:p>
            <a:r>
              <a:rPr lang="en-GB" sz="1600">
                <a:solidFill>
                  <a:srgbClr val="000000"/>
                </a:solidFill>
                <a:latin typeface="Arial" charset="0"/>
              </a:rPr>
              <a:t>(in case there are no particle interactions (polyelectrolytes!)</a:t>
            </a:r>
          </a:p>
        </p:txBody>
      </p:sp>
      <p:sp>
        <p:nvSpPr>
          <p:cNvPr id="34837" name="Text Box 86"/>
          <p:cNvSpPr txBox="1">
            <a:spLocks noChangeArrowheads="1"/>
          </p:cNvSpPr>
          <p:nvPr/>
        </p:nvSpPr>
        <p:spPr bwMode="auto">
          <a:xfrm>
            <a:off x="3754438" y="4881563"/>
            <a:ext cx="4489450" cy="1355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600">
                <a:solidFill>
                  <a:srgbClr val="000000"/>
                </a:solidFill>
                <a:latin typeface="Arial" charset="0"/>
              </a:rPr>
              <a:t>Sample is polydisperse or shows non-diffusive relaxation processes!</a:t>
            </a:r>
          </a:p>
          <a:p>
            <a:pPr>
              <a:buFontTx/>
              <a:buChar char="-"/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 to determine “true” average particle size,  </a:t>
            </a:r>
          </a:p>
          <a:p>
            <a:r>
              <a:rPr lang="en-GB" sz="1600">
                <a:solidFill>
                  <a:srgbClr val="000000"/>
                </a:solidFill>
                <a:latin typeface="Arial" charset="0"/>
              </a:rPr>
              <a:t>  extrapolation q -&gt; 0</a:t>
            </a:r>
          </a:p>
          <a:p>
            <a:r>
              <a:rPr lang="en-GB" sz="1600">
                <a:solidFill>
                  <a:srgbClr val="000000"/>
                </a:solidFill>
                <a:latin typeface="Arial" charset="0"/>
              </a:rPr>
              <a:t>- to analyze polydispersity, various methods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34838" name="Rectangle 112"/>
          <p:cNvSpPr>
            <a:spLocks noChangeArrowheads="1"/>
          </p:cNvSpPr>
          <p:nvPr/>
        </p:nvSpPr>
        <p:spPr bwMode="auto">
          <a:xfrm>
            <a:off x="3175" y="24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4839" name="Rectangle 125"/>
          <p:cNvSpPr>
            <a:spLocks noChangeArrowheads="1"/>
          </p:cNvSpPr>
          <p:nvPr/>
        </p:nvSpPr>
        <p:spPr bwMode="auto">
          <a:xfrm>
            <a:off x="3175" y="66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4840" name="Text Box 127"/>
          <p:cNvSpPr txBox="1">
            <a:spLocks noChangeArrowheads="1"/>
          </p:cNvSpPr>
          <p:nvPr/>
        </p:nvSpPr>
        <p:spPr bwMode="auto">
          <a:xfrm>
            <a:off x="0" y="4763"/>
            <a:ext cx="655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Strategy for particle characterization by light scattering - A</a:t>
            </a:r>
          </a:p>
        </p:txBody>
      </p:sp>
      <p:sp>
        <p:nvSpPr>
          <p:cNvPr id="34841" name="Text Box 128"/>
          <p:cNvSpPr txBox="1">
            <a:spLocks noChangeArrowheads="1"/>
          </p:cNvSpPr>
          <p:nvPr/>
        </p:nvSpPr>
        <p:spPr bwMode="auto">
          <a:xfrm>
            <a:off x="179388" y="6308725"/>
            <a:ext cx="3960812" cy="360363"/>
          </a:xfrm>
          <a:prstGeom prst="rect">
            <a:avLst/>
          </a:prstGeom>
          <a:solidFill>
            <a:srgbClr val="CC0099">
              <a:alpha val="50195"/>
            </a:srgbClr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Applicability of commercial particle sizers!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42"/>
          <p:cNvSpPr>
            <a:spLocks noChangeArrowheads="1"/>
          </p:cNvSpPr>
          <p:nvPr/>
        </p:nvSpPr>
        <p:spPr bwMode="auto">
          <a:xfrm>
            <a:off x="0" y="404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graphicFrame>
        <p:nvGraphicFramePr>
          <p:cNvPr id="21506" name="Object 58"/>
          <p:cNvGraphicFramePr>
            <a:graphicFrameLocks noChangeAspect="1"/>
          </p:cNvGraphicFramePr>
          <p:nvPr/>
        </p:nvGraphicFramePr>
        <p:xfrm>
          <a:off x="2760663" y="3719513"/>
          <a:ext cx="257175" cy="228600"/>
        </p:xfrm>
        <a:graphic>
          <a:graphicData uri="http://schemas.openxmlformats.org/presentationml/2006/ole">
            <p:oleObj spid="_x0000_s75778" name="Equation" r:id="rId3" imgW="253890" imgH="228501" progId="Equation.DSMT4">
              <p:embed/>
            </p:oleObj>
          </a:graphicData>
        </a:graphic>
      </p:graphicFrame>
      <p:sp>
        <p:nvSpPr>
          <p:cNvPr id="21515" name="Text Box 67"/>
          <p:cNvSpPr txBox="1">
            <a:spLocks noChangeArrowheads="1"/>
          </p:cNvSpPr>
          <p:nvPr/>
        </p:nvSpPr>
        <p:spPr bwMode="auto">
          <a:xfrm>
            <a:off x="3079750" y="404813"/>
            <a:ext cx="3095625" cy="636587"/>
          </a:xfrm>
          <a:prstGeom prst="rect">
            <a:avLst/>
          </a:prstGeom>
          <a:solidFill>
            <a:srgbClr val="FFFFFF"/>
          </a:solidFill>
          <a:ln w="50800">
            <a:solidFill>
              <a:srgbClr val="CC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Sample topology is unknown,</a:t>
            </a:r>
            <a:endParaRPr lang="de-DE" sz="16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GB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static light scattering necessary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740150" y="1917700"/>
            <a:ext cx="822325" cy="1219200"/>
            <a:chOff x="4341" y="5824"/>
            <a:chExt cx="1296" cy="1920"/>
          </a:xfrm>
        </p:grpSpPr>
        <p:sp>
          <p:nvSpPr>
            <p:cNvPr id="21538" name="AutoShape 66"/>
            <p:cNvSpPr>
              <a:spLocks noChangeArrowheads="1"/>
            </p:cNvSpPr>
            <p:nvPr/>
          </p:nvSpPr>
          <p:spPr bwMode="auto">
            <a:xfrm rot="1948510">
              <a:off x="4341" y="6904"/>
              <a:ext cx="600" cy="8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9" name="AutoShape 65"/>
            <p:cNvSpPr>
              <a:spLocks noChangeArrowheads="1"/>
            </p:cNvSpPr>
            <p:nvPr/>
          </p:nvSpPr>
          <p:spPr bwMode="auto">
            <a:xfrm rot="1948510">
              <a:off x="5037" y="5824"/>
              <a:ext cx="600" cy="8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 flipH="1">
            <a:off x="4791075" y="1917700"/>
            <a:ext cx="822325" cy="1219200"/>
            <a:chOff x="4341" y="5824"/>
            <a:chExt cx="1296" cy="1920"/>
          </a:xfrm>
        </p:grpSpPr>
        <p:sp>
          <p:nvSpPr>
            <p:cNvPr id="21536" name="AutoShape 63"/>
            <p:cNvSpPr>
              <a:spLocks noChangeArrowheads="1"/>
            </p:cNvSpPr>
            <p:nvPr/>
          </p:nvSpPr>
          <p:spPr bwMode="auto">
            <a:xfrm rot="1948510">
              <a:off x="4341" y="6904"/>
              <a:ext cx="600" cy="8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7" name="AutoShape 62"/>
            <p:cNvSpPr>
              <a:spLocks noChangeArrowheads="1"/>
            </p:cNvSpPr>
            <p:nvPr/>
          </p:nvSpPr>
          <p:spPr bwMode="auto">
            <a:xfrm rot="1948510">
              <a:off x="5037" y="5824"/>
              <a:ext cx="600" cy="8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518" name="Text Box 60"/>
          <p:cNvSpPr txBox="1">
            <a:spLocks noChangeArrowheads="1"/>
          </p:cNvSpPr>
          <p:nvPr/>
        </p:nvSpPr>
        <p:spPr bwMode="auto">
          <a:xfrm>
            <a:off x="3876675" y="2374900"/>
            <a:ext cx="533400" cy="304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yes</a:t>
            </a:r>
          </a:p>
        </p:txBody>
      </p:sp>
      <p:sp>
        <p:nvSpPr>
          <p:cNvPr id="21519" name="Text Box 59"/>
          <p:cNvSpPr txBox="1">
            <a:spLocks noChangeArrowheads="1"/>
          </p:cNvSpPr>
          <p:nvPr/>
        </p:nvSpPr>
        <p:spPr bwMode="auto">
          <a:xfrm>
            <a:off x="5019675" y="2374900"/>
            <a:ext cx="533400" cy="304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</a:t>
            </a:r>
          </a:p>
        </p:txBody>
      </p:sp>
      <p:sp>
        <p:nvSpPr>
          <p:cNvPr id="21520" name="AutoShape 54"/>
          <p:cNvSpPr>
            <a:spLocks noChangeArrowheads="1"/>
          </p:cNvSpPr>
          <p:nvPr/>
        </p:nvSpPr>
        <p:spPr bwMode="auto">
          <a:xfrm>
            <a:off x="4448175" y="10541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1" name="AutoShape 50"/>
          <p:cNvSpPr>
            <a:spLocks noChangeArrowheads="1"/>
          </p:cNvSpPr>
          <p:nvPr/>
        </p:nvSpPr>
        <p:spPr bwMode="auto">
          <a:xfrm>
            <a:off x="2484438" y="41783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2" name="AutoShape 47"/>
          <p:cNvSpPr>
            <a:spLocks noChangeArrowheads="1"/>
          </p:cNvSpPr>
          <p:nvPr/>
        </p:nvSpPr>
        <p:spPr bwMode="auto">
          <a:xfrm>
            <a:off x="2484438" y="5157788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3" name="Text Box 44"/>
          <p:cNvSpPr txBox="1">
            <a:spLocks noChangeArrowheads="1"/>
          </p:cNvSpPr>
          <p:nvPr/>
        </p:nvSpPr>
        <p:spPr bwMode="auto">
          <a:xfrm>
            <a:off x="4646613" y="3113088"/>
            <a:ext cx="3525837" cy="1108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Particle radius larger than 50 nm and/or very polydisperse sample:</a:t>
            </a:r>
            <a:endParaRPr lang="de-DE" sz="16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GB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use more sophisticated methods to evaluate particle form factor</a:t>
            </a:r>
          </a:p>
        </p:txBody>
      </p:sp>
      <p:sp>
        <p:nvSpPr>
          <p:cNvPr id="21524" name="Rectangle 68"/>
          <p:cNvSpPr>
            <a:spLocks noChangeArrowheads="1"/>
          </p:cNvSpPr>
          <p:nvPr/>
        </p:nvSpPr>
        <p:spPr bwMode="auto">
          <a:xfrm>
            <a:off x="0" y="37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233738" y="1268413"/>
            <a:ext cx="2813050" cy="720725"/>
            <a:chOff x="2037" y="799"/>
            <a:chExt cx="1772" cy="454"/>
          </a:xfrm>
        </p:grpSpPr>
        <p:sp>
          <p:nvSpPr>
            <p:cNvPr id="21535" name="Text Box 51"/>
            <p:cNvSpPr txBox="1">
              <a:spLocks noChangeArrowheads="1"/>
            </p:cNvSpPr>
            <p:nvPr/>
          </p:nvSpPr>
          <p:spPr bwMode="auto">
            <a:xfrm>
              <a:off x="2037" y="799"/>
              <a:ext cx="1772" cy="45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endParaRPr>
            </a:p>
            <a:p>
              <a:r>
                <a:rPr lang="en-GB" sz="1600">
                  <a:solidFill>
                    <a:srgbClr val="000000"/>
                  </a:solidFill>
                  <a:latin typeface="Arial" charset="0"/>
                  <a:ea typeface="Times New Roman" pitchFamily="18" charset="0"/>
                  <a:cs typeface="Arial" charset="0"/>
                </a:rPr>
                <a:t>Plot of          vs.       is linear</a:t>
              </a:r>
            </a:p>
            <a:p>
              <a:endParaRPr lang="en-GB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endParaRPr>
            </a:p>
          </p:txBody>
        </p:sp>
        <p:graphicFrame>
          <p:nvGraphicFramePr>
            <p:cNvPr id="21512" name="Object 53"/>
            <p:cNvGraphicFramePr>
              <a:graphicFrameLocks noChangeAspect="1"/>
            </p:cNvGraphicFramePr>
            <p:nvPr/>
          </p:nvGraphicFramePr>
          <p:xfrm>
            <a:off x="2518" y="829"/>
            <a:ext cx="247" cy="376"/>
          </p:xfrm>
          <a:graphic>
            <a:graphicData uri="http://schemas.openxmlformats.org/presentationml/2006/ole">
              <p:oleObj spid="_x0000_s75784" name="Formel" r:id="rId4" imgW="253800" imgH="393480" progId="Equation.DSMT4">
                <p:embed/>
              </p:oleObj>
            </a:graphicData>
          </a:graphic>
        </p:graphicFrame>
        <p:graphicFrame>
          <p:nvGraphicFramePr>
            <p:cNvPr id="21513" name="Object 52"/>
            <p:cNvGraphicFramePr>
              <a:graphicFrameLocks noChangeAspect="1"/>
            </p:cNvGraphicFramePr>
            <p:nvPr/>
          </p:nvGraphicFramePr>
          <p:xfrm>
            <a:off x="3018" y="875"/>
            <a:ext cx="170" cy="215"/>
          </p:xfrm>
          <a:graphic>
            <a:graphicData uri="http://schemas.openxmlformats.org/presentationml/2006/ole">
              <p:oleObj spid="_x0000_s75785" name="Equation" r:id="rId5" imgW="177646" imgH="228402" progId="Equation.DSMT4">
                <p:embed/>
              </p:oleObj>
            </a:graphicData>
          </a:graphic>
        </p:graphicFrame>
      </p:grpSp>
      <p:sp>
        <p:nvSpPr>
          <p:cNvPr id="21526" name="Rectangle 83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21527" name="Rectangle 8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755650" y="4508500"/>
            <a:ext cx="5184775" cy="620713"/>
            <a:chOff x="476" y="2840"/>
            <a:chExt cx="3266" cy="391"/>
          </a:xfrm>
        </p:grpSpPr>
        <p:sp>
          <p:nvSpPr>
            <p:cNvPr id="21534" name="Text Box 84"/>
            <p:cNvSpPr txBox="1">
              <a:spLocks noChangeArrowheads="1"/>
            </p:cNvSpPr>
            <p:nvPr/>
          </p:nvSpPr>
          <p:spPr bwMode="auto">
            <a:xfrm>
              <a:off x="476" y="2840"/>
              <a:ext cx="3266" cy="391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rgbClr val="CC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800">
                <a:solidFill>
                  <a:srgbClr val="000000"/>
                </a:solidFill>
                <a:latin typeface="Arial" charset="0"/>
              </a:endParaRPr>
            </a:p>
            <a:p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Dynamic light scattering to determine</a:t>
              </a:r>
            </a:p>
            <a:p>
              <a:endParaRPr lang="de-DE" sz="90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21511" name="Object 86"/>
            <p:cNvGraphicFramePr>
              <a:graphicFrameLocks noChangeAspect="1"/>
            </p:cNvGraphicFramePr>
            <p:nvPr/>
          </p:nvGraphicFramePr>
          <p:xfrm>
            <a:off x="2699" y="2840"/>
            <a:ext cx="1009" cy="360"/>
          </p:xfrm>
          <a:graphic>
            <a:graphicData uri="http://schemas.openxmlformats.org/presentationml/2006/ole">
              <p:oleObj spid="_x0000_s75783" name="Equation" r:id="rId6" imgW="1066800" imgH="381000" progId="Equation.DSMT4">
                <p:embed/>
              </p:oleObj>
            </a:graphicData>
          </a:graphic>
        </p:graphicFrame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755650" y="5495925"/>
            <a:ext cx="4103688" cy="790575"/>
            <a:chOff x="476" y="3430"/>
            <a:chExt cx="2585" cy="498"/>
          </a:xfrm>
        </p:grpSpPr>
        <p:sp>
          <p:nvSpPr>
            <p:cNvPr id="21533" name="Text Box 85"/>
            <p:cNvSpPr txBox="1">
              <a:spLocks noChangeArrowheads="1"/>
            </p:cNvSpPr>
            <p:nvPr/>
          </p:nvSpPr>
          <p:spPr bwMode="auto">
            <a:xfrm>
              <a:off x="476" y="3430"/>
              <a:ext cx="2585" cy="498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rgbClr val="CC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800">
                <a:solidFill>
                  <a:srgbClr val="0000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Estimate (!) particle topology from</a:t>
              </a:r>
            </a:p>
            <a:p>
              <a:pPr>
                <a:spcBef>
                  <a:spcPct val="50000"/>
                </a:spcBef>
              </a:pPr>
              <a:endParaRPr lang="de-DE" sz="80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21510" name="Object 88"/>
            <p:cNvGraphicFramePr>
              <a:graphicFrameLocks noChangeAspect="1"/>
            </p:cNvGraphicFramePr>
            <p:nvPr/>
          </p:nvGraphicFramePr>
          <p:xfrm>
            <a:off x="2517" y="3475"/>
            <a:ext cx="478" cy="433"/>
          </p:xfrm>
          <a:graphic>
            <a:graphicData uri="http://schemas.openxmlformats.org/presentationml/2006/ole">
              <p:oleObj spid="_x0000_s75782" name="Equation" r:id="rId7" imgW="508000" imgH="457200" progId="Equation.DSMT4">
                <p:embed/>
              </p:oleObj>
            </a:graphicData>
          </a:graphic>
        </p:graphicFrame>
      </p:grpSp>
      <p:sp>
        <p:nvSpPr>
          <p:cNvPr id="21530" name="Text Box 90"/>
          <p:cNvSpPr txBox="1">
            <a:spLocks noChangeArrowheads="1"/>
          </p:cNvSpPr>
          <p:nvPr/>
        </p:nvSpPr>
        <p:spPr bwMode="auto">
          <a:xfrm>
            <a:off x="0" y="4763"/>
            <a:ext cx="655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Strategy for particle characterization by light scattering - B</a:t>
            </a:r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755650" y="3106738"/>
            <a:ext cx="3816350" cy="1042987"/>
            <a:chOff x="476" y="1957"/>
            <a:chExt cx="2404" cy="657"/>
          </a:xfrm>
        </p:grpSpPr>
        <p:sp>
          <p:nvSpPr>
            <p:cNvPr id="21532" name="Text Box 55"/>
            <p:cNvSpPr txBox="1">
              <a:spLocks noChangeArrowheads="1"/>
            </p:cNvSpPr>
            <p:nvPr/>
          </p:nvSpPr>
          <p:spPr bwMode="auto">
            <a:xfrm>
              <a:off x="476" y="1957"/>
              <a:ext cx="2404" cy="657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Particle radius between 10 and 50 nm:</a:t>
              </a:r>
            </a:p>
            <a:p>
              <a:r>
                <a:rPr lang="en-GB" sz="1600">
                  <a:solidFill>
                    <a:srgbClr val="000000"/>
                  </a:solidFill>
                  <a:latin typeface="Arial" charset="0"/>
                </a:rPr>
                <a:t>analyze data following Zimm-eq. to get:</a:t>
              </a:r>
              <a:endParaRPr lang="de-DE" sz="1600">
                <a:solidFill>
                  <a:srgbClr val="000000"/>
                </a:solidFill>
              </a:endParaRPr>
            </a:p>
            <a:p>
              <a:pPr eaLnBrk="0" hangingPunct="0"/>
              <a:endParaRPr lang="de-DE" sz="160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21507" name="Object 57"/>
            <p:cNvGraphicFramePr>
              <a:graphicFrameLocks noChangeAspect="1"/>
            </p:cNvGraphicFramePr>
            <p:nvPr/>
          </p:nvGraphicFramePr>
          <p:xfrm>
            <a:off x="1519" y="2296"/>
            <a:ext cx="363" cy="263"/>
          </p:xfrm>
          <a:graphic>
            <a:graphicData uri="http://schemas.openxmlformats.org/presentationml/2006/ole">
              <p:oleObj spid="_x0000_s75779" name="Equation" r:id="rId8" imgW="380835" imgH="279279" progId="Equation.DSMT4">
                <p:embed/>
              </p:oleObj>
            </a:graphicData>
          </a:graphic>
        </p:graphicFrame>
        <p:graphicFrame>
          <p:nvGraphicFramePr>
            <p:cNvPr id="21508" name="Object 56"/>
            <p:cNvGraphicFramePr>
              <a:graphicFrameLocks noChangeAspect="1"/>
            </p:cNvGraphicFramePr>
            <p:nvPr/>
          </p:nvGraphicFramePr>
          <p:xfrm>
            <a:off x="2154" y="2314"/>
            <a:ext cx="177" cy="204"/>
          </p:xfrm>
          <a:graphic>
            <a:graphicData uri="http://schemas.openxmlformats.org/presentationml/2006/ole">
              <p:oleObj spid="_x0000_s75780" name="Equation" r:id="rId9" imgW="190335" imgH="215713" progId="Equation.DSMT4">
                <p:embed/>
              </p:oleObj>
            </a:graphicData>
          </a:graphic>
        </p:graphicFrame>
        <p:graphicFrame>
          <p:nvGraphicFramePr>
            <p:cNvPr id="21509" name="Object 92"/>
            <p:cNvGraphicFramePr>
              <a:graphicFrameLocks noChangeAspect="1"/>
            </p:cNvGraphicFramePr>
            <p:nvPr/>
          </p:nvGraphicFramePr>
          <p:xfrm>
            <a:off x="854" y="2341"/>
            <a:ext cx="260" cy="216"/>
          </p:xfrm>
          <a:graphic>
            <a:graphicData uri="http://schemas.openxmlformats.org/presentationml/2006/ole">
              <p:oleObj spid="_x0000_s75781" name="Equation" r:id="rId10" imgW="27936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2"/>
          <p:cNvSpPr>
            <a:spLocks noChangeArrowheads="1"/>
          </p:cNvSpPr>
          <p:nvPr/>
        </p:nvSpPr>
        <p:spPr bwMode="auto">
          <a:xfrm>
            <a:off x="0" y="404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47107" name="Rectangle 68"/>
          <p:cNvSpPr>
            <a:spLocks noChangeArrowheads="1"/>
          </p:cNvSpPr>
          <p:nvPr/>
        </p:nvSpPr>
        <p:spPr bwMode="auto">
          <a:xfrm>
            <a:off x="0" y="37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47108" name="Rectangle 83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47109" name="Rectangle 8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7110" name="Picture 36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50825" y="266700"/>
            <a:ext cx="8720138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0638" y="561975"/>
            <a:ext cx="728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</a:rPr>
              <a:t>1. Galinsky, G.;Burchard, W. </a:t>
            </a:r>
            <a:r>
              <a:rPr lang="en-GB" b="1" i="1">
                <a:solidFill>
                  <a:schemeClr val="bg1"/>
                </a:solidFill>
                <a:latin typeface="Arial" charset="0"/>
              </a:rPr>
              <a:t>Macromolecules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 1997, </a:t>
            </a:r>
            <a:r>
              <a:rPr lang="en-GB" b="1" i="1">
                <a:solidFill>
                  <a:schemeClr val="bg1"/>
                </a:solidFill>
                <a:latin typeface="Arial" charset="0"/>
              </a:rPr>
              <a:t>30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, 4445-4453</a:t>
            </a: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34925" y="1262063"/>
            <a:ext cx="8426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</a:rPr>
              <a:t>Samples: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Several starch fractions prepared by controlled acid degradation of potatoe starch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,dissolved in 0.5M NaOH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42863" y="2276475"/>
            <a:ext cx="771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Sample characteristics obtained for very dilute solutions by Zimm analysis: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80090" name="Group 218"/>
          <p:cNvGraphicFramePr>
            <a:graphicFrameLocks noGrp="1"/>
          </p:cNvGraphicFramePr>
          <p:nvPr/>
        </p:nvGraphicFramePr>
        <p:xfrm>
          <a:off x="755650" y="2943225"/>
          <a:ext cx="6985000" cy="3200400"/>
        </p:xfrm>
        <a:graphic>
          <a:graphicData uri="http://schemas.openxmlformats.org/drawingml/2006/table">
            <a:tbl>
              <a:tblPr/>
              <a:tblGrid>
                <a:gridCol w="1746250"/>
                <a:gridCol w="1746250"/>
                <a:gridCol w="1746250"/>
                <a:gridCol w="17462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sample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-6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GB" sz="18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(g/mol)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GB" sz="18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(nm)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GB" sz="18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[(mol cm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)/g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LD11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LD16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1.87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LD12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5.20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LD19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LD18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0.082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LD17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0.060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LD13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0.025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83" name="Rectangle 20"/>
          <p:cNvSpPr>
            <a:spLocks noChangeArrowheads="1"/>
          </p:cNvSpPr>
          <p:nvPr/>
        </p:nvSpPr>
        <p:spPr bwMode="auto">
          <a:xfrm>
            <a:off x="0" y="0"/>
            <a:ext cx="5738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2. Static Light Scattering – Selected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400" y="25400"/>
            <a:ext cx="5510213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465513" y="2997200"/>
            <a:ext cx="5643562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4925" y="6100763"/>
            <a:ext cx="3538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Normalized particle form factors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universal up to values of </a:t>
            </a:r>
            <a:r>
              <a:rPr lang="en-GB" i="1">
                <a:solidFill>
                  <a:schemeClr val="bg1"/>
                </a:solidFill>
                <a:latin typeface="Arial" charset="0"/>
              </a:rPr>
              <a:t>qR</a:t>
            </a:r>
            <a:r>
              <a:rPr lang="en-GB" i="1" baseline="-25000">
                <a:solidFill>
                  <a:schemeClr val="bg1"/>
                </a:solidFill>
                <a:latin typeface="Arial" charset="0"/>
              </a:rPr>
              <a:t>g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 = 2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629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</a:rPr>
              <a:t>Details at higher q (smaller length scales) – Kratky Plot: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403350" y="647700"/>
            <a:ext cx="616108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7"/>
          <p:cNvGraphicFramePr>
            <a:graphicFrameLocks noChangeAspect="1"/>
          </p:cNvGraphicFramePr>
          <p:nvPr/>
        </p:nvGraphicFramePr>
        <p:xfrm>
          <a:off x="1592263" y="3362325"/>
          <a:ext cx="152400" cy="180975"/>
        </p:xfrm>
        <a:graphic>
          <a:graphicData uri="http://schemas.openxmlformats.org/presentationml/2006/ole">
            <p:oleObj spid="_x0000_s21506" name="Equation" r:id="rId4" imgW="152202" imgH="177569" progId="Equation.DSMT4">
              <p:embed/>
            </p:oleObj>
          </a:graphicData>
        </a:graphic>
      </p:graphicFrame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592263" y="3543300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900">
                <a:latin typeface="Arial" charset="0"/>
              </a:rPr>
              <a:t> </a:t>
            </a:r>
            <a:endParaRPr lang="de-DE">
              <a:latin typeface="Arial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4925" y="5222875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form factor fits: </a:t>
            </a:r>
          </a:p>
        </p:txBody>
      </p:sp>
      <p:sp>
        <p:nvSpPr>
          <p:cNvPr id="21515" name="Oval 11"/>
          <p:cNvSpPr>
            <a:spLocks noChangeAspect="1" noChangeArrowheads="1"/>
          </p:cNvSpPr>
          <p:nvPr/>
        </p:nvSpPr>
        <p:spPr bwMode="auto">
          <a:xfrm>
            <a:off x="1244600" y="1493838"/>
            <a:ext cx="647700" cy="9080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1507" name="Object 12"/>
          <p:cNvGraphicFramePr>
            <a:graphicFrameLocks noChangeAspect="1"/>
          </p:cNvGraphicFramePr>
          <p:nvPr/>
        </p:nvGraphicFramePr>
        <p:xfrm>
          <a:off x="1971675" y="4941888"/>
          <a:ext cx="3105150" cy="1201737"/>
        </p:xfrm>
        <a:graphic>
          <a:graphicData uri="http://schemas.openxmlformats.org/presentationml/2006/ole">
            <p:oleObj spid="_x0000_s21507" name="Equation" r:id="rId5" imgW="2070100" imgH="800100" progId="Equation.DSMT4">
              <p:embed/>
            </p:oleObj>
          </a:graphicData>
        </a:graphic>
      </p:graphicFrame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5381625" y="5229225"/>
            <a:ext cx="372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  related to branching probability,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increases with molar mass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68263" y="38100"/>
            <a:ext cx="735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</a:rPr>
              <a:t>Are the starch samples, although not self-similar, fractal objects?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116013" y="1131888"/>
            <a:ext cx="6805612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7"/>
          <p:cNvGraphicFramePr>
            <a:graphicFrameLocks noChangeAspect="1"/>
          </p:cNvGraphicFramePr>
          <p:nvPr/>
        </p:nvGraphicFramePr>
        <p:xfrm>
          <a:off x="2301875" y="508000"/>
          <a:ext cx="3771900" cy="400050"/>
        </p:xfrm>
        <a:graphic>
          <a:graphicData uri="http://schemas.openxmlformats.org/presentationml/2006/ole">
            <p:oleObj spid="_x0000_s22530" name="Formel" r:id="rId4" imgW="2514600" imgH="266400" progId="Equation.DSMT4">
              <p:embed/>
            </p:oleObj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4925" y="5516563"/>
            <a:ext cx="92154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- minimum slope reached at  qRg </a:t>
            </a:r>
            <a:r>
              <a:rPr lang="en-GB">
                <a:solidFill>
                  <a:schemeClr val="bg1"/>
                </a:solidFill>
                <a:latin typeface="Arial" charset="0"/>
                <a:cs typeface="Tahoma" pitchFamily="34" charset="0"/>
              </a:rPr>
              <a:t>≈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 10 (maximum q-range covered by SLS experiment !) </a:t>
            </a:r>
          </a:p>
          <a:p>
            <a:pPr>
              <a:buFontTx/>
              <a:buChar char="-"/>
            </a:pPr>
            <a:r>
              <a:rPr lang="en-GB">
                <a:solidFill>
                  <a:schemeClr val="bg1"/>
                </a:solidFill>
                <a:latin typeface="Arial" charset="0"/>
              </a:rPr>
              <a:t> at higher q values (simulations or X-ray scattering) slope approaches -2.0 </a:t>
            </a:r>
          </a:p>
          <a:p>
            <a:pPr>
              <a:buFontTx/>
              <a:buChar char="-"/>
            </a:pPr>
            <a:r>
              <a:rPr lang="en-GB">
                <a:solidFill>
                  <a:schemeClr val="bg1"/>
                </a:solidFill>
                <a:latin typeface="Arial" charset="0"/>
              </a:rPr>
              <a:t> characteristic for a linear polymer chain (C = 1). </a:t>
            </a:r>
          </a:p>
          <a:p>
            <a:pPr>
              <a:buFontTx/>
              <a:buChar char="-"/>
            </a:pPr>
            <a:r>
              <a:rPr lang="en-GB">
                <a:solidFill>
                  <a:schemeClr val="bg1"/>
                </a:solidFill>
                <a:latin typeface="Arial" charset="0"/>
              </a:rPr>
              <a:t> at very small length scale only linear chain sections visible (non-branched outer chains)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3889375" y="1557338"/>
            <a:ext cx="288925" cy="2808287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62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63" name="Rectangle 5"/>
          <p:cNvSpPr>
            <a:spLocks noChangeArrowheads="1"/>
          </p:cNvSpPr>
          <p:nvPr/>
        </p:nvSpPr>
        <p:spPr bwMode="auto">
          <a:xfrm>
            <a:off x="0" y="0"/>
            <a:ext cx="619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</a:rPr>
              <a:t>2. Pencer, J.;Hallett, F. R. </a:t>
            </a:r>
            <a:r>
              <a:rPr lang="en-GB" b="1" i="1">
                <a:solidFill>
                  <a:schemeClr val="bg1"/>
                </a:solidFill>
                <a:latin typeface="Arial" charset="0"/>
              </a:rPr>
              <a:t>Langmuir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 2003, </a:t>
            </a:r>
            <a:r>
              <a:rPr lang="en-GB" b="1" i="1">
                <a:solidFill>
                  <a:schemeClr val="bg1"/>
                </a:solidFill>
                <a:latin typeface="Arial" charset="0"/>
              </a:rPr>
              <a:t>19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, 7488-7497</a:t>
            </a:r>
          </a:p>
        </p:txBody>
      </p:sp>
      <p:sp>
        <p:nvSpPr>
          <p:cNvPr id="23564" name="Rectangle 6"/>
          <p:cNvSpPr>
            <a:spLocks noChangeArrowheads="1"/>
          </p:cNvSpPr>
          <p:nvPr/>
        </p:nvSpPr>
        <p:spPr bwMode="auto">
          <a:xfrm>
            <a:off x="14288" y="555625"/>
            <a:ext cx="9277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</a:rPr>
              <a:t>Samples: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uni-lamellar vesicles of lipid molecules 1,2-Dioleoyl-</a:t>
            </a:r>
            <a:r>
              <a:rPr lang="en-GB" i="1">
                <a:solidFill>
                  <a:schemeClr val="bg1"/>
                </a:solidFill>
                <a:latin typeface="Arial" charset="0"/>
              </a:rPr>
              <a:t>sn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-glycero-3-phosphocholine (DOPC)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and 1-stearoyl-2-oleoyl-</a:t>
            </a:r>
            <a:r>
              <a:rPr lang="en-GB" i="1">
                <a:solidFill>
                  <a:schemeClr val="bg1"/>
                </a:solidFill>
                <a:latin typeface="Arial" charset="0"/>
              </a:rPr>
              <a:t>sn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-glycero-3-phosphocholine (SOPC) by extrusion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0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3568" name="Group 33"/>
          <p:cNvGrpSpPr>
            <a:grpSpLocks/>
          </p:cNvGrpSpPr>
          <p:nvPr/>
        </p:nvGrpSpPr>
        <p:grpSpPr bwMode="auto">
          <a:xfrm>
            <a:off x="88900" y="2268538"/>
            <a:ext cx="7488238" cy="1944687"/>
            <a:chOff x="56" y="1429"/>
            <a:chExt cx="4717" cy="1225"/>
          </a:xfrm>
        </p:grpSpPr>
        <p:sp>
          <p:nvSpPr>
            <p:cNvPr id="23579" name="Rectangle 26"/>
            <p:cNvSpPr>
              <a:spLocks noChangeArrowheads="1"/>
            </p:cNvSpPr>
            <p:nvPr/>
          </p:nvSpPr>
          <p:spPr bwMode="auto">
            <a:xfrm>
              <a:off x="56" y="1429"/>
              <a:ext cx="4717" cy="1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80" name="Rectangle 7"/>
            <p:cNvSpPr>
              <a:spLocks noChangeArrowheads="1"/>
            </p:cNvSpPr>
            <p:nvPr/>
          </p:nvSpPr>
          <p:spPr bwMode="auto">
            <a:xfrm>
              <a:off x="76" y="1559"/>
              <a:ext cx="1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Arial" charset="0"/>
                </a:rPr>
                <a:t>monodisperse vesicles </a:t>
              </a:r>
            </a:p>
          </p:txBody>
        </p:sp>
        <p:graphicFrame>
          <p:nvGraphicFramePr>
            <p:cNvPr id="23557" name="Object 8"/>
            <p:cNvGraphicFramePr>
              <a:graphicFrameLocks noChangeAspect="1"/>
            </p:cNvGraphicFramePr>
            <p:nvPr/>
          </p:nvGraphicFramePr>
          <p:xfrm>
            <a:off x="1816" y="1434"/>
            <a:ext cx="2831" cy="503"/>
          </p:xfrm>
          <a:graphic>
            <a:graphicData uri="http://schemas.openxmlformats.org/presentationml/2006/ole">
              <p:oleObj spid="_x0000_s23557" name="Equation" r:id="rId3" imgW="2997200" imgH="533400" progId="Equation.DSMT4">
                <p:embed/>
              </p:oleObj>
            </a:graphicData>
          </a:graphic>
        </p:graphicFrame>
        <p:graphicFrame>
          <p:nvGraphicFramePr>
            <p:cNvPr id="23558" name="Object 12"/>
            <p:cNvGraphicFramePr>
              <a:graphicFrameLocks noChangeAspect="1"/>
            </p:cNvGraphicFramePr>
            <p:nvPr/>
          </p:nvGraphicFramePr>
          <p:xfrm>
            <a:off x="1816" y="2069"/>
            <a:ext cx="731" cy="216"/>
          </p:xfrm>
          <a:graphic>
            <a:graphicData uri="http://schemas.openxmlformats.org/presentationml/2006/ole">
              <p:oleObj spid="_x0000_s23558" name="Equation" r:id="rId4" imgW="774364" imgH="228501" progId="Equation.DSMT4">
                <p:embed/>
              </p:oleObj>
            </a:graphicData>
          </a:graphic>
        </p:graphicFrame>
        <p:graphicFrame>
          <p:nvGraphicFramePr>
            <p:cNvPr id="23559" name="Object 11"/>
            <p:cNvGraphicFramePr>
              <a:graphicFrameLocks noChangeAspect="1"/>
            </p:cNvGraphicFramePr>
            <p:nvPr/>
          </p:nvGraphicFramePr>
          <p:xfrm>
            <a:off x="1816" y="2342"/>
            <a:ext cx="708" cy="216"/>
          </p:xfrm>
          <a:graphic>
            <a:graphicData uri="http://schemas.openxmlformats.org/presentationml/2006/ole">
              <p:oleObj spid="_x0000_s23559" name="Equation" r:id="rId5" imgW="749300" imgH="228600" progId="Equation.DSMT4">
                <p:embed/>
              </p:oleObj>
            </a:graphicData>
          </a:graphic>
        </p:graphicFrame>
        <p:graphicFrame>
          <p:nvGraphicFramePr>
            <p:cNvPr id="23560" name="Object 10"/>
            <p:cNvGraphicFramePr>
              <a:graphicFrameLocks noChangeAspect="1"/>
            </p:cNvGraphicFramePr>
            <p:nvPr/>
          </p:nvGraphicFramePr>
          <p:xfrm>
            <a:off x="3099" y="2106"/>
            <a:ext cx="1212" cy="372"/>
          </p:xfrm>
          <a:graphic>
            <a:graphicData uri="http://schemas.openxmlformats.org/presentationml/2006/ole">
              <p:oleObj spid="_x0000_s23560" name="Equation" r:id="rId6" imgW="1282700" imgH="393700" progId="Equation.DSMT4">
                <p:embed/>
              </p:oleObj>
            </a:graphicData>
          </a:graphic>
        </p:graphicFrame>
      </p:grpSp>
      <p:sp>
        <p:nvSpPr>
          <p:cNvPr id="23569" name="Rectangle 1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570" name="Rectangle 20"/>
          <p:cNvSpPr>
            <a:spLocks noChangeArrowheads="1"/>
          </p:cNvSpPr>
          <p:nvPr/>
        </p:nvSpPr>
        <p:spPr bwMode="auto">
          <a:xfrm>
            <a:off x="34925" y="1700213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</a:rPr>
              <a:t>Data Analysis:</a:t>
            </a:r>
          </a:p>
        </p:txBody>
      </p:sp>
      <p:sp>
        <p:nvSpPr>
          <p:cNvPr id="23571" name="Rectangle 23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3572" name="Group 32"/>
          <p:cNvGrpSpPr>
            <a:grpSpLocks/>
          </p:cNvGrpSpPr>
          <p:nvPr/>
        </p:nvGrpSpPr>
        <p:grpSpPr bwMode="auto">
          <a:xfrm>
            <a:off x="84138" y="4321175"/>
            <a:ext cx="7488237" cy="792163"/>
            <a:chOff x="53" y="2722"/>
            <a:chExt cx="4717" cy="499"/>
          </a:xfrm>
        </p:grpSpPr>
        <p:sp>
          <p:nvSpPr>
            <p:cNvPr id="23577" name="Rectangle 27"/>
            <p:cNvSpPr>
              <a:spLocks noChangeArrowheads="1"/>
            </p:cNvSpPr>
            <p:nvPr/>
          </p:nvSpPr>
          <p:spPr bwMode="auto">
            <a:xfrm>
              <a:off x="53" y="2722"/>
              <a:ext cx="4717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78" name="Rectangle 21"/>
            <p:cNvSpPr>
              <a:spLocks noChangeArrowheads="1"/>
            </p:cNvSpPr>
            <p:nvPr/>
          </p:nvSpPr>
          <p:spPr bwMode="auto">
            <a:xfrm>
              <a:off x="78" y="2864"/>
              <a:ext cx="1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Arial" charset="0"/>
                </a:rPr>
                <a:t>thin-shell approximation </a:t>
              </a:r>
            </a:p>
          </p:txBody>
        </p:sp>
        <p:graphicFrame>
          <p:nvGraphicFramePr>
            <p:cNvPr id="23556" name="Object 22"/>
            <p:cNvGraphicFramePr>
              <a:graphicFrameLocks noChangeAspect="1"/>
            </p:cNvGraphicFramePr>
            <p:nvPr/>
          </p:nvGraphicFramePr>
          <p:xfrm>
            <a:off x="1837" y="2728"/>
            <a:ext cx="1165" cy="483"/>
          </p:xfrm>
          <a:graphic>
            <a:graphicData uri="http://schemas.openxmlformats.org/presentationml/2006/ole">
              <p:oleObj spid="_x0000_s23556" name="Equation" r:id="rId7" imgW="1219200" imgH="508000" progId="Equation.DSMT4">
                <p:embed/>
              </p:oleObj>
            </a:graphicData>
          </a:graphic>
        </p:graphicFrame>
      </p:grpSp>
      <p:sp>
        <p:nvSpPr>
          <p:cNvPr id="23573" name="Rectangle 2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3574" name="Group 29"/>
          <p:cNvGrpSpPr>
            <a:grpSpLocks/>
          </p:cNvGrpSpPr>
          <p:nvPr/>
        </p:nvGrpSpPr>
        <p:grpSpPr bwMode="auto">
          <a:xfrm>
            <a:off x="79375" y="5224463"/>
            <a:ext cx="7488238" cy="1368425"/>
            <a:chOff x="50" y="3291"/>
            <a:chExt cx="4717" cy="862"/>
          </a:xfrm>
        </p:grpSpPr>
        <p:sp>
          <p:nvSpPr>
            <p:cNvPr id="23575" name="Rectangle 28"/>
            <p:cNvSpPr>
              <a:spLocks noChangeArrowheads="1"/>
            </p:cNvSpPr>
            <p:nvPr/>
          </p:nvSpPr>
          <p:spPr bwMode="auto">
            <a:xfrm>
              <a:off x="50" y="3291"/>
              <a:ext cx="4717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76" name="Rectangle 16"/>
            <p:cNvSpPr>
              <a:spLocks noChangeArrowheads="1"/>
            </p:cNvSpPr>
            <p:nvPr/>
          </p:nvSpPr>
          <p:spPr bwMode="auto">
            <a:xfrm>
              <a:off x="73" y="3346"/>
              <a:ext cx="2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Arial" charset="0"/>
                </a:rPr>
                <a:t>small values of </a:t>
              </a:r>
              <a:r>
                <a:rPr lang="en-GB" i="1">
                  <a:solidFill>
                    <a:schemeClr val="bg1"/>
                  </a:solidFill>
                  <a:latin typeface="Arial" charset="0"/>
                </a:rPr>
                <a:t>qR</a:t>
              </a:r>
              <a:r>
                <a:rPr lang="en-GB">
                  <a:solidFill>
                    <a:schemeClr val="bg1"/>
                  </a:solidFill>
                  <a:latin typeface="Arial" charset="0"/>
                </a:rPr>
                <a:t>, Guinier approximation </a:t>
              </a:r>
            </a:p>
          </p:txBody>
        </p:sp>
        <p:graphicFrame>
          <p:nvGraphicFramePr>
            <p:cNvPr id="23554" name="Object 17"/>
            <p:cNvGraphicFramePr>
              <a:graphicFrameLocks noChangeAspect="1"/>
            </p:cNvGraphicFramePr>
            <p:nvPr/>
          </p:nvGraphicFramePr>
          <p:xfrm>
            <a:off x="3061" y="3312"/>
            <a:ext cx="1403" cy="288"/>
          </p:xfrm>
          <a:graphic>
            <a:graphicData uri="http://schemas.openxmlformats.org/presentationml/2006/ole">
              <p:oleObj spid="_x0000_s23554" name="Equation" r:id="rId8" imgW="1485255" imgH="304668" progId="Equation.DSMT4">
                <p:embed/>
              </p:oleObj>
            </a:graphicData>
          </a:graphic>
        </p:graphicFrame>
        <p:graphicFrame>
          <p:nvGraphicFramePr>
            <p:cNvPr id="23555" name="Object 24"/>
            <p:cNvGraphicFramePr>
              <a:graphicFrameLocks noChangeAspect="1"/>
            </p:cNvGraphicFramePr>
            <p:nvPr/>
          </p:nvGraphicFramePr>
          <p:xfrm>
            <a:off x="3073" y="3636"/>
            <a:ext cx="1401" cy="503"/>
          </p:xfrm>
          <a:graphic>
            <a:graphicData uri="http://schemas.openxmlformats.org/presentationml/2006/ole">
              <p:oleObj spid="_x0000_s23555" name="Equation" r:id="rId9" imgW="1485900" imgH="5334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39939" name="Rectangle 46"/>
          <p:cNvSpPr>
            <a:spLocks noChangeArrowheads="1"/>
          </p:cNvSpPr>
          <p:nvPr/>
        </p:nvSpPr>
        <p:spPr bwMode="auto">
          <a:xfrm>
            <a:off x="-3752850" y="1135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9940" name="Group 3"/>
          <p:cNvGrpSpPr>
            <a:grpSpLocks noChangeAspect="1"/>
          </p:cNvGrpSpPr>
          <p:nvPr/>
        </p:nvGrpSpPr>
        <p:grpSpPr bwMode="auto">
          <a:xfrm>
            <a:off x="250825" y="1484313"/>
            <a:ext cx="8734425" cy="4005262"/>
            <a:chOff x="2061" y="2579"/>
            <a:chExt cx="12600" cy="5777"/>
          </a:xfrm>
        </p:grpSpPr>
        <p:grpSp>
          <p:nvGrpSpPr>
            <p:cNvPr id="39942" name="Group 25"/>
            <p:cNvGrpSpPr>
              <a:grpSpLocks noChangeAspect="1"/>
            </p:cNvGrpSpPr>
            <p:nvPr/>
          </p:nvGrpSpPr>
          <p:grpSpPr bwMode="auto">
            <a:xfrm>
              <a:off x="2061" y="2647"/>
              <a:ext cx="5351" cy="5709"/>
              <a:chOff x="2130" y="1957"/>
              <a:chExt cx="5947" cy="6345"/>
            </a:xfrm>
          </p:grpSpPr>
          <p:sp>
            <p:nvSpPr>
              <p:cNvPr id="39964" name="Rectangle 45"/>
              <p:cNvSpPr>
                <a:spLocks noChangeAspect="1" noChangeArrowheads="1"/>
              </p:cNvSpPr>
              <p:nvPr/>
            </p:nvSpPr>
            <p:spPr bwMode="auto">
              <a:xfrm rot="4420347">
                <a:off x="3532" y="4972"/>
                <a:ext cx="4680" cy="198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65" name="Line 44"/>
              <p:cNvSpPr>
                <a:spLocks noChangeAspect="1" noChangeShapeType="1"/>
              </p:cNvSpPr>
              <p:nvPr/>
            </p:nvSpPr>
            <p:spPr bwMode="auto">
              <a:xfrm rot="4479543">
                <a:off x="6008" y="7521"/>
                <a:ext cx="720" cy="1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66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2130" y="3328"/>
                <a:ext cx="4680" cy="1980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67" name="Oval 42"/>
              <p:cNvSpPr>
                <a:spLocks noChangeAspect="1" noChangeArrowheads="1"/>
              </p:cNvSpPr>
              <p:nvPr/>
            </p:nvSpPr>
            <p:spPr bwMode="auto">
              <a:xfrm>
                <a:off x="5733" y="4455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68" name="Oval 41"/>
              <p:cNvSpPr>
                <a:spLocks noChangeAspect="1" noChangeArrowheads="1"/>
              </p:cNvSpPr>
              <p:nvPr/>
            </p:nvSpPr>
            <p:spPr bwMode="auto">
              <a:xfrm>
                <a:off x="5466" y="4188"/>
                <a:ext cx="646" cy="646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69" name="Oval 40"/>
              <p:cNvSpPr>
                <a:spLocks noChangeAspect="1" noChangeArrowheads="1"/>
              </p:cNvSpPr>
              <p:nvPr/>
            </p:nvSpPr>
            <p:spPr bwMode="auto">
              <a:xfrm>
                <a:off x="5134" y="3869"/>
                <a:ext cx="1293" cy="129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70" name="Oval 39"/>
              <p:cNvSpPr>
                <a:spLocks noChangeAspect="1" noChangeArrowheads="1"/>
              </p:cNvSpPr>
              <p:nvPr/>
            </p:nvSpPr>
            <p:spPr bwMode="auto">
              <a:xfrm>
                <a:off x="4828" y="3574"/>
                <a:ext cx="1939" cy="1939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71" name="Oval 38"/>
              <p:cNvSpPr>
                <a:spLocks noChangeAspect="1" noChangeArrowheads="1"/>
              </p:cNvSpPr>
              <p:nvPr/>
            </p:nvSpPr>
            <p:spPr bwMode="auto">
              <a:xfrm>
                <a:off x="4505" y="3240"/>
                <a:ext cx="2585" cy="2585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72" name="Oval 37"/>
              <p:cNvSpPr>
                <a:spLocks noChangeAspect="1" noChangeArrowheads="1"/>
              </p:cNvSpPr>
              <p:nvPr/>
            </p:nvSpPr>
            <p:spPr bwMode="auto">
              <a:xfrm>
                <a:off x="4182" y="2917"/>
                <a:ext cx="3231" cy="3231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73" name="Oval 36"/>
              <p:cNvSpPr>
                <a:spLocks noChangeAspect="1" noChangeArrowheads="1"/>
              </p:cNvSpPr>
              <p:nvPr/>
            </p:nvSpPr>
            <p:spPr bwMode="auto">
              <a:xfrm>
                <a:off x="3861" y="2596"/>
                <a:ext cx="3878" cy="38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74" name="Oval 35"/>
              <p:cNvSpPr>
                <a:spLocks noChangeAspect="1" noChangeArrowheads="1"/>
              </p:cNvSpPr>
              <p:nvPr/>
            </p:nvSpPr>
            <p:spPr bwMode="auto">
              <a:xfrm>
                <a:off x="3553" y="2275"/>
                <a:ext cx="4524" cy="452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75" name="Oval 34"/>
              <p:cNvSpPr>
                <a:spLocks noChangeAspect="1" noChangeArrowheads="1"/>
              </p:cNvSpPr>
              <p:nvPr/>
            </p:nvSpPr>
            <p:spPr bwMode="auto">
              <a:xfrm>
                <a:off x="5277" y="4122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76" name="Oval 33"/>
              <p:cNvSpPr>
                <a:spLocks noChangeAspect="1" noChangeArrowheads="1"/>
              </p:cNvSpPr>
              <p:nvPr/>
            </p:nvSpPr>
            <p:spPr bwMode="auto">
              <a:xfrm>
                <a:off x="5025" y="3870"/>
                <a:ext cx="646" cy="646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77" name="Oval 32"/>
              <p:cNvSpPr>
                <a:spLocks noChangeAspect="1" noChangeArrowheads="1"/>
              </p:cNvSpPr>
              <p:nvPr/>
            </p:nvSpPr>
            <p:spPr bwMode="auto">
              <a:xfrm>
                <a:off x="4693" y="3551"/>
                <a:ext cx="1293" cy="129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78" name="Oval 31"/>
              <p:cNvSpPr>
                <a:spLocks noChangeAspect="1" noChangeArrowheads="1"/>
              </p:cNvSpPr>
              <p:nvPr/>
            </p:nvSpPr>
            <p:spPr bwMode="auto">
              <a:xfrm>
                <a:off x="4387" y="3256"/>
                <a:ext cx="1939" cy="1939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79" name="Oval 30"/>
              <p:cNvSpPr>
                <a:spLocks noChangeAspect="1" noChangeArrowheads="1"/>
              </p:cNvSpPr>
              <p:nvPr/>
            </p:nvSpPr>
            <p:spPr bwMode="auto">
              <a:xfrm>
                <a:off x="4064" y="2922"/>
                <a:ext cx="2585" cy="2585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80" name="Oval 29"/>
              <p:cNvSpPr>
                <a:spLocks noChangeAspect="1" noChangeArrowheads="1"/>
              </p:cNvSpPr>
              <p:nvPr/>
            </p:nvSpPr>
            <p:spPr bwMode="auto">
              <a:xfrm>
                <a:off x="3741" y="2599"/>
                <a:ext cx="3231" cy="3231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81" name="Oval 28"/>
              <p:cNvSpPr>
                <a:spLocks noChangeAspect="1" noChangeArrowheads="1"/>
              </p:cNvSpPr>
              <p:nvPr/>
            </p:nvSpPr>
            <p:spPr bwMode="auto">
              <a:xfrm>
                <a:off x="3420" y="2278"/>
                <a:ext cx="3878" cy="38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82" name="Oval 27"/>
              <p:cNvSpPr>
                <a:spLocks noChangeAspect="1" noChangeArrowheads="1"/>
              </p:cNvSpPr>
              <p:nvPr/>
            </p:nvSpPr>
            <p:spPr bwMode="auto">
              <a:xfrm>
                <a:off x="3112" y="1957"/>
                <a:ext cx="4524" cy="452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83" name="Line 26"/>
              <p:cNvSpPr>
                <a:spLocks noChangeAspect="1" noChangeShapeType="1"/>
              </p:cNvSpPr>
              <p:nvPr/>
            </p:nvSpPr>
            <p:spPr bwMode="auto">
              <a:xfrm>
                <a:off x="2314" y="4275"/>
                <a:ext cx="72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9943" name="Group 4"/>
            <p:cNvGrpSpPr>
              <a:grpSpLocks noChangeAspect="1"/>
            </p:cNvGrpSpPr>
            <p:nvPr/>
          </p:nvGrpSpPr>
          <p:grpSpPr bwMode="auto">
            <a:xfrm>
              <a:off x="9139" y="2579"/>
              <a:ext cx="5522" cy="5657"/>
              <a:chOff x="2120" y="8797"/>
              <a:chExt cx="6137" cy="6287"/>
            </a:xfrm>
          </p:grpSpPr>
          <p:sp>
            <p:nvSpPr>
              <p:cNvPr id="39944" name="Rectangle 24"/>
              <p:cNvSpPr>
                <a:spLocks noChangeAspect="1" noChangeArrowheads="1"/>
              </p:cNvSpPr>
              <p:nvPr/>
            </p:nvSpPr>
            <p:spPr bwMode="auto">
              <a:xfrm rot="4420347">
                <a:off x="3652" y="11754"/>
                <a:ext cx="4680" cy="198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45" name="Line 23"/>
              <p:cNvSpPr>
                <a:spLocks noChangeAspect="1" noChangeShapeType="1"/>
              </p:cNvSpPr>
              <p:nvPr/>
            </p:nvSpPr>
            <p:spPr bwMode="auto">
              <a:xfrm rot="4479543">
                <a:off x="6128" y="14303"/>
                <a:ext cx="720" cy="1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46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120" y="10203"/>
                <a:ext cx="4680" cy="1980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47" name="Oval 21"/>
              <p:cNvSpPr>
                <a:spLocks noChangeAspect="1" noChangeArrowheads="1"/>
              </p:cNvSpPr>
              <p:nvPr/>
            </p:nvSpPr>
            <p:spPr bwMode="auto">
              <a:xfrm>
                <a:off x="5377" y="11107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48" name="Oval 20"/>
              <p:cNvSpPr>
                <a:spLocks noChangeAspect="1" noChangeArrowheads="1"/>
              </p:cNvSpPr>
              <p:nvPr/>
            </p:nvSpPr>
            <p:spPr bwMode="auto">
              <a:xfrm>
                <a:off x="5113" y="10832"/>
                <a:ext cx="646" cy="646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49" name="Oval 19"/>
              <p:cNvSpPr>
                <a:spLocks noChangeAspect="1" noChangeArrowheads="1"/>
              </p:cNvSpPr>
              <p:nvPr/>
            </p:nvSpPr>
            <p:spPr bwMode="auto">
              <a:xfrm>
                <a:off x="4781" y="10513"/>
                <a:ext cx="1293" cy="129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50" name="Oval 18"/>
              <p:cNvSpPr>
                <a:spLocks noChangeAspect="1" noChangeArrowheads="1"/>
              </p:cNvSpPr>
              <p:nvPr/>
            </p:nvSpPr>
            <p:spPr bwMode="auto">
              <a:xfrm>
                <a:off x="4475" y="10218"/>
                <a:ext cx="1939" cy="1939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51" name="Oval 17"/>
              <p:cNvSpPr>
                <a:spLocks noChangeAspect="1" noChangeArrowheads="1"/>
              </p:cNvSpPr>
              <p:nvPr/>
            </p:nvSpPr>
            <p:spPr bwMode="auto">
              <a:xfrm>
                <a:off x="4152" y="9884"/>
                <a:ext cx="2585" cy="2585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52" name="Oval 16"/>
              <p:cNvSpPr>
                <a:spLocks noChangeAspect="1" noChangeArrowheads="1"/>
              </p:cNvSpPr>
              <p:nvPr/>
            </p:nvSpPr>
            <p:spPr bwMode="auto">
              <a:xfrm>
                <a:off x="3829" y="9561"/>
                <a:ext cx="3231" cy="3231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53" name="Oval 15"/>
              <p:cNvSpPr>
                <a:spLocks noChangeAspect="1" noChangeArrowheads="1"/>
              </p:cNvSpPr>
              <p:nvPr/>
            </p:nvSpPr>
            <p:spPr bwMode="auto">
              <a:xfrm>
                <a:off x="3508" y="9240"/>
                <a:ext cx="3878" cy="38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54" name="Oval 14"/>
              <p:cNvSpPr>
                <a:spLocks noChangeAspect="1" noChangeArrowheads="1"/>
              </p:cNvSpPr>
              <p:nvPr/>
            </p:nvSpPr>
            <p:spPr bwMode="auto">
              <a:xfrm>
                <a:off x="3200" y="8919"/>
                <a:ext cx="4524" cy="452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55" name="Oval 13"/>
              <p:cNvSpPr>
                <a:spLocks noChangeAspect="1" noChangeArrowheads="1"/>
              </p:cNvSpPr>
              <p:nvPr/>
            </p:nvSpPr>
            <p:spPr bwMode="auto">
              <a:xfrm>
                <a:off x="5943" y="10962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56" name="Oval 12"/>
              <p:cNvSpPr>
                <a:spLocks noChangeAspect="1" noChangeArrowheads="1"/>
              </p:cNvSpPr>
              <p:nvPr/>
            </p:nvSpPr>
            <p:spPr bwMode="auto">
              <a:xfrm>
                <a:off x="5646" y="10710"/>
                <a:ext cx="646" cy="646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57" name="Oval 11"/>
              <p:cNvSpPr>
                <a:spLocks noChangeAspect="1" noChangeArrowheads="1"/>
              </p:cNvSpPr>
              <p:nvPr/>
            </p:nvSpPr>
            <p:spPr bwMode="auto">
              <a:xfrm>
                <a:off x="5314" y="10391"/>
                <a:ext cx="1293" cy="129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58" name="Oval 10"/>
              <p:cNvSpPr>
                <a:spLocks noChangeAspect="1" noChangeArrowheads="1"/>
              </p:cNvSpPr>
              <p:nvPr/>
            </p:nvSpPr>
            <p:spPr bwMode="auto">
              <a:xfrm>
                <a:off x="5008" y="10096"/>
                <a:ext cx="1939" cy="1939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59" name="Oval 9"/>
              <p:cNvSpPr>
                <a:spLocks noChangeAspect="1" noChangeArrowheads="1"/>
              </p:cNvSpPr>
              <p:nvPr/>
            </p:nvSpPr>
            <p:spPr bwMode="auto">
              <a:xfrm>
                <a:off x="4685" y="9762"/>
                <a:ext cx="2585" cy="2585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60" name="Oval 8"/>
              <p:cNvSpPr>
                <a:spLocks noChangeAspect="1" noChangeArrowheads="1"/>
              </p:cNvSpPr>
              <p:nvPr/>
            </p:nvSpPr>
            <p:spPr bwMode="auto">
              <a:xfrm>
                <a:off x="4362" y="9439"/>
                <a:ext cx="3231" cy="3231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61" name="Oval 7"/>
              <p:cNvSpPr>
                <a:spLocks noChangeAspect="1" noChangeArrowheads="1"/>
              </p:cNvSpPr>
              <p:nvPr/>
            </p:nvSpPr>
            <p:spPr bwMode="auto">
              <a:xfrm>
                <a:off x="4041" y="9118"/>
                <a:ext cx="3878" cy="38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62" name="Oval 6"/>
              <p:cNvSpPr>
                <a:spLocks noChangeAspect="1" noChangeArrowheads="1"/>
              </p:cNvSpPr>
              <p:nvPr/>
            </p:nvSpPr>
            <p:spPr bwMode="auto">
              <a:xfrm>
                <a:off x="3733" y="8797"/>
                <a:ext cx="4524" cy="452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63" name="Line 5"/>
              <p:cNvSpPr>
                <a:spLocks noChangeAspect="1" noChangeShapeType="1"/>
              </p:cNvSpPr>
              <p:nvPr/>
            </p:nvSpPr>
            <p:spPr bwMode="auto">
              <a:xfrm>
                <a:off x="2300" y="11184"/>
                <a:ext cx="72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9941" name="Rectangle 47"/>
          <p:cNvSpPr>
            <a:spLocks noChangeArrowheads="1"/>
          </p:cNvSpPr>
          <p:nvPr/>
        </p:nvSpPr>
        <p:spPr bwMode="auto">
          <a:xfrm>
            <a:off x="26988" y="44450"/>
            <a:ext cx="8024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Particles in solution show Brownian motion (D = kT/(6</a:t>
            </a:r>
            <a:r>
              <a:rPr lang="en-GB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ph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R), and &lt;</a:t>
            </a:r>
            <a:r>
              <a:rPr lang="en-GB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r(t)</a:t>
            </a:r>
            <a:r>
              <a:rPr lang="en-GB" baseline="30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&gt;=6Dt)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=&gt; Interference pattern and resulting scattered intensity fluctuate with time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476375" y="260350"/>
            <a:ext cx="6276975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55650" y="5661025"/>
            <a:ext cx="7918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typical </a:t>
            </a:r>
            <a:r>
              <a:rPr lang="en-GB" i="1">
                <a:solidFill>
                  <a:schemeClr val="bg1"/>
                </a:solidFill>
                <a:latin typeface="Arial" charset="0"/>
              </a:rPr>
              <a:t>q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-range of light scattering experiments: 0.002 nm-1 to 0.03 nm</a:t>
            </a:r>
            <a:r>
              <a:rPr lang="en-GB" baseline="30000">
                <a:solidFill>
                  <a:schemeClr val="bg1"/>
                </a:solidFill>
                <a:latin typeface="Arial" charset="0"/>
              </a:rPr>
              <a:t>-1</a:t>
            </a:r>
            <a:endParaRPr lang="en-GB">
              <a:solidFill>
                <a:schemeClr val="bg1"/>
              </a:solidFill>
              <a:latin typeface="Arial" charset="0"/>
            </a:endParaRP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vesicles prepared by extrusion: radii 20 to 100 nm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=&gt; first minimum of the particle form factor not visible in static light scattering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25609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20638" y="38100"/>
            <a:ext cx="879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</a:rPr>
              <a:t>particle form factor of thin shell ellipsoidal vesicles, two symmetry axes (</a:t>
            </a:r>
            <a:r>
              <a:rPr lang="en-GB" b="1" i="1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,</a:t>
            </a:r>
            <a:r>
              <a:rPr lang="en-GB" b="1" i="1">
                <a:solidFill>
                  <a:schemeClr val="bg1"/>
                </a:solidFill>
                <a:latin typeface="Arial" charset="0"/>
              </a:rPr>
              <a:t>b,b)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0" y="287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5602" name="Object 7"/>
          <p:cNvGraphicFramePr>
            <a:graphicFrameLocks noChangeAspect="1"/>
          </p:cNvGraphicFramePr>
          <p:nvPr/>
        </p:nvGraphicFramePr>
        <p:xfrm>
          <a:off x="150813" y="495300"/>
          <a:ext cx="2570162" cy="762000"/>
        </p:xfrm>
        <a:graphic>
          <a:graphicData uri="http://schemas.openxmlformats.org/presentationml/2006/ole">
            <p:oleObj spid="_x0000_s25602" name="Equation" r:id="rId3" imgW="1714500" imgH="508000" progId="Equation.DSMT4">
              <p:embed/>
            </p:oleObj>
          </a:graphicData>
        </a:graphic>
      </p:graphicFrame>
      <p:graphicFrame>
        <p:nvGraphicFramePr>
          <p:cNvPr id="25603" name="Object 6"/>
          <p:cNvGraphicFramePr>
            <a:graphicFrameLocks noChangeAspect="1"/>
          </p:cNvGraphicFramePr>
          <p:nvPr/>
        </p:nvGraphicFramePr>
        <p:xfrm>
          <a:off x="3106738" y="620713"/>
          <a:ext cx="2112962" cy="495300"/>
        </p:xfrm>
        <a:graphic>
          <a:graphicData uri="http://schemas.openxmlformats.org/presentationml/2006/ole">
            <p:oleObj spid="_x0000_s25603" name="Equation" r:id="rId4" imgW="1409088" imgH="330057" progId="Equation.DSMT4">
              <p:embed/>
            </p:oleObj>
          </a:graphicData>
        </a:graphic>
      </p:graphicFrame>
      <p:sp>
        <p:nvSpPr>
          <p:cNvPr id="25613" name="Rectangle 11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5604" name="Object 10"/>
          <p:cNvGraphicFramePr>
            <a:graphicFrameLocks noChangeAspect="1"/>
          </p:cNvGraphicFramePr>
          <p:nvPr/>
        </p:nvGraphicFramePr>
        <p:xfrm>
          <a:off x="3132138" y="1249363"/>
          <a:ext cx="895350" cy="209550"/>
        </p:xfrm>
        <a:graphic>
          <a:graphicData uri="http://schemas.openxmlformats.org/presentationml/2006/ole">
            <p:oleObj spid="_x0000_s25604" name="Equation" r:id="rId5" imgW="596900" imgH="139700" progId="Equation.DSMT4">
              <p:embed/>
            </p:oleObj>
          </a:graphicData>
        </a:graphic>
      </p:graphicFrame>
      <p:grpSp>
        <p:nvGrpSpPr>
          <p:cNvPr id="25614" name="Group 22"/>
          <p:cNvGrpSpPr>
            <a:grpSpLocks/>
          </p:cNvGrpSpPr>
          <p:nvPr/>
        </p:nvGrpSpPr>
        <p:grpSpPr bwMode="auto">
          <a:xfrm>
            <a:off x="5580063" y="476250"/>
            <a:ext cx="2500312" cy="1798638"/>
            <a:chOff x="1701" y="687"/>
            <a:chExt cx="1575" cy="1133"/>
          </a:xfrm>
        </p:grpSpPr>
        <p:sp>
          <p:nvSpPr>
            <p:cNvPr id="25619" name="Oval 12"/>
            <p:cNvSpPr>
              <a:spLocks noChangeArrowheads="1"/>
            </p:cNvSpPr>
            <p:nvPr/>
          </p:nvSpPr>
          <p:spPr bwMode="auto">
            <a:xfrm>
              <a:off x="1746" y="935"/>
              <a:ext cx="1270" cy="63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20" name="Line 13"/>
            <p:cNvSpPr>
              <a:spLocks noChangeShapeType="1"/>
            </p:cNvSpPr>
            <p:nvPr/>
          </p:nvSpPr>
          <p:spPr bwMode="auto">
            <a:xfrm>
              <a:off x="1701" y="1247"/>
              <a:ext cx="1360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21" name="Line 14"/>
            <p:cNvSpPr>
              <a:spLocks noChangeShapeType="1"/>
            </p:cNvSpPr>
            <p:nvPr/>
          </p:nvSpPr>
          <p:spPr bwMode="auto">
            <a:xfrm flipV="1">
              <a:off x="1707" y="1247"/>
              <a:ext cx="635" cy="544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22" name="Line 16"/>
            <p:cNvSpPr>
              <a:spLocks noChangeShapeType="1"/>
            </p:cNvSpPr>
            <p:nvPr/>
          </p:nvSpPr>
          <p:spPr bwMode="auto">
            <a:xfrm rot="3262039" flipV="1">
              <a:off x="2417" y="1081"/>
              <a:ext cx="635" cy="544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23" name="Line 17"/>
            <p:cNvSpPr>
              <a:spLocks noChangeShapeType="1"/>
            </p:cNvSpPr>
            <p:nvPr/>
          </p:nvSpPr>
          <p:spPr bwMode="auto">
            <a:xfrm flipV="1">
              <a:off x="2348" y="687"/>
              <a:ext cx="635" cy="544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25605" name="Object 18"/>
            <p:cNvGraphicFramePr>
              <a:graphicFrameLocks noChangeAspect="1"/>
            </p:cNvGraphicFramePr>
            <p:nvPr/>
          </p:nvGraphicFramePr>
          <p:xfrm>
            <a:off x="1882" y="1616"/>
            <a:ext cx="168" cy="204"/>
          </p:xfrm>
          <a:graphic>
            <a:graphicData uri="http://schemas.openxmlformats.org/presentationml/2006/ole">
              <p:oleObj spid="_x0000_s25605" name="Equation" r:id="rId6" imgW="177480" imgH="215640" progId="Equation.DSMT4">
                <p:embed/>
              </p:oleObj>
            </a:graphicData>
          </a:graphic>
        </p:graphicFrame>
        <p:graphicFrame>
          <p:nvGraphicFramePr>
            <p:cNvPr id="25606" name="Object 19"/>
            <p:cNvGraphicFramePr>
              <a:graphicFrameLocks noChangeAspect="1"/>
            </p:cNvGraphicFramePr>
            <p:nvPr/>
          </p:nvGraphicFramePr>
          <p:xfrm>
            <a:off x="2925" y="1480"/>
            <a:ext cx="120" cy="204"/>
          </p:xfrm>
          <a:graphic>
            <a:graphicData uri="http://schemas.openxmlformats.org/presentationml/2006/ole">
              <p:oleObj spid="_x0000_s25606" name="Equation" r:id="rId7" imgW="126720" imgH="215640" progId="Equation.DSMT4">
                <p:embed/>
              </p:oleObj>
            </a:graphicData>
          </a:graphic>
        </p:graphicFrame>
        <p:sp>
          <p:nvSpPr>
            <p:cNvPr id="25624" name="Line 20"/>
            <p:cNvSpPr>
              <a:spLocks noChangeShapeType="1"/>
            </p:cNvSpPr>
            <p:nvPr/>
          </p:nvSpPr>
          <p:spPr bwMode="auto">
            <a:xfrm flipV="1">
              <a:off x="2369" y="1053"/>
              <a:ext cx="907" cy="182"/>
            </a:xfrm>
            <a:prstGeom prst="line">
              <a:avLst/>
            </a:prstGeom>
            <a:noFill/>
            <a:ln w="25400" cap="rnd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25607" name="Object 21"/>
            <p:cNvGraphicFramePr>
              <a:graphicFrameLocks noChangeAspect="1"/>
            </p:cNvGraphicFramePr>
            <p:nvPr/>
          </p:nvGraphicFramePr>
          <p:xfrm>
            <a:off x="2817" y="1127"/>
            <a:ext cx="144" cy="132"/>
          </p:xfrm>
          <a:graphic>
            <a:graphicData uri="http://schemas.openxmlformats.org/presentationml/2006/ole">
              <p:oleObj spid="_x0000_s25607" name="Equation" r:id="rId8" imgW="152280" imgH="139680" progId="Equation.DSMT4">
                <p:embed/>
              </p:oleObj>
            </a:graphicData>
          </a:graphic>
        </p:graphicFrame>
      </p:grpSp>
      <p:pic>
        <p:nvPicPr>
          <p:cNvPr id="25615" name="Picture 23"/>
          <p:cNvPicPr>
            <a:picLocks noChangeAspect="1" noChangeArrowheads="1"/>
          </p:cNvPicPr>
          <p:nvPr/>
        </p:nvPicPr>
        <p:blipFill>
          <a:blip r:embed="rId9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4775" y="2513013"/>
            <a:ext cx="43942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24"/>
          <p:cNvPicPr>
            <a:picLocks noChangeAspect="1" noChangeArrowheads="1"/>
          </p:cNvPicPr>
          <p:nvPr/>
        </p:nvPicPr>
        <p:blipFill>
          <a:blip r:embed="rId10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0" y="2511425"/>
            <a:ext cx="4402138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Text Box 25"/>
          <p:cNvSpPr txBox="1">
            <a:spLocks noChangeArrowheads="1"/>
          </p:cNvSpPr>
          <p:nvPr/>
        </p:nvSpPr>
        <p:spPr bwMode="auto">
          <a:xfrm>
            <a:off x="58738" y="6208713"/>
            <a:ext cx="447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 charset="0"/>
              </a:rPr>
              <a:t>prolate vesicles, surface area 4 </a:t>
            </a:r>
            <a:r>
              <a:rPr lang="de-DE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(60 nm)</a:t>
            </a:r>
            <a:r>
              <a:rPr lang="de-DE" baseline="300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25618" name="Text Box 26"/>
          <p:cNvSpPr txBox="1">
            <a:spLocks noChangeArrowheads="1"/>
          </p:cNvSpPr>
          <p:nvPr/>
        </p:nvSpPr>
        <p:spPr bwMode="auto">
          <a:xfrm>
            <a:off x="4589463" y="6184900"/>
            <a:ext cx="439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 charset="0"/>
              </a:rPr>
              <a:t>oblate vesicles, surface area 4 </a:t>
            </a:r>
            <a:r>
              <a:rPr lang="de-DE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(60 nm)</a:t>
            </a:r>
            <a:r>
              <a:rPr lang="de-DE" baseline="300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34925" y="44450"/>
            <a:ext cx="342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anisotropy vs. polydispersity:</a:t>
            </a:r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34925" y="3979863"/>
            <a:ext cx="90106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static light scattering from monodisperse ellipsoidal vesicles can formally be expressed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in terms of scattering from polydisperse spherical vesicles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!</a:t>
            </a:r>
          </a:p>
          <a:p>
            <a:endParaRPr lang="en-GB">
              <a:solidFill>
                <a:schemeClr val="bg1"/>
              </a:solidFill>
              <a:latin typeface="Arial" charset="0"/>
            </a:endParaRP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=&gt; impossible to de-convolute contributions from vesicle shape and size polydispersity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     using SLS data alone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!</a:t>
            </a:r>
          </a:p>
        </p:txBody>
      </p:sp>
      <p:grpSp>
        <p:nvGrpSpPr>
          <p:cNvPr id="26636" name="Group 21"/>
          <p:cNvGrpSpPr>
            <a:grpSpLocks/>
          </p:cNvGrpSpPr>
          <p:nvPr/>
        </p:nvGrpSpPr>
        <p:grpSpPr bwMode="auto">
          <a:xfrm>
            <a:off x="107950" y="476250"/>
            <a:ext cx="7488238" cy="1428750"/>
            <a:chOff x="68" y="300"/>
            <a:chExt cx="4717" cy="900"/>
          </a:xfrm>
        </p:grpSpPr>
        <p:sp>
          <p:nvSpPr>
            <p:cNvPr id="26641" name="Rectangle 14"/>
            <p:cNvSpPr>
              <a:spLocks noChangeArrowheads="1"/>
            </p:cNvSpPr>
            <p:nvPr/>
          </p:nvSpPr>
          <p:spPr bwMode="auto">
            <a:xfrm>
              <a:off x="68" y="300"/>
              <a:ext cx="4717" cy="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26628" name="Object 5"/>
            <p:cNvGraphicFramePr>
              <a:graphicFrameLocks noChangeAspect="1"/>
            </p:cNvGraphicFramePr>
            <p:nvPr/>
          </p:nvGraphicFramePr>
          <p:xfrm>
            <a:off x="159" y="576"/>
            <a:ext cx="2003" cy="480"/>
          </p:xfrm>
          <a:graphic>
            <a:graphicData uri="http://schemas.openxmlformats.org/presentationml/2006/ole">
              <p:oleObj spid="_x0000_s26628" name="Equation" r:id="rId3" imgW="2120900" imgH="508000" progId="Equation.DSMT4">
                <p:embed/>
              </p:oleObj>
            </a:graphicData>
          </a:graphic>
        </p:graphicFrame>
        <p:graphicFrame>
          <p:nvGraphicFramePr>
            <p:cNvPr id="26629" name="Object 8"/>
            <p:cNvGraphicFramePr>
              <a:graphicFrameLocks noChangeAspect="1"/>
            </p:cNvGraphicFramePr>
            <p:nvPr/>
          </p:nvGraphicFramePr>
          <p:xfrm>
            <a:off x="2680" y="621"/>
            <a:ext cx="1607" cy="408"/>
          </p:xfrm>
          <a:graphic>
            <a:graphicData uri="http://schemas.openxmlformats.org/presentationml/2006/ole">
              <p:oleObj spid="_x0000_s26629" name="Equation" r:id="rId4" imgW="1701800" imgH="431800" progId="Equation.DSMT4">
                <p:embed/>
              </p:oleObj>
            </a:graphicData>
          </a:graphic>
        </p:graphicFrame>
        <p:sp>
          <p:nvSpPr>
            <p:cNvPr id="26642" name="Rectangle 15"/>
            <p:cNvSpPr>
              <a:spLocks noChangeArrowheads="1"/>
            </p:cNvSpPr>
            <p:nvPr/>
          </p:nvSpPr>
          <p:spPr bwMode="auto">
            <a:xfrm>
              <a:off x="94" y="322"/>
              <a:ext cx="2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Arial" charset="0"/>
                </a:rPr>
                <a:t>monodisperse ellipsoidal vesicles </a:t>
              </a:r>
            </a:p>
          </p:txBody>
        </p:sp>
      </p:grpSp>
      <p:grpSp>
        <p:nvGrpSpPr>
          <p:cNvPr id="26637" name="Group 22"/>
          <p:cNvGrpSpPr>
            <a:grpSpLocks/>
          </p:cNvGrpSpPr>
          <p:nvPr/>
        </p:nvGrpSpPr>
        <p:grpSpPr bwMode="auto">
          <a:xfrm>
            <a:off x="107950" y="2082800"/>
            <a:ext cx="7488238" cy="1803400"/>
            <a:chOff x="68" y="1344"/>
            <a:chExt cx="4717" cy="1136"/>
          </a:xfrm>
        </p:grpSpPr>
        <p:sp>
          <p:nvSpPr>
            <p:cNvPr id="26639" name="Rectangle 16"/>
            <p:cNvSpPr>
              <a:spLocks noChangeArrowheads="1"/>
            </p:cNvSpPr>
            <p:nvPr/>
          </p:nvSpPr>
          <p:spPr bwMode="auto">
            <a:xfrm>
              <a:off x="68" y="1344"/>
              <a:ext cx="4717" cy="1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26626" name="Object 10"/>
            <p:cNvGraphicFramePr>
              <a:graphicFrameLocks noChangeAspect="1"/>
            </p:cNvGraphicFramePr>
            <p:nvPr/>
          </p:nvGraphicFramePr>
          <p:xfrm>
            <a:off x="158" y="1616"/>
            <a:ext cx="1931" cy="864"/>
          </p:xfrm>
          <a:graphic>
            <a:graphicData uri="http://schemas.openxmlformats.org/presentationml/2006/ole">
              <p:oleObj spid="_x0000_s26626" name="Equation" r:id="rId5" imgW="2044700" imgH="914400" progId="Equation.DSMT4">
                <p:embed/>
              </p:oleObj>
            </a:graphicData>
          </a:graphic>
        </p:graphicFrame>
        <p:graphicFrame>
          <p:nvGraphicFramePr>
            <p:cNvPr id="26627" name="Object 11"/>
            <p:cNvGraphicFramePr>
              <a:graphicFrameLocks noChangeAspect="1"/>
            </p:cNvGraphicFramePr>
            <p:nvPr/>
          </p:nvGraphicFramePr>
          <p:xfrm>
            <a:off x="2925" y="1813"/>
            <a:ext cx="1323" cy="483"/>
          </p:xfrm>
          <a:graphic>
            <a:graphicData uri="http://schemas.openxmlformats.org/presentationml/2006/ole">
              <p:oleObj spid="_x0000_s26627" name="Equation" r:id="rId6" imgW="1384200" imgH="507960" progId="Equation.DSMT4">
                <p:embed/>
              </p:oleObj>
            </a:graphicData>
          </a:graphic>
        </p:graphicFrame>
        <p:sp>
          <p:nvSpPr>
            <p:cNvPr id="26640" name="Rectangle 17"/>
            <p:cNvSpPr>
              <a:spLocks noChangeArrowheads="1"/>
            </p:cNvSpPr>
            <p:nvPr/>
          </p:nvSpPr>
          <p:spPr bwMode="auto">
            <a:xfrm>
              <a:off x="102" y="1377"/>
              <a:ext cx="21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Arial" charset="0"/>
                </a:rPr>
                <a:t>polydisperse spherical vesicles </a:t>
              </a:r>
            </a:p>
          </p:txBody>
        </p:sp>
      </p:grpSp>
      <p:sp>
        <p:nvSpPr>
          <p:cNvPr id="26638" name="Rectangle 18"/>
          <p:cNvSpPr>
            <a:spLocks noChangeArrowheads="1"/>
          </p:cNvSpPr>
          <p:nvPr/>
        </p:nvSpPr>
        <p:spPr bwMode="auto">
          <a:xfrm>
            <a:off x="33338" y="5681663"/>
            <a:ext cx="9188450" cy="9159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</a:rPr>
              <a:t>combination of SLS and DLS:</a:t>
            </a:r>
          </a:p>
          <a:p>
            <a:r>
              <a:rPr lang="de-DE">
                <a:solidFill>
                  <a:schemeClr val="bg1"/>
                </a:solidFill>
                <a:latin typeface="Arial" charset="0"/>
              </a:rPr>
              <a:t>DLS: 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intensity-weighted size distribution =&gt; number-weighted size distribution (fit a,b) =&gt; </a:t>
            </a:r>
            <a:endParaRPr lang="de-DE">
              <a:solidFill>
                <a:schemeClr val="bg1"/>
              </a:solidFill>
              <a:latin typeface="Arial" charset="0"/>
            </a:endParaRPr>
          </a:p>
          <a:p>
            <a:r>
              <a:rPr lang="de-DE">
                <a:solidFill>
                  <a:schemeClr val="bg1"/>
                </a:solidFill>
                <a:latin typeface="Arial" charset="0"/>
              </a:rPr>
              <a:t>SLS: 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particle form factor 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7950" y="112713"/>
            <a:ext cx="45418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16463" y="3213100"/>
            <a:ext cx="42687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AutoShape 7"/>
          <p:cNvSpPr>
            <a:spLocks noChangeArrowheads="1"/>
          </p:cNvSpPr>
          <p:nvPr/>
        </p:nvSpPr>
        <p:spPr bwMode="auto">
          <a:xfrm flipV="1">
            <a:off x="4787900" y="1123950"/>
            <a:ext cx="1800225" cy="19446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5120 h 21600"/>
              <a:gd name="T20" fmla="*/ 1904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90" y="0"/>
                </a:moveTo>
                <a:lnTo>
                  <a:pt x="10780" y="7194"/>
                </a:lnTo>
                <a:lnTo>
                  <a:pt x="13333" y="7194"/>
                </a:lnTo>
                <a:lnTo>
                  <a:pt x="13333" y="15120"/>
                </a:lnTo>
                <a:lnTo>
                  <a:pt x="0" y="15120"/>
                </a:lnTo>
                <a:lnTo>
                  <a:pt x="0" y="21600"/>
                </a:lnTo>
                <a:lnTo>
                  <a:pt x="19047" y="21600"/>
                </a:lnTo>
                <a:lnTo>
                  <a:pt x="19047" y="7194"/>
                </a:lnTo>
                <a:lnTo>
                  <a:pt x="21600" y="7194"/>
                </a:lnTo>
                <a:close/>
              </a:path>
            </a:pathLst>
          </a:cu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588125" y="1557338"/>
            <a:ext cx="200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Arial" charset="0"/>
              </a:rPr>
              <a:t>input for a,b – fits </a:t>
            </a:r>
          </a:p>
          <a:p>
            <a:r>
              <a:rPr lang="de-DE">
                <a:solidFill>
                  <a:schemeClr val="bg1"/>
                </a:solidFill>
                <a:latin typeface="Arial" charset="0"/>
              </a:rPr>
              <a:t>to SLS data</a:t>
            </a:r>
          </a:p>
        </p:txBody>
      </p:sp>
      <p:sp>
        <p:nvSpPr>
          <p:cNvPr id="52233" name="Rectangle 11"/>
          <p:cNvSpPr>
            <a:spLocks noChangeArrowheads="1"/>
          </p:cNvSpPr>
          <p:nvPr/>
        </p:nvSpPr>
        <p:spPr bwMode="auto">
          <a:xfrm>
            <a:off x="2833688" y="3538538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>
                <a:latin typeface="Arial" charset="0"/>
                <a:cs typeface="Times New Roman" pitchFamily="18" charset="0"/>
              </a:rPr>
              <a:t>, </a:t>
            </a:r>
            <a:endParaRPr lang="en-GB">
              <a:latin typeface="Arial" charset="0"/>
            </a:endParaRPr>
          </a:p>
        </p:txBody>
      </p: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179388" y="5608638"/>
            <a:ext cx="4330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u="sng">
                <a:solidFill>
                  <a:schemeClr val="bg1"/>
                </a:solidFill>
                <a:latin typeface="Arial" charset="0"/>
              </a:rPr>
              <a:t>result:</a:t>
            </a:r>
          </a:p>
          <a:p>
            <a:r>
              <a:rPr lang="de-DE">
                <a:solidFill>
                  <a:schemeClr val="bg1"/>
                </a:solidFill>
                <a:latin typeface="Arial" charset="0"/>
              </a:rPr>
              <a:t>polydisperse (</a:t>
            </a:r>
            <a:r>
              <a:rPr lang="de-DE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R = 10%) oblate vesicles,</a:t>
            </a:r>
          </a:p>
          <a:p>
            <a:r>
              <a:rPr lang="de-DE">
                <a:solidFill>
                  <a:schemeClr val="bg1"/>
                </a:solidFill>
                <a:latin typeface="Arial" charset="0"/>
              </a:rPr>
              <a:t>a : b &lt; 1 : 2.5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657" name="Rectangle 5"/>
          <p:cNvSpPr>
            <a:spLocks noChangeArrowheads="1"/>
          </p:cNvSpPr>
          <p:nvPr/>
        </p:nvSpPr>
        <p:spPr bwMode="auto">
          <a:xfrm>
            <a:off x="57150" y="50800"/>
            <a:ext cx="782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</a:rPr>
              <a:t>3. Fuetterer, T.;Nordskog, A.;Hellweg, T.;Findenegg, G. H.;Foerster, S.;</a:t>
            </a:r>
          </a:p>
          <a:p>
            <a:r>
              <a:rPr lang="en-GB" b="1">
                <a:solidFill>
                  <a:schemeClr val="bg1"/>
                </a:solidFill>
                <a:latin typeface="Arial" charset="0"/>
              </a:rPr>
              <a:t>    Dewhurst, C. D. </a:t>
            </a:r>
            <a:r>
              <a:rPr lang="en-GB" b="1" i="1">
                <a:solidFill>
                  <a:schemeClr val="bg1"/>
                </a:solidFill>
                <a:latin typeface="Arial" charset="0"/>
              </a:rPr>
              <a:t>Physical Review E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 2004, </a:t>
            </a:r>
            <a:r>
              <a:rPr lang="en-GB" b="1" i="1">
                <a:solidFill>
                  <a:schemeClr val="bg1"/>
                </a:solidFill>
                <a:latin typeface="Arial" charset="0"/>
              </a:rPr>
              <a:t>70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, 1-11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7658" name="Rectangle 6"/>
          <p:cNvSpPr>
            <a:spLocks noChangeArrowheads="1"/>
          </p:cNvSpPr>
          <p:nvPr/>
        </p:nvSpPr>
        <p:spPr bwMode="auto">
          <a:xfrm>
            <a:off x="34925" y="836613"/>
            <a:ext cx="7981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</a:rPr>
              <a:t>Samples: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worm-like micelles in aqueous solution, by association of the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amphiphilic diblock copolymer poly-butadiene(125)-b-poly(ethylenoxide)(155)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662" name="Rectangle 17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7663" name="Group 24"/>
          <p:cNvGrpSpPr>
            <a:grpSpLocks/>
          </p:cNvGrpSpPr>
          <p:nvPr/>
        </p:nvGrpSpPr>
        <p:grpSpPr bwMode="auto">
          <a:xfrm>
            <a:off x="14288" y="2347913"/>
            <a:ext cx="9021762" cy="3168650"/>
            <a:chOff x="9" y="1389"/>
            <a:chExt cx="5683" cy="1996"/>
          </a:xfrm>
        </p:grpSpPr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22" y="1389"/>
              <a:ext cx="5670" cy="19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0" name="Rectangle 2"/>
            <p:cNvSpPr>
              <a:spLocks noChangeArrowheads="1"/>
            </p:cNvSpPr>
            <p:nvPr/>
          </p:nvSpPr>
          <p:spPr bwMode="auto">
            <a:xfrm>
              <a:off x="59" y="2047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27671" name="Rectangle 7"/>
            <p:cNvSpPr>
              <a:spLocks noChangeArrowheads="1"/>
            </p:cNvSpPr>
            <p:nvPr/>
          </p:nvSpPr>
          <p:spPr bwMode="auto">
            <a:xfrm>
              <a:off x="22" y="1566"/>
              <a:ext cx="1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Arial" charset="0"/>
                </a:rPr>
                <a:t>monodisperse stiff rods</a:t>
              </a:r>
              <a:r>
                <a:rPr lang="de-DE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  <p:graphicFrame>
          <p:nvGraphicFramePr>
            <p:cNvPr id="27651" name="Object 8"/>
            <p:cNvGraphicFramePr>
              <a:graphicFrameLocks noChangeAspect="1"/>
            </p:cNvGraphicFramePr>
            <p:nvPr/>
          </p:nvGraphicFramePr>
          <p:xfrm>
            <a:off x="1747" y="1426"/>
            <a:ext cx="2435" cy="480"/>
          </p:xfrm>
          <a:graphic>
            <a:graphicData uri="http://schemas.openxmlformats.org/presentationml/2006/ole">
              <p:oleObj spid="_x0000_s27651" name="Equation" r:id="rId3" imgW="2578100" imgH="508000" progId="Equation.DSMT4">
                <p:embed/>
              </p:oleObj>
            </a:graphicData>
          </a:graphic>
        </p:graphicFrame>
        <p:sp>
          <p:nvSpPr>
            <p:cNvPr id="27672" name="Rectangle 10"/>
            <p:cNvSpPr>
              <a:spLocks noChangeArrowheads="1"/>
            </p:cNvSpPr>
            <p:nvPr/>
          </p:nvSpPr>
          <p:spPr bwMode="auto">
            <a:xfrm>
              <a:off x="9" y="2069"/>
              <a:ext cx="2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Arial" charset="0"/>
                </a:rPr>
                <a:t>asymmetric Schulz-Zimm distribution</a:t>
              </a:r>
              <a:r>
                <a:rPr lang="de-DE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  <p:graphicFrame>
          <p:nvGraphicFramePr>
            <p:cNvPr id="27652" name="Object 11"/>
            <p:cNvGraphicFramePr>
              <a:graphicFrameLocks noChangeAspect="1"/>
            </p:cNvGraphicFramePr>
            <p:nvPr/>
          </p:nvGraphicFramePr>
          <p:xfrm>
            <a:off x="2653" y="1933"/>
            <a:ext cx="2687" cy="492"/>
          </p:xfrm>
          <a:graphic>
            <a:graphicData uri="http://schemas.openxmlformats.org/presentationml/2006/ole">
              <p:oleObj spid="_x0000_s27652" name="Equation" r:id="rId4" imgW="2844800" imgH="520700" progId="Equation.DSMT4">
                <p:embed/>
              </p:oleObj>
            </a:graphicData>
          </a:graphic>
        </p:graphicFrame>
        <p:graphicFrame>
          <p:nvGraphicFramePr>
            <p:cNvPr id="27653" name="Object 13"/>
            <p:cNvGraphicFramePr>
              <a:graphicFrameLocks noChangeAspect="1"/>
            </p:cNvGraphicFramePr>
            <p:nvPr/>
          </p:nvGraphicFramePr>
          <p:xfrm>
            <a:off x="4195" y="2478"/>
            <a:ext cx="1115" cy="240"/>
          </p:xfrm>
          <a:graphic>
            <a:graphicData uri="http://schemas.openxmlformats.org/presentationml/2006/ole">
              <p:oleObj spid="_x0000_s27653" name="Equation" r:id="rId5" imgW="1180588" imgH="253890" progId="Equation.DSMT4">
                <p:embed/>
              </p:oleObj>
            </a:graphicData>
          </a:graphic>
        </p:graphicFrame>
        <p:sp>
          <p:nvSpPr>
            <p:cNvPr id="27673" name="Rectangle 15"/>
            <p:cNvSpPr>
              <a:spLocks noChangeArrowheads="1"/>
            </p:cNvSpPr>
            <p:nvPr/>
          </p:nvSpPr>
          <p:spPr bwMode="auto">
            <a:xfrm>
              <a:off x="22" y="2750"/>
              <a:ext cx="1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b="1" u="sng">
                  <a:solidFill>
                    <a:schemeClr val="bg1"/>
                  </a:solidFill>
                  <a:latin typeface="Arial" charset="0"/>
                </a:rPr>
                <a:t>polydisperse stiff rods</a:t>
              </a:r>
              <a:r>
                <a:rPr lang="de-DE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  <p:graphicFrame>
          <p:nvGraphicFramePr>
            <p:cNvPr id="27654" name="Object 16"/>
            <p:cNvGraphicFramePr>
              <a:graphicFrameLocks noChangeAspect="1"/>
            </p:cNvGraphicFramePr>
            <p:nvPr/>
          </p:nvGraphicFramePr>
          <p:xfrm>
            <a:off x="1746" y="2466"/>
            <a:ext cx="1643" cy="864"/>
          </p:xfrm>
          <a:graphic>
            <a:graphicData uri="http://schemas.openxmlformats.org/presentationml/2006/ole">
              <p:oleObj spid="_x0000_s27654" name="Equation" r:id="rId6" imgW="1739900" imgH="914400" progId="Equation.DSMT4">
                <p:embed/>
              </p:oleObj>
            </a:graphicData>
          </a:graphic>
        </p:graphicFrame>
      </p:grpSp>
      <p:sp>
        <p:nvSpPr>
          <p:cNvPr id="27664" name="Rectangle 20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7665" name="Group 26"/>
          <p:cNvGrpSpPr>
            <a:grpSpLocks/>
          </p:cNvGrpSpPr>
          <p:nvPr/>
        </p:nvGrpSpPr>
        <p:grpSpPr bwMode="auto">
          <a:xfrm>
            <a:off x="34925" y="5589588"/>
            <a:ext cx="9001125" cy="1008062"/>
            <a:chOff x="22" y="3521"/>
            <a:chExt cx="5670" cy="635"/>
          </a:xfrm>
        </p:grpSpPr>
        <p:sp>
          <p:nvSpPr>
            <p:cNvPr id="27667" name="Rectangle 22"/>
            <p:cNvSpPr>
              <a:spLocks noChangeArrowheads="1"/>
            </p:cNvSpPr>
            <p:nvPr/>
          </p:nvSpPr>
          <p:spPr bwMode="auto">
            <a:xfrm>
              <a:off x="22" y="3521"/>
              <a:ext cx="5670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8" name="Rectangle 18"/>
            <p:cNvSpPr>
              <a:spLocks noChangeArrowheads="1"/>
            </p:cNvSpPr>
            <p:nvPr/>
          </p:nvSpPr>
          <p:spPr bwMode="auto">
            <a:xfrm>
              <a:off x="28" y="3721"/>
              <a:ext cx="2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Arial" charset="0"/>
                </a:rPr>
                <a:t>Koyama, flexible wormlike chains </a:t>
              </a:r>
            </a:p>
          </p:txBody>
        </p:sp>
        <p:graphicFrame>
          <p:nvGraphicFramePr>
            <p:cNvPr id="27650" name="Object 19"/>
            <p:cNvGraphicFramePr>
              <a:graphicFrameLocks noChangeAspect="1"/>
            </p:cNvGraphicFramePr>
            <p:nvPr/>
          </p:nvGraphicFramePr>
          <p:xfrm>
            <a:off x="2273" y="3612"/>
            <a:ext cx="3419" cy="468"/>
          </p:xfrm>
          <a:graphic>
            <a:graphicData uri="http://schemas.openxmlformats.org/presentationml/2006/ole">
              <p:oleObj spid="_x0000_s27650" name="Equation" r:id="rId7" imgW="3619500" imgH="495300" progId="Equation.DSMT4">
                <p:embed/>
              </p:oleObj>
            </a:graphicData>
          </a:graphic>
        </p:graphicFrame>
      </p:grpSp>
      <p:sp>
        <p:nvSpPr>
          <p:cNvPr id="27666" name="Rectangle 25"/>
          <p:cNvSpPr>
            <a:spLocks noChangeArrowheads="1"/>
          </p:cNvSpPr>
          <p:nvPr/>
        </p:nvSpPr>
        <p:spPr bwMode="auto">
          <a:xfrm>
            <a:off x="34925" y="1916113"/>
            <a:ext cx="281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</a:rPr>
              <a:t>Analysis of SLS-results: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60325" y="115888"/>
            <a:ext cx="292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</a:rPr>
              <a:t>Holtzer-plot of SLS-data 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:</a:t>
            </a:r>
          </a:p>
        </p:txBody>
      </p:sp>
      <p:pic>
        <p:nvPicPr>
          <p:cNvPr id="29705" name="Picture 6" descr="fig539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19250" y="692150"/>
            <a:ext cx="5545138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7"/>
          <p:cNvSpPr>
            <a:spLocks noChangeArrowheads="1"/>
          </p:cNvSpPr>
          <p:nvPr/>
        </p:nvSpPr>
        <p:spPr bwMode="auto">
          <a:xfrm>
            <a:off x="1042988" y="4791075"/>
            <a:ext cx="660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plateau value = mass per length of a rod-like scattering particle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29698" name="Object 8"/>
          <p:cNvGraphicFramePr>
            <a:graphicFrameLocks noChangeAspect="1"/>
          </p:cNvGraphicFramePr>
          <p:nvPr/>
        </p:nvGraphicFramePr>
        <p:xfrm>
          <a:off x="3132138" y="0"/>
          <a:ext cx="2284412" cy="593725"/>
        </p:xfrm>
        <a:graphic>
          <a:graphicData uri="http://schemas.openxmlformats.org/presentationml/2006/ole">
            <p:oleObj spid="_x0000_s29698" name="Equation" r:id="rId4" imgW="1523880" imgH="393480" progId="Equation.DSMT4">
              <p:embed/>
            </p:oleObj>
          </a:graphicData>
        </a:graphic>
      </p:graphicFrame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9709" name="Group 17"/>
          <p:cNvGrpSpPr>
            <a:grpSpLocks/>
          </p:cNvGrpSpPr>
          <p:nvPr/>
        </p:nvGrpSpPr>
        <p:grpSpPr bwMode="auto">
          <a:xfrm>
            <a:off x="971550" y="5229225"/>
            <a:ext cx="7561263" cy="1223963"/>
            <a:chOff x="612" y="3294"/>
            <a:chExt cx="4763" cy="771"/>
          </a:xfrm>
        </p:grpSpPr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612" y="3294"/>
              <a:ext cx="4763" cy="7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29699" name="Object 9"/>
            <p:cNvGraphicFramePr>
              <a:graphicFrameLocks noChangeAspect="1"/>
            </p:cNvGraphicFramePr>
            <p:nvPr/>
          </p:nvGraphicFramePr>
          <p:xfrm>
            <a:off x="2974" y="3487"/>
            <a:ext cx="1584" cy="215"/>
          </p:xfrm>
          <a:graphic>
            <a:graphicData uri="http://schemas.openxmlformats.org/presentationml/2006/ole">
              <p:oleObj spid="_x0000_s29699" name="Equation" r:id="rId5" imgW="1676400" imgH="228600" progId="Equation.DSMT4">
                <p:embed/>
              </p:oleObj>
            </a:graphicData>
          </a:graphic>
        </p:graphicFrame>
        <p:graphicFrame>
          <p:nvGraphicFramePr>
            <p:cNvPr id="29700" name="Object 11"/>
            <p:cNvGraphicFramePr>
              <a:graphicFrameLocks noChangeAspect="1"/>
            </p:cNvGraphicFramePr>
            <p:nvPr/>
          </p:nvGraphicFramePr>
          <p:xfrm>
            <a:off x="2984" y="3760"/>
            <a:ext cx="2327" cy="215"/>
          </p:xfrm>
          <a:graphic>
            <a:graphicData uri="http://schemas.openxmlformats.org/presentationml/2006/ole">
              <p:oleObj spid="_x0000_s29700" name="Formel" r:id="rId6" imgW="2463480" imgH="228600" progId="Equation.DSMT4">
                <p:embed/>
              </p:oleObj>
            </a:graphicData>
          </a:graphic>
        </p:graphicFrame>
        <p:sp>
          <p:nvSpPr>
            <p:cNvPr id="29711" name="Rectangle 13"/>
            <p:cNvSpPr>
              <a:spLocks noChangeArrowheads="1"/>
            </p:cNvSpPr>
            <p:nvPr/>
          </p:nvSpPr>
          <p:spPr bwMode="auto">
            <a:xfrm>
              <a:off x="657" y="3301"/>
              <a:ext cx="2262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371475" indent="-371475"/>
              <a:r>
                <a:rPr lang="en-GB" b="1" u="sng">
                  <a:solidFill>
                    <a:schemeClr val="bg1"/>
                  </a:solidFill>
                  <a:latin typeface="Arial" charset="0"/>
                </a:rPr>
                <a:t>fit results:</a:t>
              </a:r>
            </a:p>
            <a:p>
              <a:pPr marL="371475" indent="-371475">
                <a:buFontTx/>
                <a:buAutoNum type="romanLcParenBoth"/>
              </a:pPr>
              <a:r>
                <a:rPr lang="en-GB">
                  <a:solidFill>
                    <a:schemeClr val="bg1"/>
                  </a:solidFill>
                  <a:latin typeface="Arial" charset="0"/>
                </a:rPr>
                <a:t>polydisperse stiff rods:</a:t>
              </a:r>
            </a:p>
            <a:p>
              <a:pPr marL="371475" indent="-371475"/>
              <a:endParaRPr lang="de-DE" sz="1000">
                <a:solidFill>
                  <a:schemeClr val="bg1"/>
                </a:solidFill>
                <a:latin typeface="Arial" charset="0"/>
              </a:endParaRPr>
            </a:p>
            <a:p>
              <a:pPr marL="371475" indent="-371475"/>
              <a:r>
                <a:rPr lang="de-DE">
                  <a:solidFill>
                    <a:schemeClr val="bg1"/>
                  </a:solidFill>
                  <a:latin typeface="Arial" charset="0"/>
                </a:rPr>
                <a:t>(ii)	polydisperse wormlike chains: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</a:rPr>
              <a:t>Analysis of DLS-results:</a:t>
            </a: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109538" y="546100"/>
          <a:ext cx="5541962" cy="650875"/>
        </p:xfrm>
        <a:graphic>
          <a:graphicData uri="http://schemas.openxmlformats.org/presentationml/2006/ole">
            <p:oleObj spid="_x0000_s28674" name="Equation" r:id="rId3" imgW="3695700" imgH="431800" progId="Equation.DSMT4">
              <p:embed/>
            </p:oleObj>
          </a:graphicData>
        </a:graphic>
      </p:graphicFrame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8675" name="Object 8"/>
          <p:cNvGraphicFramePr>
            <a:graphicFrameLocks noChangeAspect="1"/>
          </p:cNvGraphicFramePr>
          <p:nvPr/>
        </p:nvGraphicFramePr>
        <p:xfrm>
          <a:off x="4067175" y="2598738"/>
          <a:ext cx="3198813" cy="650875"/>
        </p:xfrm>
        <a:graphic>
          <a:graphicData uri="http://schemas.openxmlformats.org/presentationml/2006/ole">
            <p:oleObj spid="_x0000_s28675" name="Equation" r:id="rId4" imgW="2133600" imgH="431800" progId="Equation.DSMT4">
              <p:embed/>
            </p:oleObj>
          </a:graphicData>
        </a:graphic>
      </p:graphicFrame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34925" y="1377950"/>
            <a:ext cx="7581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amplitudes depend on the length scale of the DLS experiment:</a:t>
            </a:r>
          </a:p>
          <a:p>
            <a:endParaRPr lang="en-GB" sz="800">
              <a:solidFill>
                <a:schemeClr val="bg1"/>
              </a:solidFill>
              <a:latin typeface="Arial" charset="0"/>
            </a:endParaRP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- long diffusion distances (qL &lt; 4): only pure translational diffusion S</a:t>
            </a:r>
            <a:r>
              <a:rPr lang="en-GB" baseline="-25000">
                <a:solidFill>
                  <a:schemeClr val="bg1"/>
                </a:solidFill>
                <a:latin typeface="Arial" charset="0"/>
              </a:rPr>
              <a:t>0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- intermediate length scales (4 &lt; qL &lt; 15): all modes (</a:t>
            </a:r>
            <a:r>
              <a:rPr lang="en-GB" i="1">
                <a:solidFill>
                  <a:schemeClr val="bg1"/>
                </a:solidFill>
                <a:latin typeface="Arial" charset="0"/>
              </a:rPr>
              <a:t>n = 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0, 1, 2) present </a:t>
            </a:r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44450" y="2701925"/>
            <a:ext cx="396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according to Kirkwood and Riseman: 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7625" y="3997603"/>
            <a:ext cx="6814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Arial" charset="0"/>
              </a:rPr>
              <a:t>polydispersity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leads to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an average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amplitude correlation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function!</a:t>
            </a:r>
            <a:endParaRPr lang="en-GB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0728" name="Picture 6" descr="fig540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852613" y="476250"/>
            <a:ext cx="50958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7"/>
          <p:cNvSpPr>
            <a:spLocks noChangeArrowheads="1"/>
          </p:cNvSpPr>
          <p:nvPr/>
        </p:nvSpPr>
        <p:spPr bwMode="auto">
          <a:xfrm>
            <a:off x="34925" y="4445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</a:rPr>
              <a:t>DLS relaxation rates 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:</a:t>
            </a:r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34925" y="4797425"/>
            <a:ext cx="786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</a:rPr>
              <a:t>linear fit over the whole </a:t>
            </a:r>
            <a:r>
              <a:rPr lang="en-GB" b="1" i="1">
                <a:solidFill>
                  <a:schemeClr val="bg1"/>
                </a:solidFill>
                <a:latin typeface="Arial" charset="0"/>
              </a:rPr>
              <a:t>q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-range: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 significant deviation from zero intercept,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additional relaxation processes or “higher modes” at higher </a:t>
            </a:r>
            <a:r>
              <a:rPr lang="en-GB" i="1">
                <a:solidFill>
                  <a:schemeClr val="bg1"/>
                </a:solidFill>
                <a:latin typeface="Arial" charset="0"/>
              </a:rPr>
              <a:t>q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0731" name="Line 9"/>
          <p:cNvSpPr>
            <a:spLocks noChangeShapeType="1"/>
          </p:cNvSpPr>
          <p:nvPr/>
        </p:nvSpPr>
        <p:spPr bwMode="auto">
          <a:xfrm>
            <a:off x="2627313" y="3683000"/>
            <a:ext cx="7921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0735" name="Group 19"/>
          <p:cNvGrpSpPr>
            <a:grpSpLocks/>
          </p:cNvGrpSpPr>
          <p:nvPr/>
        </p:nvGrpSpPr>
        <p:grpSpPr bwMode="auto">
          <a:xfrm>
            <a:off x="106363" y="5518150"/>
            <a:ext cx="7489825" cy="863600"/>
            <a:chOff x="67" y="3476"/>
            <a:chExt cx="4718" cy="544"/>
          </a:xfrm>
        </p:grpSpPr>
        <p:sp>
          <p:nvSpPr>
            <p:cNvPr id="30737" name="Rectangle 16"/>
            <p:cNvSpPr>
              <a:spLocks noChangeArrowheads="1"/>
            </p:cNvSpPr>
            <p:nvPr/>
          </p:nvSpPr>
          <p:spPr bwMode="auto">
            <a:xfrm>
              <a:off x="67" y="3476"/>
              <a:ext cx="4718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30722" name="Object 0"/>
            <p:cNvGraphicFramePr>
              <a:graphicFrameLocks noChangeAspect="1"/>
            </p:cNvGraphicFramePr>
            <p:nvPr/>
          </p:nvGraphicFramePr>
          <p:xfrm>
            <a:off x="136" y="3748"/>
            <a:ext cx="1655" cy="240"/>
          </p:xfrm>
          <a:graphic>
            <a:graphicData uri="http://schemas.openxmlformats.org/presentationml/2006/ole">
              <p:oleObj spid="_x0000_s30722" name="Equation" r:id="rId4" imgW="1752600" imgH="254000" progId="Equation.DSMT4">
                <p:embed/>
              </p:oleObj>
            </a:graphicData>
          </a:graphic>
        </p:graphicFrame>
        <p:graphicFrame>
          <p:nvGraphicFramePr>
            <p:cNvPr id="30723" name="Object 1"/>
            <p:cNvGraphicFramePr>
              <a:graphicFrameLocks noChangeAspect="1"/>
            </p:cNvGraphicFramePr>
            <p:nvPr/>
          </p:nvGraphicFramePr>
          <p:xfrm>
            <a:off x="1999" y="3748"/>
            <a:ext cx="899" cy="204"/>
          </p:xfrm>
          <a:graphic>
            <a:graphicData uri="http://schemas.openxmlformats.org/presentationml/2006/ole">
              <p:oleObj spid="_x0000_s30723" name="Equation" r:id="rId5" imgW="952087" imgH="215806" progId="Equation.DSMT4">
                <p:embed/>
              </p:oleObj>
            </a:graphicData>
          </a:graphic>
        </p:graphicFrame>
        <p:graphicFrame>
          <p:nvGraphicFramePr>
            <p:cNvPr id="30724" name="Object 2"/>
            <p:cNvGraphicFramePr>
              <a:graphicFrameLocks noChangeAspect="1"/>
            </p:cNvGraphicFramePr>
            <p:nvPr/>
          </p:nvGraphicFramePr>
          <p:xfrm>
            <a:off x="3207" y="3748"/>
            <a:ext cx="671" cy="228"/>
          </p:xfrm>
          <a:graphic>
            <a:graphicData uri="http://schemas.openxmlformats.org/presentationml/2006/ole">
              <p:oleObj spid="_x0000_s30724" name="Equation" r:id="rId6" imgW="710891" imgH="241195" progId="Equation.DSMT4">
                <p:embed/>
              </p:oleObj>
            </a:graphicData>
          </a:graphic>
        </p:graphicFrame>
        <p:sp>
          <p:nvSpPr>
            <p:cNvPr id="30738" name="Rectangle 17"/>
            <p:cNvSpPr>
              <a:spLocks noChangeArrowheads="1"/>
            </p:cNvSpPr>
            <p:nvPr/>
          </p:nvSpPr>
          <p:spPr bwMode="auto">
            <a:xfrm>
              <a:off x="95" y="3508"/>
              <a:ext cx="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Arial" charset="0"/>
                </a:rPr>
                <a:t>results:</a:t>
              </a:r>
              <a:endParaRPr lang="de-DE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0736" name="Rectangle 18"/>
          <p:cNvSpPr>
            <a:spLocks noChangeArrowheads="1"/>
          </p:cNvSpPr>
          <p:nvPr/>
        </p:nvSpPr>
        <p:spPr bwMode="auto">
          <a:xfrm>
            <a:off x="4924425" y="6375400"/>
            <a:ext cx="425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R</a:t>
            </a:r>
            <a:r>
              <a:rPr lang="en-GB" baseline="-2000">
                <a:solidFill>
                  <a:schemeClr val="bg1"/>
                </a:solidFill>
                <a:latin typeface="Arial" charset="0"/>
              </a:rPr>
              <a:t>g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 from Zimm-analysis and calculations!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657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 charset="0"/>
              </a:rPr>
              <a:t>4. Wang, X. H.;Wu, C. </a:t>
            </a:r>
            <a:r>
              <a:rPr lang="fr-FR" b="1" i="1">
                <a:solidFill>
                  <a:schemeClr val="bg1"/>
                </a:solidFill>
                <a:latin typeface="Arial" charset="0"/>
              </a:rPr>
              <a:t>Macromolecules</a:t>
            </a:r>
            <a:r>
              <a:rPr lang="fr-FR" b="1">
                <a:solidFill>
                  <a:schemeClr val="bg1"/>
                </a:solidFill>
                <a:latin typeface="Arial" charset="0"/>
              </a:rPr>
              <a:t> 1999, </a:t>
            </a:r>
            <a:r>
              <a:rPr lang="fr-FR" b="1" i="1">
                <a:solidFill>
                  <a:schemeClr val="bg1"/>
                </a:solidFill>
                <a:latin typeface="Arial" charset="0"/>
              </a:rPr>
              <a:t>32</a:t>
            </a:r>
            <a:r>
              <a:rPr lang="fr-FR" b="1">
                <a:solidFill>
                  <a:schemeClr val="bg1"/>
                </a:solidFill>
                <a:latin typeface="Arial" charset="0"/>
              </a:rPr>
              <a:t>, 4299-4301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8575" y="476250"/>
            <a:ext cx="575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</a:rPr>
              <a:t>samples:</a:t>
            </a:r>
            <a:endParaRPr lang="de-DE" b="1" u="sng">
              <a:solidFill>
                <a:schemeClr val="bg1"/>
              </a:solidFill>
              <a:latin typeface="Arial" charset="0"/>
            </a:endParaRP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high molar mass PNIPAM chains in (deuterated) water </a:t>
            </a: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55650" y="1263650"/>
            <a:ext cx="741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31750" y="44450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</a:rPr>
              <a:t>reversibility of the coil-globule transition:</a:t>
            </a:r>
            <a:endParaRPr lang="de-DE" b="1" u="sng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7950" y="414338"/>
            <a:ext cx="4933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8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067175" y="3232150"/>
            <a:ext cx="49434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25425" y="5537200"/>
            <a:ext cx="3625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molten globule ?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surface of the sphere has a lower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density than its center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 flipV="1">
            <a:off x="3851275" y="5805488"/>
            <a:ext cx="3529013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>
            <a:off x="4748213" y="5440363"/>
            <a:ext cx="388937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7"/>
          <p:cNvGraphicFramePr>
            <a:graphicFrameLocks noChangeAspect="1"/>
          </p:cNvGraphicFramePr>
          <p:nvPr/>
        </p:nvGraphicFramePr>
        <p:xfrm>
          <a:off x="468313" y="1196975"/>
          <a:ext cx="4700587" cy="720725"/>
        </p:xfrm>
        <a:graphic>
          <a:graphicData uri="http://schemas.openxmlformats.org/presentationml/2006/ole">
            <p:oleObj spid="_x0000_s2050" name="Equation" r:id="rId3" imgW="3175000" imgH="482600" progId="Equation.DSMT4">
              <p:embed/>
            </p:oleObj>
          </a:graphicData>
        </a:graphic>
      </p:graphicFrame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38100" y="508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1.2. Static Light Scattering</a:t>
            </a:r>
            <a:endParaRPr lang="de-DE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54" name="Rectangle 19"/>
          <p:cNvSpPr>
            <a:spLocks noChangeArrowheads="1"/>
          </p:cNvSpPr>
          <p:nvPr/>
        </p:nvSpPr>
        <p:spPr bwMode="auto">
          <a:xfrm>
            <a:off x="292100" y="2046288"/>
            <a:ext cx="658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Detector (photomultiplier, photodiode): scattered intensity only!</a:t>
            </a:r>
            <a:r>
              <a:rPr lang="en-GB">
                <a:latin typeface="Arial" charset="0"/>
                <a:cs typeface="Times New Roman" pitchFamily="18" charset="0"/>
              </a:rPr>
              <a:t> </a:t>
            </a:r>
            <a:endParaRPr lang="en-GB">
              <a:latin typeface="Arial" charset="0"/>
            </a:endParaRPr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7019925" y="2000250"/>
          <a:ext cx="1627188" cy="420688"/>
        </p:xfrm>
        <a:graphic>
          <a:graphicData uri="http://schemas.openxmlformats.org/presentationml/2006/ole">
            <p:oleObj spid="_x0000_s2051" name="Equation" r:id="rId4" imgW="1066800" imgH="279400" progId="Equation.DSMT4">
              <p:embed/>
            </p:oleObj>
          </a:graphicData>
        </a:graphic>
      </p:graphicFrame>
      <p:grpSp>
        <p:nvGrpSpPr>
          <p:cNvPr id="2055" name="Group 33"/>
          <p:cNvGrpSpPr>
            <a:grpSpLocks/>
          </p:cNvGrpSpPr>
          <p:nvPr/>
        </p:nvGrpSpPr>
        <p:grpSpPr bwMode="auto">
          <a:xfrm>
            <a:off x="534988" y="3141663"/>
            <a:ext cx="7985125" cy="2520950"/>
            <a:chOff x="337" y="2024"/>
            <a:chExt cx="5030" cy="1588"/>
          </a:xfrm>
        </p:grpSpPr>
        <p:sp>
          <p:nvSpPr>
            <p:cNvPr id="2059" name="Rectangle 7"/>
            <p:cNvSpPr>
              <a:spLocks noChangeAspect="1" noChangeArrowheads="1"/>
            </p:cNvSpPr>
            <p:nvPr/>
          </p:nvSpPr>
          <p:spPr bwMode="auto">
            <a:xfrm>
              <a:off x="4422" y="3342"/>
              <a:ext cx="945" cy="27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1400">
                  <a:solidFill>
                    <a:srgbClr val="000000"/>
                  </a:solidFill>
                  <a:latin typeface="Arial" charset="0"/>
                  <a:ea typeface="Times New Roman" pitchFamily="18" charset="0"/>
                  <a:cs typeface="Arial" charset="0"/>
                </a:rPr>
                <a:t>detector</a:t>
              </a:r>
            </a:p>
          </p:txBody>
        </p:sp>
        <p:grpSp>
          <p:nvGrpSpPr>
            <p:cNvPr id="2060" name="Group 30"/>
            <p:cNvGrpSpPr>
              <a:grpSpLocks/>
            </p:cNvGrpSpPr>
            <p:nvPr/>
          </p:nvGrpSpPr>
          <p:grpSpPr bwMode="auto">
            <a:xfrm>
              <a:off x="337" y="2024"/>
              <a:ext cx="4318" cy="1340"/>
              <a:chOff x="337" y="2224"/>
              <a:chExt cx="4318" cy="1340"/>
            </a:xfrm>
          </p:grpSpPr>
          <p:sp>
            <p:nvSpPr>
              <p:cNvPr id="2061" name="Oval 15"/>
              <p:cNvSpPr>
                <a:spLocks noChangeAspect="1" noChangeArrowheads="1"/>
              </p:cNvSpPr>
              <p:nvPr/>
            </p:nvSpPr>
            <p:spPr bwMode="auto">
              <a:xfrm>
                <a:off x="2224" y="2359"/>
                <a:ext cx="540" cy="540"/>
              </a:xfrm>
              <a:prstGeom prst="ellipse">
                <a:avLst/>
              </a:prstGeom>
              <a:pattFill prst="pct5">
                <a:fgClr>
                  <a:srgbClr val="FFFFFF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2" name="Line 14"/>
              <p:cNvSpPr>
                <a:spLocks noChangeAspect="1" noChangeShapeType="1"/>
              </p:cNvSpPr>
              <p:nvPr/>
            </p:nvSpPr>
            <p:spPr bwMode="auto">
              <a:xfrm>
                <a:off x="337" y="2633"/>
                <a:ext cx="215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3" name="Line 13"/>
              <p:cNvSpPr>
                <a:spLocks noChangeAspect="1" noChangeShapeType="1"/>
              </p:cNvSpPr>
              <p:nvPr/>
            </p:nvSpPr>
            <p:spPr bwMode="auto">
              <a:xfrm>
                <a:off x="2496" y="2598"/>
                <a:ext cx="1620" cy="8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4" name="Line 12"/>
              <p:cNvSpPr>
                <a:spLocks noChangeAspect="1" noChangeShapeType="1"/>
              </p:cNvSpPr>
              <p:nvPr/>
            </p:nvSpPr>
            <p:spPr bwMode="auto">
              <a:xfrm>
                <a:off x="2496" y="2626"/>
                <a:ext cx="175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126" y="3116"/>
                <a:ext cx="270" cy="27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1400" i="1">
                    <a:solidFill>
                      <a:srgbClr val="000000"/>
                    </a:solidFill>
                    <a:latin typeface="Arial" charset="0"/>
                    <a:ea typeface="Times New Roman" pitchFamily="18" charset="0"/>
                    <a:cs typeface="Arial" charset="0"/>
                  </a:rPr>
                  <a:t>r</a:t>
                </a:r>
                <a:r>
                  <a:rPr lang="de-DE" sz="1400" i="1" baseline="-30000">
                    <a:solidFill>
                      <a:srgbClr val="000000"/>
                    </a:solidFill>
                    <a:latin typeface="Arial" charset="0"/>
                    <a:ea typeface="Times New Roman" pitchFamily="18" charset="0"/>
                    <a:cs typeface="Arial" charset="0"/>
                  </a:rPr>
                  <a:t>D</a:t>
                </a:r>
                <a:endParaRPr lang="de-DE" sz="1400" i="1">
                  <a:solidFill>
                    <a:srgbClr val="000000"/>
                  </a:solidFill>
                  <a:latin typeface="Arial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2066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981" y="3071"/>
                <a:ext cx="404" cy="40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1200" i="1">
                    <a:latin typeface="Arial" charset="0"/>
                    <a:ea typeface="Times New Roman" pitchFamily="18" charset="0"/>
                    <a:cs typeface="Arial" charset="0"/>
                  </a:rPr>
                  <a:t>I</a:t>
                </a:r>
                <a:endParaRPr lang="de-DE">
                  <a:latin typeface="Arial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2067" name="Rectangle 9"/>
              <p:cNvSpPr>
                <a:spLocks noChangeAspect="1" noChangeArrowheads="1"/>
              </p:cNvSpPr>
              <p:nvPr/>
            </p:nvSpPr>
            <p:spPr bwMode="auto">
              <a:xfrm>
                <a:off x="2766" y="2224"/>
                <a:ext cx="1889" cy="27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GB" sz="1400">
                    <a:solidFill>
                      <a:srgbClr val="000000"/>
                    </a:solidFill>
                    <a:latin typeface="Arial" charset="0"/>
                    <a:ea typeface="Times New Roman" pitchFamily="18" charset="0"/>
                    <a:cs typeface="Arial" charset="0"/>
                  </a:rPr>
                  <a:t>sample</a:t>
                </a:r>
              </a:p>
            </p:txBody>
          </p:sp>
          <p:sp>
            <p:nvSpPr>
              <p:cNvPr id="2068" name="Oval 8"/>
              <p:cNvSpPr>
                <a:spLocks noChangeAspect="1" noChangeArrowheads="1"/>
              </p:cNvSpPr>
              <p:nvPr/>
            </p:nvSpPr>
            <p:spPr bwMode="auto">
              <a:xfrm>
                <a:off x="4080" y="3294"/>
                <a:ext cx="269" cy="2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9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024" y="2576"/>
                <a:ext cx="133" cy="22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070" name="Rectangle 4"/>
              <p:cNvSpPr>
                <a:spLocks noChangeAspect="1" noChangeArrowheads="1"/>
              </p:cNvSpPr>
              <p:nvPr/>
            </p:nvSpPr>
            <p:spPr bwMode="auto">
              <a:xfrm>
                <a:off x="877" y="2306"/>
                <a:ext cx="405" cy="40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1400" i="1">
                    <a:solidFill>
                      <a:srgbClr val="000000"/>
                    </a:solidFill>
                    <a:latin typeface="Arial" charset="0"/>
                    <a:ea typeface="Times New Roman" pitchFamily="18" charset="0"/>
                    <a:cs typeface="Arial" charset="0"/>
                  </a:rPr>
                  <a:t>I</a:t>
                </a:r>
                <a:r>
                  <a:rPr lang="de-DE" sz="1400" i="1" baseline="-30000">
                    <a:solidFill>
                      <a:srgbClr val="000000"/>
                    </a:solidFill>
                    <a:latin typeface="Arial" charset="0"/>
                    <a:ea typeface="Times New Roman" pitchFamily="18" charset="0"/>
                    <a:cs typeface="Arial" charset="0"/>
                  </a:rPr>
                  <a:t>0</a:t>
                </a:r>
                <a:endParaRPr lang="de-DE" sz="1400">
                  <a:solidFill>
                    <a:srgbClr val="000000"/>
                  </a:solidFill>
                  <a:latin typeface="Arial" charset="0"/>
                  <a:ea typeface="Times New Roman" pitchFamily="18" charset="0"/>
                  <a:cs typeface="Arial" charset="0"/>
                </a:endParaRPr>
              </a:p>
            </p:txBody>
          </p:sp>
          <p:graphicFrame>
            <p:nvGraphicFramePr>
              <p:cNvPr id="2052" name="Object 6"/>
              <p:cNvGraphicFramePr>
                <a:graphicFrameLocks noChangeAspect="1"/>
              </p:cNvGraphicFramePr>
              <p:nvPr/>
            </p:nvGraphicFramePr>
            <p:xfrm>
              <a:off x="3197" y="2703"/>
              <a:ext cx="133" cy="179"/>
            </p:xfrm>
            <a:graphic>
              <a:graphicData uri="http://schemas.openxmlformats.org/presentationml/2006/ole">
                <p:oleObj spid="_x0000_s2052" name="Equation" r:id="rId5" imgW="126725" imgH="177415" progId="Equation.DSMT4">
                  <p:embed/>
                </p:oleObj>
              </a:graphicData>
            </a:graphic>
          </p:graphicFrame>
        </p:grpSp>
      </p:grpSp>
      <p:sp>
        <p:nvSpPr>
          <p:cNvPr id="2056" name="Rectangle 29"/>
          <p:cNvSpPr>
            <a:spLocks noChangeArrowheads="1"/>
          </p:cNvSpPr>
          <p:nvPr/>
        </p:nvSpPr>
        <p:spPr bwMode="auto">
          <a:xfrm>
            <a:off x="250825" y="692150"/>
            <a:ext cx="554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Scattered light wave emitted by one oscillating dipole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7" name="Rectangle 31"/>
          <p:cNvSpPr>
            <a:spLocks noChangeArrowheads="1"/>
          </p:cNvSpPr>
          <p:nvPr/>
        </p:nvSpPr>
        <p:spPr bwMode="auto">
          <a:xfrm>
            <a:off x="490538" y="5743575"/>
            <a:ext cx="6205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Light source I</a:t>
            </a:r>
            <a:r>
              <a:rPr lang="en-GB" baseline="-25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0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= laser: focussed, monochromatic, coherent </a:t>
            </a:r>
            <a:endParaRPr lang="en-GB">
              <a:latin typeface="Arial" charset="0"/>
            </a:endParaRPr>
          </a:p>
        </p:txBody>
      </p:sp>
      <p:sp>
        <p:nvSpPr>
          <p:cNvPr id="2058" name="Rectangle 32"/>
          <p:cNvSpPr>
            <a:spLocks noChangeArrowheads="1"/>
          </p:cNvSpPr>
          <p:nvPr/>
        </p:nvSpPr>
        <p:spPr bwMode="auto">
          <a:xfrm>
            <a:off x="482600" y="6197600"/>
            <a:ext cx="7545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Sample cell: cylindrical quartz cuvette, embedded in toluene bath (T, n</a:t>
            </a:r>
            <a:r>
              <a:rPr lang="en-GB" baseline="-25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) </a:t>
            </a:r>
            <a:endParaRPr lang="en-GB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9688" y="14288"/>
            <a:ext cx="501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Selected Examples – Static Light Scattering:</a:t>
            </a:r>
          </a:p>
        </p:txBody>
      </p:sp>
      <p:graphicFrame>
        <p:nvGraphicFramePr>
          <p:cNvPr id="120929" name="Group 97"/>
          <p:cNvGraphicFramePr>
            <a:graphicFrameLocks noGrp="1"/>
          </p:cNvGraphicFramePr>
          <p:nvPr/>
        </p:nvGraphicFramePr>
        <p:xfrm>
          <a:off x="38100" y="390525"/>
          <a:ext cx="9105900" cy="4627817"/>
        </p:xfrm>
        <a:graphic>
          <a:graphicData uri="http://schemas.openxmlformats.org/drawingml/2006/table">
            <a:tbl>
              <a:tblPr/>
              <a:tblGrid>
                <a:gridCol w="2171700"/>
                <a:gridCol w="3352800"/>
                <a:gridCol w="35814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problem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branched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polymeric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nanoparticles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self-similarity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fractals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 ?;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details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at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qR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&gt; 2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by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Kratky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plot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(P(q) q</a:t>
                      </a:r>
                      <a:r>
                        <a:rPr kumimoji="0" lang="de-DE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vs. q),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fitting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parameters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branched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polymers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simulation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P(q)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at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qR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&gt; 10 (SLS: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qR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&lt; 10) =&gt; not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fractal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vesicles (nanocapsules)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distinguish size polydispersity and shape anisotropy in P(q)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combine DLS (only size polydispersity !) and SLS to simulate expt. P(q)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worm-like micelles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characterization: length, R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/R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(R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: no rotation-translation-coupling if qL &lt; 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details at higher q by Holtzer plot (I(q) q vs. q), fit P(q), R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from Zimm-analysis at small q values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PNIPAM chains in water at different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coil – globule - transition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from Zimm-analysis, R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by DLS, decrease in R </a:t>
                      </a:r>
                      <a:r>
                        <a:rPr kumimoji="0" lang="de-DE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and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R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/ R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20"/>
          <p:cNvSpPr>
            <a:spLocks noChangeArrowheads="1"/>
          </p:cNvSpPr>
          <p:nvPr/>
        </p:nvSpPr>
        <p:spPr bwMode="auto">
          <a:xfrm>
            <a:off x="49213" y="44450"/>
            <a:ext cx="6107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3. Dynamic Light Scattering – Selected Examples</a:t>
            </a:r>
          </a:p>
        </p:txBody>
      </p:sp>
      <p:sp>
        <p:nvSpPr>
          <p:cNvPr id="31753" name="Rectangle 2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1754" name="Rectangle 2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1755" name="Rectangle 170"/>
          <p:cNvSpPr>
            <a:spLocks noChangeArrowheads="1"/>
          </p:cNvSpPr>
          <p:nvPr/>
        </p:nvSpPr>
        <p:spPr bwMode="auto">
          <a:xfrm>
            <a:off x="0" y="250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1756" name="Rectangle 177"/>
          <p:cNvSpPr>
            <a:spLocks noChangeArrowheads="1"/>
          </p:cNvSpPr>
          <p:nvPr/>
        </p:nvSpPr>
        <p:spPr bwMode="auto">
          <a:xfrm>
            <a:off x="34925" y="614363"/>
            <a:ext cx="612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</a:rPr>
              <a:t>1. Vanhoudt, J.;Clauwaert, J. </a:t>
            </a:r>
            <a:r>
              <a:rPr lang="en-GB" b="1" i="1">
                <a:solidFill>
                  <a:schemeClr val="bg1"/>
                </a:solidFill>
                <a:latin typeface="Arial" charset="0"/>
              </a:rPr>
              <a:t>Langmuir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 1999, </a:t>
            </a:r>
            <a:r>
              <a:rPr lang="en-GB" b="1" i="1">
                <a:solidFill>
                  <a:schemeClr val="bg1"/>
                </a:solidFill>
                <a:latin typeface="Arial" charset="0"/>
              </a:rPr>
              <a:t>15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, 44-57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1757" name="Rectangle 178"/>
          <p:cNvSpPr>
            <a:spLocks noChangeArrowheads="1"/>
          </p:cNvSpPr>
          <p:nvPr/>
        </p:nvSpPr>
        <p:spPr bwMode="auto">
          <a:xfrm>
            <a:off x="34925" y="1125538"/>
            <a:ext cx="555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sample: spherical latex particles in dilute dispersions </a:t>
            </a:r>
          </a:p>
        </p:txBody>
      </p:sp>
      <p:graphicFrame>
        <p:nvGraphicFramePr>
          <p:cNvPr id="15707" name="Group 347"/>
          <p:cNvGraphicFramePr>
            <a:graphicFrameLocks noGrp="1"/>
          </p:cNvGraphicFramePr>
          <p:nvPr/>
        </p:nvGraphicFramePr>
        <p:xfrm>
          <a:off x="107950" y="1557338"/>
          <a:ext cx="8424863" cy="1097280"/>
        </p:xfrm>
        <a:graphic>
          <a:graphicData uri="http://schemas.openxmlformats.org/drawingml/2006/table">
            <a:tbl>
              <a:tblPr/>
              <a:tblGrid>
                <a:gridCol w="2463800"/>
                <a:gridCol w="993775"/>
                <a:gridCol w="993775"/>
                <a:gridCol w="993775"/>
                <a:gridCol w="992188"/>
                <a:gridCol w="993775"/>
                <a:gridCol w="993775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sample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882900" algn="ctr"/>
                          <a:tab pos="5765800" algn="r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nominal diameter/nm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19, 91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19, 54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54, 91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diameter ratio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31793" name="Rectangle 314"/>
          <p:cNvSpPr>
            <a:spLocks noChangeArrowheads="1"/>
          </p:cNvSpPr>
          <p:nvPr/>
        </p:nvSpPr>
        <p:spPr bwMode="auto">
          <a:xfrm>
            <a:off x="57150" y="2846388"/>
            <a:ext cx="451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</a:rPr>
              <a:t>Data analysis of polydisperse samples:</a:t>
            </a:r>
            <a:r>
              <a:rPr lang="de-DE" b="1" u="sng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1794" name="Rectangle 321"/>
          <p:cNvSpPr>
            <a:spLocks noChangeArrowheads="1"/>
          </p:cNvSpPr>
          <p:nvPr/>
        </p:nvSpPr>
        <p:spPr bwMode="auto">
          <a:xfrm>
            <a:off x="34925" y="3284538"/>
            <a:ext cx="610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1. Cumulant method (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CUM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), polynomial series expansion: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1795" name="Rectangle 325"/>
          <p:cNvSpPr>
            <a:spLocks noChangeArrowheads="1"/>
          </p:cNvSpPr>
          <p:nvPr/>
        </p:nvSpPr>
        <p:spPr bwMode="auto">
          <a:xfrm>
            <a:off x="0" y="261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1746" name="Object 324"/>
          <p:cNvGraphicFramePr>
            <a:graphicFrameLocks noChangeAspect="1"/>
          </p:cNvGraphicFramePr>
          <p:nvPr/>
        </p:nvGraphicFramePr>
        <p:xfrm>
          <a:off x="468313" y="3806825"/>
          <a:ext cx="3706812" cy="630238"/>
        </p:xfrm>
        <a:graphic>
          <a:graphicData uri="http://schemas.openxmlformats.org/presentationml/2006/ole">
            <p:oleObj spid="_x0000_s31746" name="Equation" r:id="rId3" imgW="2463800" imgH="419100" progId="Equation.DSMT4">
              <p:embed/>
            </p:oleObj>
          </a:graphicData>
        </a:graphic>
      </p:graphicFrame>
      <p:sp>
        <p:nvSpPr>
          <p:cNvPr id="31796" name="Rectangle 326"/>
          <p:cNvSpPr>
            <a:spLocks noChangeArrowheads="1"/>
          </p:cNvSpPr>
          <p:nvPr/>
        </p:nvSpPr>
        <p:spPr bwMode="auto">
          <a:xfrm>
            <a:off x="0" y="303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1747" name="Object 323"/>
          <p:cNvGraphicFramePr>
            <a:graphicFrameLocks noChangeAspect="1"/>
          </p:cNvGraphicFramePr>
          <p:nvPr/>
        </p:nvGraphicFramePr>
        <p:xfrm>
          <a:off x="4643438" y="3716338"/>
          <a:ext cx="2613025" cy="708025"/>
        </p:xfrm>
        <a:graphic>
          <a:graphicData uri="http://schemas.openxmlformats.org/presentationml/2006/ole">
            <p:oleObj spid="_x0000_s31747" name="Equation" r:id="rId4" imgW="1714320" imgH="469800" progId="Equation.DSMT4">
              <p:embed/>
            </p:oleObj>
          </a:graphicData>
        </a:graphic>
      </p:graphicFrame>
      <p:graphicFrame>
        <p:nvGraphicFramePr>
          <p:cNvPr id="31748" name="Object 322"/>
          <p:cNvGraphicFramePr>
            <a:graphicFrameLocks noChangeAspect="1"/>
          </p:cNvGraphicFramePr>
          <p:nvPr/>
        </p:nvGraphicFramePr>
        <p:xfrm>
          <a:off x="4759325" y="4375150"/>
          <a:ext cx="2386013" cy="708025"/>
        </p:xfrm>
        <a:graphic>
          <a:graphicData uri="http://schemas.openxmlformats.org/presentationml/2006/ole">
            <p:oleObj spid="_x0000_s31748" name="Equation" r:id="rId5" imgW="1574800" imgH="469900" progId="Equation.DSMT4">
              <p:embed/>
            </p:oleObj>
          </a:graphicData>
        </a:graphic>
      </p:graphicFrame>
      <p:sp>
        <p:nvSpPr>
          <p:cNvPr id="31797" name="Rectangle 329"/>
          <p:cNvSpPr>
            <a:spLocks noChangeArrowheads="1"/>
          </p:cNvSpPr>
          <p:nvPr/>
        </p:nvSpPr>
        <p:spPr bwMode="auto">
          <a:xfrm>
            <a:off x="395288" y="48260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polydispersity index 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1749" name="Object 328"/>
          <p:cNvGraphicFramePr>
            <a:graphicFrameLocks noChangeAspect="1"/>
          </p:cNvGraphicFramePr>
          <p:nvPr/>
        </p:nvGraphicFramePr>
        <p:xfrm>
          <a:off x="2698750" y="4811713"/>
          <a:ext cx="1309688" cy="417512"/>
        </p:xfrm>
        <a:graphic>
          <a:graphicData uri="http://schemas.openxmlformats.org/presentationml/2006/ole">
            <p:oleObj spid="_x0000_s31749" name="Equation" r:id="rId6" imgW="863225" imgH="279279" progId="Equation.DSMT4">
              <p:embed/>
            </p:oleObj>
          </a:graphicData>
        </a:graphic>
      </p:graphicFrame>
      <p:sp>
        <p:nvSpPr>
          <p:cNvPr id="31798" name="Rectangle 333"/>
          <p:cNvSpPr>
            <a:spLocks noChangeArrowheads="1"/>
          </p:cNvSpPr>
          <p:nvPr/>
        </p:nvSpPr>
        <p:spPr bwMode="auto">
          <a:xfrm>
            <a:off x="163513" y="5734050"/>
            <a:ext cx="541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particle diameter is a so-called harmonic z-average: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1750" name="Object 332"/>
          <p:cNvGraphicFramePr>
            <a:graphicFrameLocks noChangeAspect="1"/>
          </p:cNvGraphicFramePr>
          <p:nvPr/>
        </p:nvGraphicFramePr>
        <p:xfrm>
          <a:off x="5691188" y="5424488"/>
          <a:ext cx="1328737" cy="1028700"/>
        </p:xfrm>
        <a:graphic>
          <a:graphicData uri="http://schemas.openxmlformats.org/presentationml/2006/ole">
            <p:oleObj spid="_x0000_s31750" name="Equation" r:id="rId7" imgW="889000" imgH="685800" progId="Equation.DSMT4">
              <p:embed/>
            </p:oleObj>
          </a:graphicData>
        </a:graphic>
      </p:graphicFrame>
      <p:sp>
        <p:nvSpPr>
          <p:cNvPr id="31799" name="Rectangle 334"/>
          <p:cNvSpPr>
            <a:spLocks noChangeArrowheads="1"/>
          </p:cNvSpPr>
          <p:nvPr/>
        </p:nvSpPr>
        <p:spPr bwMode="auto">
          <a:xfrm>
            <a:off x="179388" y="6237288"/>
            <a:ext cx="347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(only for homogeneous spheres)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800" name="Rectangle 34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1751" name="Object 344"/>
          <p:cNvGraphicFramePr>
            <a:graphicFrameLocks noChangeAspect="1"/>
          </p:cNvGraphicFramePr>
          <p:nvPr/>
        </p:nvGraphicFramePr>
        <p:xfrm>
          <a:off x="3670300" y="6237288"/>
          <a:ext cx="882650" cy="381000"/>
        </p:xfrm>
        <a:graphic>
          <a:graphicData uri="http://schemas.openxmlformats.org/presentationml/2006/ole">
            <p:oleObj spid="_x0000_s31751" name="Formel" r:id="rId8" imgW="5968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0" y="122238"/>
            <a:ext cx="507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2. non-negatively least squares method (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NNLS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):</a:t>
            </a: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2770" name="Object 7"/>
          <p:cNvGraphicFramePr>
            <a:graphicFrameLocks noChangeAspect="1"/>
          </p:cNvGraphicFramePr>
          <p:nvPr/>
        </p:nvGraphicFramePr>
        <p:xfrm>
          <a:off x="250825" y="382588"/>
          <a:ext cx="3390900" cy="723900"/>
        </p:xfrm>
        <a:graphic>
          <a:graphicData uri="http://schemas.openxmlformats.org/presentationml/2006/ole">
            <p:oleObj spid="_x0000_s32770" name="Equation" r:id="rId3" imgW="2273300" imgH="482600" progId="Equation.DSMT4">
              <p:embed/>
            </p:oleObj>
          </a:graphicData>
        </a:graphic>
      </p:graphicFrame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34925" y="1174750"/>
            <a:ext cx="882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 exponentials considered for the exponential series, yielding a set of coefficients </a:t>
            </a:r>
            <a:r>
              <a:rPr lang="en-GB" i="1">
                <a:solidFill>
                  <a:schemeClr val="bg1"/>
                </a:solidFill>
                <a:latin typeface="Arial" charset="0"/>
              </a:rPr>
              <a:t>b</a:t>
            </a:r>
            <a:r>
              <a:rPr lang="en-GB" i="1" baseline="-25000">
                <a:solidFill>
                  <a:schemeClr val="bg1"/>
                </a:solidFill>
                <a:latin typeface="Arial" charset="0"/>
              </a:rPr>
              <a:t>i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defining the particle size distribution for decay rates equally distributed on a log scale.</a:t>
            </a:r>
          </a:p>
        </p:txBody>
      </p:sp>
      <p:sp>
        <p:nvSpPr>
          <p:cNvPr id="32779" name="Rectangle 15"/>
          <p:cNvSpPr>
            <a:spLocks noChangeArrowheads="1"/>
          </p:cNvSpPr>
          <p:nvPr/>
        </p:nvSpPr>
        <p:spPr bwMode="auto">
          <a:xfrm>
            <a:off x="0" y="203835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3. Exponential sampling (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ES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): </a:t>
            </a:r>
          </a:p>
        </p:txBody>
      </p:sp>
      <p:sp>
        <p:nvSpPr>
          <p:cNvPr id="32780" name="Rectangle 1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2771" name="Object 16"/>
          <p:cNvGraphicFramePr>
            <a:graphicFrameLocks noChangeAspect="1"/>
          </p:cNvGraphicFramePr>
          <p:nvPr/>
        </p:nvGraphicFramePr>
        <p:xfrm>
          <a:off x="4716463" y="2438400"/>
          <a:ext cx="2162175" cy="608013"/>
        </p:xfrm>
        <a:graphic>
          <a:graphicData uri="http://schemas.openxmlformats.org/presentationml/2006/ole">
            <p:oleObj spid="_x0000_s32771" name="Equation" r:id="rId4" imgW="1459866" imgH="406224" progId="Equation.DSMT4">
              <p:embed/>
            </p:oleObj>
          </a:graphicData>
        </a:graphic>
      </p:graphicFrame>
      <p:sp>
        <p:nvSpPr>
          <p:cNvPr id="32781" name="Rectangle 18"/>
          <p:cNvSpPr>
            <a:spLocks noChangeArrowheads="1"/>
          </p:cNvSpPr>
          <p:nvPr/>
        </p:nvSpPr>
        <p:spPr bwMode="auto">
          <a:xfrm>
            <a:off x="250825" y="2546350"/>
            <a:ext cx="432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See 2., decay rates chosen according to: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82" name="Rectangle 19"/>
          <p:cNvSpPr>
            <a:spLocks noChangeArrowheads="1"/>
          </p:cNvSpPr>
          <p:nvPr/>
        </p:nvSpPr>
        <p:spPr bwMode="auto">
          <a:xfrm>
            <a:off x="0" y="3189288"/>
            <a:ext cx="377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4. Provencher’s CONTIN algorithm: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83" name="Rectangle 2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2772" name="Object 20"/>
          <p:cNvGraphicFramePr>
            <a:graphicFrameLocks noChangeAspect="1"/>
          </p:cNvGraphicFramePr>
          <p:nvPr/>
        </p:nvGraphicFramePr>
        <p:xfrm>
          <a:off x="311150" y="3549650"/>
          <a:ext cx="5629275" cy="687388"/>
        </p:xfrm>
        <a:graphic>
          <a:graphicData uri="http://schemas.openxmlformats.org/presentationml/2006/ole">
            <p:oleObj spid="_x0000_s32772" name="Equation" r:id="rId5" imgW="3746160" imgH="457200" progId="Equation.DSMT4">
              <p:embed/>
            </p:oleObj>
          </a:graphicData>
        </a:graphic>
      </p:graphicFrame>
      <p:sp>
        <p:nvSpPr>
          <p:cNvPr id="32784" name="Rectangle 33"/>
          <p:cNvSpPr>
            <a:spLocks noChangeArrowheads="1"/>
          </p:cNvSpPr>
          <p:nvPr/>
        </p:nvSpPr>
        <p:spPr bwMode="auto">
          <a:xfrm>
            <a:off x="34925" y="4205288"/>
            <a:ext cx="8894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Numerical procedure to calculate a continuous decay rate distribution B(</a:t>
            </a:r>
            <a:r>
              <a:rPr lang="en-GB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), also called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Inverse Laplace Transformation, enclosed in most commercial DLS setups. </a:t>
            </a:r>
          </a:p>
        </p:txBody>
      </p:sp>
      <p:sp>
        <p:nvSpPr>
          <p:cNvPr id="32785" name="Rectangle 34"/>
          <p:cNvSpPr>
            <a:spLocks noChangeArrowheads="1"/>
          </p:cNvSpPr>
          <p:nvPr/>
        </p:nvSpPr>
        <p:spPr bwMode="auto">
          <a:xfrm>
            <a:off x="0" y="5064125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5. double-exponential method (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DE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): </a:t>
            </a:r>
          </a:p>
        </p:txBody>
      </p:sp>
      <p:sp>
        <p:nvSpPr>
          <p:cNvPr id="32786" name="Rectangle 3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2773" name="Object 35"/>
          <p:cNvGraphicFramePr>
            <a:graphicFrameLocks noChangeAspect="1"/>
          </p:cNvGraphicFramePr>
          <p:nvPr/>
        </p:nvGraphicFramePr>
        <p:xfrm>
          <a:off x="395288" y="5568950"/>
          <a:ext cx="2105025" cy="381000"/>
        </p:xfrm>
        <a:graphic>
          <a:graphicData uri="http://schemas.openxmlformats.org/presentationml/2006/ole">
            <p:oleObj spid="_x0000_s32773" name="Equation" r:id="rId6" imgW="1422400" imgH="254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</a:rPr>
              <a:t>Results:</a:t>
            </a:r>
          </a:p>
        </p:txBody>
      </p:sp>
      <p:sp>
        <p:nvSpPr>
          <p:cNvPr id="56326" name="Rectangle 35"/>
          <p:cNvSpPr>
            <a:spLocks noChangeArrowheads="1"/>
          </p:cNvSpPr>
          <p:nvPr/>
        </p:nvSpPr>
        <p:spPr bwMode="auto">
          <a:xfrm>
            <a:off x="1263650" y="1828800"/>
            <a:ext cx="1665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327" name="Rectangle 43"/>
          <p:cNvSpPr>
            <a:spLocks noChangeArrowheads="1"/>
          </p:cNvSpPr>
          <p:nvPr/>
        </p:nvSpPr>
        <p:spPr bwMode="auto">
          <a:xfrm>
            <a:off x="1263650" y="1828800"/>
            <a:ext cx="1665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328" name="Rectangle 51"/>
          <p:cNvSpPr>
            <a:spLocks noChangeArrowheads="1"/>
          </p:cNvSpPr>
          <p:nvPr/>
        </p:nvSpPr>
        <p:spPr bwMode="auto">
          <a:xfrm>
            <a:off x="1263650" y="1828800"/>
            <a:ext cx="1665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329" name="Rectangle 59"/>
          <p:cNvSpPr>
            <a:spLocks noChangeArrowheads="1"/>
          </p:cNvSpPr>
          <p:nvPr/>
        </p:nvSpPr>
        <p:spPr bwMode="auto">
          <a:xfrm>
            <a:off x="1263650" y="1828800"/>
            <a:ext cx="1665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330" name="Rectangle 67"/>
          <p:cNvSpPr>
            <a:spLocks noChangeArrowheads="1"/>
          </p:cNvSpPr>
          <p:nvPr/>
        </p:nvSpPr>
        <p:spPr bwMode="auto">
          <a:xfrm>
            <a:off x="1263650" y="1828800"/>
            <a:ext cx="1665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331" name="Rectangle 75"/>
          <p:cNvSpPr>
            <a:spLocks noChangeArrowheads="1"/>
          </p:cNvSpPr>
          <p:nvPr/>
        </p:nvSpPr>
        <p:spPr bwMode="auto">
          <a:xfrm>
            <a:off x="1263650" y="1828800"/>
            <a:ext cx="1665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332" name="Rectangle 83"/>
          <p:cNvSpPr>
            <a:spLocks noChangeArrowheads="1"/>
          </p:cNvSpPr>
          <p:nvPr/>
        </p:nvSpPr>
        <p:spPr bwMode="auto">
          <a:xfrm>
            <a:off x="1263650" y="1828800"/>
            <a:ext cx="1665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333" name="Rectangle 91"/>
          <p:cNvSpPr>
            <a:spLocks noChangeArrowheads="1"/>
          </p:cNvSpPr>
          <p:nvPr/>
        </p:nvSpPr>
        <p:spPr bwMode="auto">
          <a:xfrm>
            <a:off x="1263650" y="1828800"/>
            <a:ext cx="1665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7357" name="Group 557"/>
          <p:cNvGraphicFramePr>
            <a:graphicFrameLocks noGrp="1"/>
          </p:cNvGraphicFramePr>
          <p:nvPr/>
        </p:nvGraphicFramePr>
        <p:xfrm>
          <a:off x="179388" y="836613"/>
          <a:ext cx="8640762" cy="2926080"/>
        </p:xfrm>
        <a:graphic>
          <a:graphicData uri="http://schemas.openxmlformats.org/drawingml/2006/table">
            <a:tbl>
              <a:tblPr/>
              <a:tblGrid>
                <a:gridCol w="2273300"/>
                <a:gridCol w="1039812"/>
                <a:gridCol w="1008063"/>
                <a:gridCol w="863600"/>
                <a:gridCol w="1152525"/>
                <a:gridCol w="1223962"/>
                <a:gridCol w="10795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nominal diameter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 ± 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 ± 2.7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 ± 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19, 91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19, 54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54, 91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diameter ratio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&lt;d&gt; 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 CUM (1.)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55.0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87.0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36.9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29.5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69.0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PI 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CUM (1.)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0.009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0.008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0.248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0.191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0.069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d1,d2 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NNLS (2.)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18, 81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16, 50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d1,d2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ES (3.)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19, 54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d1,d2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DE (5.)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18, 54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09" name="Rectangle 551"/>
          <p:cNvSpPr>
            <a:spLocks noChangeArrowheads="1"/>
          </p:cNvSpPr>
          <p:nvPr/>
        </p:nvSpPr>
        <p:spPr bwMode="auto">
          <a:xfrm>
            <a:off x="179388" y="3933825"/>
            <a:ext cx="4791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Bimodal samples s5, s6, s7: I</a:t>
            </a:r>
            <a:r>
              <a:rPr lang="en-GB" baseline="-25000">
                <a:solidFill>
                  <a:schemeClr val="bg1"/>
                </a:solidFill>
                <a:latin typeface="Arial" charset="0"/>
              </a:rPr>
              <a:t>1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(q=0) = I</a:t>
            </a:r>
            <a:r>
              <a:rPr lang="en-GB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(q=0) </a:t>
            </a:r>
          </a:p>
        </p:txBody>
      </p:sp>
      <p:sp>
        <p:nvSpPr>
          <p:cNvPr id="56410" name="Rectangle 552"/>
          <p:cNvSpPr>
            <a:spLocks noChangeArrowheads="1"/>
          </p:cNvSpPr>
          <p:nvPr/>
        </p:nvSpPr>
        <p:spPr bwMode="auto">
          <a:xfrm>
            <a:off x="179388" y="5157788"/>
            <a:ext cx="721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u="sng">
                <a:solidFill>
                  <a:schemeClr val="bg1"/>
                </a:solidFill>
                <a:latin typeface="Arial" charset="0"/>
              </a:rPr>
              <a:t>Note: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 bimodal samples with d2/d1 &lt; 2 (s7) beyond resolution of DLS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4925" y="44450"/>
            <a:ext cx="776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2. van der Zande, B. M. I.;Dhont, J. K. G.;Bohmer, M. R.;Philipse, A. P. </a:t>
            </a:r>
          </a:p>
          <a:p>
            <a:r>
              <a:rPr lang="de-DE" b="1" i="1">
                <a:solidFill>
                  <a:schemeClr val="bg1"/>
                </a:solidFill>
                <a:latin typeface="Arial" charset="0"/>
              </a:rPr>
              <a:t>    Langmuir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2000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, </a:t>
            </a:r>
            <a:r>
              <a:rPr lang="de-DE" b="1" i="1">
                <a:solidFill>
                  <a:schemeClr val="bg1"/>
                </a:solidFill>
                <a:latin typeface="Arial" charset="0"/>
              </a:rPr>
              <a:t>16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, 459-464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90488" y="908050"/>
            <a:ext cx="855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sample (TEM-results):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colloidal gold nanoparticles stabilized with poly(vinylpyrrolidone) (M = 40000 g/Mol)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351" name="Rectangle 12"/>
          <p:cNvSpPr>
            <a:spLocks noChangeArrowheads="1"/>
          </p:cNvSpPr>
          <p:nvPr/>
        </p:nvSpPr>
        <p:spPr bwMode="auto">
          <a:xfrm>
            <a:off x="1033463" y="1660525"/>
            <a:ext cx="854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57352" name="Rectangle 15"/>
          <p:cNvSpPr>
            <a:spLocks noChangeArrowheads="1"/>
          </p:cNvSpPr>
          <p:nvPr/>
        </p:nvSpPr>
        <p:spPr bwMode="auto">
          <a:xfrm>
            <a:off x="1033463" y="1660525"/>
            <a:ext cx="854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57353" name="Rectangle 17"/>
          <p:cNvSpPr>
            <a:spLocks noChangeArrowheads="1"/>
          </p:cNvSpPr>
          <p:nvPr/>
        </p:nvSpPr>
        <p:spPr bwMode="auto">
          <a:xfrm>
            <a:off x="1033463" y="1660525"/>
            <a:ext cx="7445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90607" name="Group 495"/>
          <p:cNvGraphicFramePr>
            <a:graphicFrameLocks noGrp="1"/>
          </p:cNvGraphicFramePr>
          <p:nvPr/>
        </p:nvGraphicFramePr>
        <p:xfrm>
          <a:off x="323850" y="1628775"/>
          <a:ext cx="8496300" cy="4824413"/>
        </p:xfrm>
        <a:graphic>
          <a:graphicData uri="http://schemas.openxmlformats.org/drawingml/2006/table">
            <a:tbl>
              <a:tblPr/>
              <a:tblGrid>
                <a:gridCol w="1223963"/>
                <a:gridCol w="1295400"/>
                <a:gridCol w="1441450"/>
                <a:gridCol w="1655762"/>
                <a:gridCol w="1008063"/>
                <a:gridCol w="1871662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system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length 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[nm]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[nm]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diameter 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[nm]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[nm]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aspect ratio L/d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Sphere18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Sphere15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Rod2.6a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Rod2.6b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Rod8.9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Rod12.6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12.6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Rod14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Rod17.2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17.2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Rod17.4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17.4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Rod39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39.0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Rod49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49.0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0" y="0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DLS setup and data analysis:</a:t>
            </a: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0" y="484188"/>
            <a:ext cx="879475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Kr ion laser (647.1 nm far from the absorption peak of the gold particles (500 nm))</a:t>
            </a:r>
            <a:endParaRPr lang="de-DE">
              <a:solidFill>
                <a:schemeClr val="bg1"/>
              </a:solidFill>
              <a:latin typeface="Arial" charset="0"/>
            </a:endParaRPr>
          </a:p>
          <a:p>
            <a:endParaRPr lang="en-GB" sz="1000">
              <a:solidFill>
                <a:schemeClr val="bg1"/>
              </a:solidFill>
              <a:latin typeface="Arial" charset="0"/>
            </a:endParaRP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Measurements in vv-mode and vh-mode (depolarized dynamic light scattering DDLS)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(v = vertical, h = horizontal polarization) </a:t>
            </a: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30163" y="1778000"/>
            <a:ext cx="775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intensity autocorrelation functions were fitted to single exponential decays,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including a second Cumulant to account for particle size polydispersity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3794" name="Object 11"/>
          <p:cNvGraphicFramePr>
            <a:graphicFrameLocks noChangeAspect="1"/>
          </p:cNvGraphicFramePr>
          <p:nvPr/>
        </p:nvGraphicFramePr>
        <p:xfrm>
          <a:off x="107950" y="2563813"/>
          <a:ext cx="4087813" cy="417512"/>
        </p:xfrm>
        <a:graphic>
          <a:graphicData uri="http://schemas.openxmlformats.org/presentationml/2006/ole">
            <p:oleObj spid="_x0000_s33794" name="Equation" r:id="rId3" imgW="2705100" imgH="279400" progId="Equation.DSMT4">
              <p:embed/>
            </p:oleObj>
          </a:graphicData>
        </a:graphic>
      </p:graphicFrame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38100" y="3405188"/>
            <a:ext cx="410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vv-mode (only translation is detected):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34925" y="3906838"/>
            <a:ext cx="684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depolarized dynamic light scattering (vh-mode)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(translation and rotation are detected, no coupling in case qL &lt; 5)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3805" name="Rectangle 1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3795" name="Object 15"/>
          <p:cNvGraphicFramePr>
            <a:graphicFrameLocks noChangeAspect="1"/>
          </p:cNvGraphicFramePr>
          <p:nvPr/>
        </p:nvGraphicFramePr>
        <p:xfrm>
          <a:off x="4356100" y="3395663"/>
          <a:ext cx="1298575" cy="381000"/>
        </p:xfrm>
        <a:graphic>
          <a:graphicData uri="http://schemas.openxmlformats.org/presentationml/2006/ole">
            <p:oleObj spid="_x0000_s33795" name="Equation" r:id="rId4" imgW="875920" imgH="253890" progId="Equation.DSMT4">
              <p:embed/>
            </p:oleObj>
          </a:graphicData>
        </a:graphic>
      </p:graphicFrame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3796" name="Object 17"/>
          <p:cNvGraphicFramePr>
            <a:graphicFrameLocks noChangeAspect="1"/>
          </p:cNvGraphicFramePr>
          <p:nvPr/>
        </p:nvGraphicFramePr>
        <p:xfrm>
          <a:off x="6948488" y="4197350"/>
          <a:ext cx="1979612" cy="382588"/>
        </p:xfrm>
        <a:graphic>
          <a:graphicData uri="http://schemas.openxmlformats.org/presentationml/2006/ole">
            <p:oleObj spid="_x0000_s33796" name="Equation" r:id="rId5" imgW="1333500" imgH="254000" progId="Equation.DSMT4">
              <p:embed/>
            </p:oleObj>
          </a:graphicData>
        </a:graphic>
      </p:graphicFrame>
      <p:sp>
        <p:nvSpPr>
          <p:cNvPr id="33807" name="Rectangle 19"/>
          <p:cNvSpPr>
            <a:spLocks noChangeArrowheads="1"/>
          </p:cNvSpPr>
          <p:nvPr/>
        </p:nvSpPr>
        <p:spPr bwMode="auto">
          <a:xfrm>
            <a:off x="34925" y="4960938"/>
            <a:ext cx="65897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translational diffusion coefficient D</a:t>
            </a:r>
            <a:r>
              <a:rPr lang="en-GB" baseline="-25000">
                <a:solidFill>
                  <a:schemeClr val="bg1"/>
                </a:solidFill>
                <a:latin typeface="Arial" charset="0"/>
              </a:rPr>
              <a:t>T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 determined from the slope,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rotational diffusion coefficient D</a:t>
            </a:r>
            <a:r>
              <a:rPr lang="en-GB" baseline="-25000">
                <a:solidFill>
                  <a:schemeClr val="bg1"/>
                </a:solidFill>
                <a:latin typeface="Arial" charset="0"/>
              </a:rPr>
              <a:t>R</a:t>
            </a:r>
            <a:r>
              <a:rPr lang="en-GB">
                <a:solidFill>
                  <a:schemeClr val="bg1"/>
                </a:solidFill>
                <a:latin typeface="Arial" charset="0"/>
              </a:rPr>
              <a:t> from the intercept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of the data measured in vh –geometry.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0163" y="381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u="sng">
                <a:solidFill>
                  <a:schemeClr val="bg1"/>
                </a:solidFill>
                <a:latin typeface="Arial" charset="0"/>
              </a:rPr>
              <a:t>Results:</a:t>
            </a:r>
          </a:p>
        </p:txBody>
      </p:sp>
      <p:pic>
        <p:nvPicPr>
          <p:cNvPr id="58374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365375" y="44450"/>
            <a:ext cx="4222750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10"/>
          <p:cNvSpPr txBox="1">
            <a:spLocks noChangeAspect="1" noChangeArrowheads="1"/>
          </p:cNvSpPr>
          <p:nvPr/>
        </p:nvSpPr>
        <p:spPr bwMode="auto">
          <a:xfrm>
            <a:off x="3924300" y="2917825"/>
            <a:ext cx="1584325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i="1">
                <a:solidFill>
                  <a:srgbClr val="000000"/>
                </a:solidFill>
                <a:latin typeface="Arial" charset="0"/>
              </a:rPr>
              <a:t>q</a:t>
            </a:r>
            <a:r>
              <a:rPr lang="de-DE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de-DE">
                <a:solidFill>
                  <a:srgbClr val="000000"/>
                </a:solidFill>
                <a:latin typeface="Arial" charset="0"/>
              </a:rPr>
              <a:t> / 10</a:t>
            </a:r>
            <a:r>
              <a:rPr lang="de-DE" baseline="30000">
                <a:solidFill>
                  <a:srgbClr val="000000"/>
                </a:solidFill>
                <a:latin typeface="Arial" charset="0"/>
              </a:rPr>
              <a:t>14</a:t>
            </a:r>
            <a:r>
              <a:rPr lang="de-DE">
                <a:solidFill>
                  <a:srgbClr val="000000"/>
                </a:solidFill>
                <a:latin typeface="Arial" charset="0"/>
              </a:rPr>
              <a:t> m</a:t>
            </a:r>
            <a:r>
              <a:rPr lang="de-DE" baseline="30000">
                <a:solidFill>
                  <a:srgbClr val="000000"/>
                </a:solidFill>
                <a:latin typeface="Arial" charset="0"/>
              </a:rPr>
              <a:t>-2</a:t>
            </a:r>
          </a:p>
        </p:txBody>
      </p:sp>
      <p:sp>
        <p:nvSpPr>
          <p:cNvPr id="58376" name="Text Box 11"/>
          <p:cNvSpPr txBox="1">
            <a:spLocks noChangeAspect="1" noChangeArrowheads="1"/>
          </p:cNvSpPr>
          <p:nvPr/>
        </p:nvSpPr>
        <p:spPr bwMode="auto">
          <a:xfrm>
            <a:off x="3995738" y="6375400"/>
            <a:ext cx="1584325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i="1">
                <a:solidFill>
                  <a:srgbClr val="000000"/>
                </a:solidFill>
                <a:latin typeface="Arial" charset="0"/>
              </a:rPr>
              <a:t>q</a:t>
            </a:r>
            <a:r>
              <a:rPr lang="de-DE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de-DE">
                <a:solidFill>
                  <a:srgbClr val="000000"/>
                </a:solidFill>
                <a:latin typeface="Arial" charset="0"/>
              </a:rPr>
              <a:t> / 10</a:t>
            </a:r>
            <a:r>
              <a:rPr lang="de-DE" baseline="30000">
                <a:solidFill>
                  <a:srgbClr val="000000"/>
                </a:solidFill>
                <a:latin typeface="Arial" charset="0"/>
              </a:rPr>
              <a:t>14</a:t>
            </a:r>
            <a:r>
              <a:rPr lang="de-DE">
                <a:solidFill>
                  <a:srgbClr val="000000"/>
                </a:solidFill>
                <a:latin typeface="Arial" charset="0"/>
              </a:rPr>
              <a:t> m</a:t>
            </a:r>
            <a:r>
              <a:rPr lang="de-DE" baseline="30000">
                <a:solidFill>
                  <a:srgbClr val="000000"/>
                </a:solidFill>
                <a:latin typeface="Arial" charset="0"/>
              </a:rPr>
              <a:t>-2</a:t>
            </a:r>
          </a:p>
        </p:txBody>
      </p:sp>
      <p:sp>
        <p:nvSpPr>
          <p:cNvPr id="58377" name="Text Box 12"/>
          <p:cNvSpPr txBox="1">
            <a:spLocks noChangeAspect="1" noChangeArrowheads="1"/>
          </p:cNvSpPr>
          <p:nvPr/>
        </p:nvSpPr>
        <p:spPr bwMode="auto">
          <a:xfrm>
            <a:off x="6877050" y="3925888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>
                <a:solidFill>
                  <a:schemeClr val="bg1"/>
                </a:solidFill>
                <a:latin typeface="Arial" charset="0"/>
              </a:rPr>
              <a:t>q</a:t>
            </a:r>
            <a:r>
              <a:rPr lang="de-DE" baseline="-25000">
                <a:solidFill>
                  <a:schemeClr val="bg1"/>
                </a:solidFill>
                <a:latin typeface="Arial" charset="0"/>
              </a:rPr>
              <a:t>max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L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 &gt; 5 (</a:t>
            </a:r>
            <a:r>
              <a:rPr lang="de-DE" i="1">
                <a:solidFill>
                  <a:schemeClr val="bg1"/>
                </a:solidFill>
                <a:latin typeface="Arial" charset="0"/>
                <a:cs typeface="Arial" charset="0"/>
              </a:rPr>
              <a:t>≈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9) !</a:t>
            </a:r>
            <a:endParaRPr lang="de-DE" baseline="30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8" name="Text Box 13"/>
          <p:cNvSpPr txBox="1">
            <a:spLocks noChangeAspect="1" noChangeArrowheads="1"/>
          </p:cNvSpPr>
          <p:nvPr/>
        </p:nvSpPr>
        <p:spPr bwMode="auto">
          <a:xfrm>
            <a:off x="6804025" y="40481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>
                <a:solidFill>
                  <a:schemeClr val="bg1"/>
                </a:solidFill>
                <a:latin typeface="Arial" charset="0"/>
              </a:rPr>
              <a:t>qL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 &lt; 5</a:t>
            </a:r>
            <a:endParaRPr lang="de-DE" baseline="30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293813" y="39100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-1293813" y="41195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9688" y="50800"/>
            <a:ext cx="602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diffusion coefficients according to Tirado and de la Torre,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using as input parameters length and diameter from TEM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4818" name="Object 6"/>
          <p:cNvGraphicFramePr>
            <a:graphicFrameLocks noChangeAspect="1"/>
          </p:cNvGraphicFramePr>
          <p:nvPr/>
        </p:nvGraphicFramePr>
        <p:xfrm>
          <a:off x="184150" y="717550"/>
          <a:ext cx="4819650" cy="1558925"/>
        </p:xfrm>
        <a:graphic>
          <a:graphicData uri="http://schemas.openxmlformats.org/presentationml/2006/ole">
            <p:oleObj spid="_x0000_s34818" name="Equation" r:id="rId3" imgW="3213100" imgH="1041400" progId="Equation.DSMT4">
              <p:embed/>
            </p:oleObj>
          </a:graphicData>
        </a:graphic>
      </p:graphicFrame>
      <p:sp>
        <p:nvSpPr>
          <p:cNvPr id="34824" name="Rectangle 17"/>
          <p:cNvSpPr>
            <a:spLocks noChangeArrowheads="1"/>
          </p:cNvSpPr>
          <p:nvPr/>
        </p:nvSpPr>
        <p:spPr bwMode="auto">
          <a:xfrm>
            <a:off x="1039813" y="2117725"/>
            <a:ext cx="9953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34825" name="Rectangle 19"/>
          <p:cNvSpPr>
            <a:spLocks noChangeArrowheads="1"/>
          </p:cNvSpPr>
          <p:nvPr/>
        </p:nvSpPr>
        <p:spPr bwMode="auto">
          <a:xfrm>
            <a:off x="1039813" y="2117725"/>
            <a:ext cx="9953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82205" name="Group 285"/>
          <p:cNvGraphicFramePr>
            <a:graphicFrameLocks noGrp="1"/>
          </p:cNvGraphicFramePr>
          <p:nvPr/>
        </p:nvGraphicFramePr>
        <p:xfrm>
          <a:off x="252413" y="2505075"/>
          <a:ext cx="8064500" cy="3304540"/>
        </p:xfrm>
        <a:graphic>
          <a:graphicData uri="http://schemas.openxmlformats.org/drawingml/2006/table">
            <a:tbl>
              <a:tblPr/>
              <a:tblGrid>
                <a:gridCol w="1606550"/>
                <a:gridCol w="1619250"/>
                <a:gridCol w="1620837"/>
                <a:gridCol w="1608138"/>
                <a:gridCol w="1609725"/>
              </a:tblGrid>
              <a:tr h="501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system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exp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[m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-12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calc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[m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exp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[s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calc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[s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Rod8.9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2238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Rod12.6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Rod14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5.2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Rod17.2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Rod17.4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Rod39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Rod49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82" name="Rectangle 286"/>
          <p:cNvSpPr>
            <a:spLocks noChangeArrowheads="1"/>
          </p:cNvSpPr>
          <p:nvPr/>
        </p:nvSpPr>
        <p:spPr bwMode="auto">
          <a:xfrm>
            <a:off x="34925" y="5956300"/>
            <a:ext cx="763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values determined by DDLS systematically too small, because PVP-layer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</a:rPr>
              <a:t>(thickness 10 – 15 nm) not visible in TEM !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9688" y="14288"/>
            <a:ext cx="534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Selected Examples – Dynamic Light Scattering:</a:t>
            </a:r>
          </a:p>
        </p:txBody>
      </p:sp>
      <p:graphicFrame>
        <p:nvGraphicFramePr>
          <p:cNvPr id="119954" name="Group 146"/>
          <p:cNvGraphicFramePr>
            <a:graphicFrameLocks noGrp="1"/>
          </p:cNvGraphicFramePr>
          <p:nvPr/>
        </p:nvGraphicFramePr>
        <p:xfrm>
          <a:off x="38100" y="569913"/>
          <a:ext cx="9105900" cy="2788412"/>
        </p:xfrm>
        <a:graphic>
          <a:graphicData uri="http://schemas.openxmlformats.org/drawingml/2006/table">
            <a:tbl>
              <a:tblPr/>
              <a:tblGrid>
                <a:gridCol w="2316163"/>
                <a:gridCol w="3689350"/>
                <a:gridCol w="3100387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problem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bimodal spheres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double exponential fits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size distribution fits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CONTIN ;  only if R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/R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&gt;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stiff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gold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nanorods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length and diameter in solution =?;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deviation TEM – DLS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depolarized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DLS (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vh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 =&gt;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DE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rot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standard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DLS (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vv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 =&gt;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DE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trans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deviation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TEM-DLS due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PVP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stabilization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layer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8100" y="50800"/>
            <a:ext cx="835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Standard Light Scattering Setup of the Schmidt Group, Phys.Chem., Mainz:</a:t>
            </a:r>
            <a:endParaRPr lang="de-DE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0963" name="Picture 23" descr="LS gre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79200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24"/>
          <p:cNvSpPr txBox="1">
            <a:spLocks noChangeArrowheads="1"/>
          </p:cNvSpPr>
          <p:nvPr/>
        </p:nvSpPr>
        <p:spPr bwMode="auto">
          <a:xfrm>
            <a:off x="6567488" y="2701925"/>
            <a:ext cx="717550" cy="366713"/>
          </a:xfrm>
          <a:prstGeom prst="rect">
            <a:avLst/>
          </a:prstGeom>
          <a:solidFill>
            <a:schemeClr val="hlink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CC00"/>
                </a:solidFill>
                <a:latin typeface="Arial" charset="0"/>
              </a:rPr>
              <a:t>laser</a:t>
            </a:r>
          </a:p>
        </p:txBody>
      </p:sp>
      <p:sp>
        <p:nvSpPr>
          <p:cNvPr id="40965" name="Text Box 25"/>
          <p:cNvSpPr txBox="1">
            <a:spLocks noChangeArrowheads="1"/>
          </p:cNvSpPr>
          <p:nvPr/>
        </p:nvSpPr>
        <p:spPr bwMode="auto">
          <a:xfrm>
            <a:off x="4932363" y="2997200"/>
            <a:ext cx="1035050" cy="641350"/>
          </a:xfrm>
          <a:prstGeom prst="rect">
            <a:avLst/>
          </a:prstGeom>
          <a:solidFill>
            <a:schemeClr val="hlink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CC00"/>
                </a:solidFill>
                <a:latin typeface="Arial" charset="0"/>
              </a:rPr>
              <a:t>sample,</a:t>
            </a:r>
          </a:p>
          <a:p>
            <a:r>
              <a:rPr lang="de-DE" b="1">
                <a:solidFill>
                  <a:srgbClr val="FFCC00"/>
                </a:solidFill>
                <a:latin typeface="Arial" charset="0"/>
              </a:rPr>
              <a:t>bath</a:t>
            </a:r>
          </a:p>
        </p:txBody>
      </p:sp>
      <p:sp>
        <p:nvSpPr>
          <p:cNvPr id="40966" name="Text Box 26"/>
          <p:cNvSpPr txBox="1">
            <a:spLocks noChangeArrowheads="1"/>
          </p:cNvSpPr>
          <p:nvPr/>
        </p:nvSpPr>
        <p:spPr bwMode="auto">
          <a:xfrm>
            <a:off x="3995738" y="4371975"/>
            <a:ext cx="1911350" cy="641350"/>
          </a:xfrm>
          <a:prstGeom prst="rect">
            <a:avLst/>
          </a:prstGeom>
          <a:solidFill>
            <a:schemeClr val="hlink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CC00"/>
                </a:solidFill>
                <a:latin typeface="Arial" charset="0"/>
              </a:rPr>
              <a:t>detector on</a:t>
            </a:r>
          </a:p>
          <a:p>
            <a:r>
              <a:rPr lang="de-DE" b="1">
                <a:solidFill>
                  <a:srgbClr val="FFCC00"/>
                </a:solidFill>
                <a:latin typeface="Arial" charset="0"/>
              </a:rPr>
              <a:t>goniometer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" y="50800"/>
            <a:ext cx="835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Standard Light Scattering Setup of the Schmidt Group, Phys.Chem., Mainz:</a:t>
            </a:r>
            <a:endParaRPr lang="de-DE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1987" name="Picture 4" descr="LS gre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476250"/>
            <a:ext cx="46482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100" y="50800"/>
            <a:ext cx="835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Standard Light Scattering Setup of the Schmidt Group, Phys.Chem., Mainz:</a:t>
            </a:r>
            <a:endParaRPr lang="de-DE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3011" name="Picture 4" descr="LS red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5613"/>
            <a:ext cx="8351838" cy="6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93663" y="324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>
              <a:latin typeface="Arial" charset="0"/>
            </a:endParaRPr>
          </a:p>
        </p:txBody>
      </p:sp>
      <p:grpSp>
        <p:nvGrpSpPr>
          <p:cNvPr id="3077" name="Group 4"/>
          <p:cNvGrpSpPr>
            <a:grpSpLocks noChangeAspect="1"/>
          </p:cNvGrpSpPr>
          <p:nvPr/>
        </p:nvGrpSpPr>
        <p:grpSpPr bwMode="auto">
          <a:xfrm>
            <a:off x="604838" y="1412875"/>
            <a:ext cx="7927975" cy="3541713"/>
            <a:chOff x="2781" y="10375"/>
            <a:chExt cx="7999" cy="3573"/>
          </a:xfrm>
        </p:grpSpPr>
        <p:sp>
          <p:nvSpPr>
            <p:cNvPr id="3081" name="Rectangle 20"/>
            <p:cNvSpPr>
              <a:spLocks noChangeAspect="1" noChangeArrowheads="1"/>
            </p:cNvSpPr>
            <p:nvPr/>
          </p:nvSpPr>
          <p:spPr bwMode="auto">
            <a:xfrm>
              <a:off x="2781" y="11225"/>
              <a:ext cx="3573" cy="25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2" name="Rectangle 19"/>
            <p:cNvSpPr>
              <a:spLocks noChangeAspect="1" noChangeArrowheads="1"/>
            </p:cNvSpPr>
            <p:nvPr/>
          </p:nvSpPr>
          <p:spPr bwMode="auto">
            <a:xfrm rot="5400000">
              <a:off x="2821" y="12035"/>
              <a:ext cx="3573" cy="2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3" name="Rectangle 18"/>
            <p:cNvSpPr>
              <a:spLocks noChangeAspect="1" noChangeArrowheads="1"/>
            </p:cNvSpPr>
            <p:nvPr/>
          </p:nvSpPr>
          <p:spPr bwMode="auto">
            <a:xfrm rot="2503246">
              <a:off x="7207" y="11779"/>
              <a:ext cx="3573" cy="25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4" name="Rectangle 17"/>
            <p:cNvSpPr>
              <a:spLocks noChangeAspect="1" noChangeArrowheads="1"/>
            </p:cNvSpPr>
            <p:nvPr/>
          </p:nvSpPr>
          <p:spPr bwMode="auto">
            <a:xfrm>
              <a:off x="6564" y="11231"/>
              <a:ext cx="3573" cy="25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5" name="Freeform 16" descr="Diagonal dunkel nach unten"/>
            <p:cNvSpPr>
              <a:spLocks noChangeAspect="1"/>
            </p:cNvSpPr>
            <p:nvPr/>
          </p:nvSpPr>
          <p:spPr bwMode="auto">
            <a:xfrm>
              <a:off x="8047" y="11225"/>
              <a:ext cx="638" cy="255"/>
            </a:xfrm>
            <a:custGeom>
              <a:avLst/>
              <a:gdLst>
                <a:gd name="T0" fmla="*/ 0 w 900"/>
                <a:gd name="T1" fmla="*/ 0 h 360"/>
                <a:gd name="T2" fmla="*/ 13 w 900"/>
                <a:gd name="T3" fmla="*/ 0 h 360"/>
                <a:gd name="T4" fmla="*/ 20 w 900"/>
                <a:gd name="T5" fmla="*/ 8 h 360"/>
                <a:gd name="T6" fmla="*/ 8 w 900"/>
                <a:gd name="T7" fmla="*/ 8 h 360"/>
                <a:gd name="T8" fmla="*/ 0 w 900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"/>
                <a:gd name="T16" fmla="*/ 0 h 360"/>
                <a:gd name="T17" fmla="*/ 900 w 900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" h="360">
                  <a:moveTo>
                    <a:pt x="0" y="0"/>
                  </a:moveTo>
                  <a:lnTo>
                    <a:pt x="540" y="0"/>
                  </a:lnTo>
                  <a:lnTo>
                    <a:pt x="900" y="360"/>
                  </a:lnTo>
                  <a:lnTo>
                    <a:pt x="360" y="360"/>
                  </a:lnTo>
                  <a:lnTo>
                    <a:pt x="0" y="0"/>
                  </a:lnTo>
                  <a:close/>
                </a:path>
              </a:pathLst>
            </a:cu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6" name="Rectangle 15" descr="Diagonal dunkel nach unten"/>
            <p:cNvSpPr>
              <a:spLocks noChangeAspect="1" noChangeArrowheads="1"/>
            </p:cNvSpPr>
            <p:nvPr/>
          </p:nvSpPr>
          <p:spPr bwMode="auto">
            <a:xfrm>
              <a:off x="4469" y="11210"/>
              <a:ext cx="255" cy="25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7" name="Oval 14"/>
            <p:cNvSpPr>
              <a:spLocks noChangeAspect="1" noChangeArrowheads="1"/>
            </p:cNvSpPr>
            <p:nvPr/>
          </p:nvSpPr>
          <p:spPr bwMode="auto">
            <a:xfrm>
              <a:off x="3699" y="10441"/>
              <a:ext cx="1783" cy="178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8" name="Oval 13"/>
            <p:cNvSpPr>
              <a:spLocks noChangeAspect="1" noChangeArrowheads="1"/>
            </p:cNvSpPr>
            <p:nvPr/>
          </p:nvSpPr>
          <p:spPr bwMode="auto">
            <a:xfrm>
              <a:off x="7480" y="10468"/>
              <a:ext cx="1782" cy="178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9" name="Line 12"/>
            <p:cNvSpPr>
              <a:spLocks noChangeAspect="1" noChangeShapeType="1"/>
            </p:cNvSpPr>
            <p:nvPr/>
          </p:nvSpPr>
          <p:spPr bwMode="auto">
            <a:xfrm>
              <a:off x="2903" y="11345"/>
              <a:ext cx="6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0" name="Line 11"/>
            <p:cNvSpPr>
              <a:spLocks noChangeAspect="1" noChangeShapeType="1"/>
            </p:cNvSpPr>
            <p:nvPr/>
          </p:nvSpPr>
          <p:spPr bwMode="auto">
            <a:xfrm>
              <a:off x="6670" y="11345"/>
              <a:ext cx="6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1" name="Line 10"/>
            <p:cNvSpPr>
              <a:spLocks noChangeAspect="1" noChangeShapeType="1"/>
            </p:cNvSpPr>
            <p:nvPr/>
          </p:nvSpPr>
          <p:spPr bwMode="auto">
            <a:xfrm rot="5400000">
              <a:off x="4266" y="12804"/>
              <a:ext cx="6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2" name="Line 9"/>
            <p:cNvSpPr>
              <a:spLocks noChangeAspect="1" noChangeShapeType="1"/>
            </p:cNvSpPr>
            <p:nvPr/>
          </p:nvSpPr>
          <p:spPr bwMode="auto">
            <a:xfrm rot="2678744">
              <a:off x="9262" y="12453"/>
              <a:ext cx="6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074" name="Object 8"/>
            <p:cNvGraphicFramePr>
              <a:graphicFrameLocks noChangeAspect="1"/>
            </p:cNvGraphicFramePr>
            <p:nvPr/>
          </p:nvGraphicFramePr>
          <p:xfrm>
            <a:off x="5161" y="11944"/>
            <a:ext cx="369" cy="505"/>
          </p:xfrm>
          <a:graphic>
            <a:graphicData uri="http://schemas.openxmlformats.org/presentationml/2006/ole">
              <p:oleObj spid="_x0000_s3074" name="Equation" r:id="rId3" imgW="126725" imgH="177415" progId="Equation.DSMT4">
                <p:embed/>
              </p:oleObj>
            </a:graphicData>
          </a:graphic>
        </p:graphicFrame>
        <p:graphicFrame>
          <p:nvGraphicFramePr>
            <p:cNvPr id="3075" name="Object 7"/>
            <p:cNvGraphicFramePr>
              <a:graphicFrameLocks noChangeAspect="1"/>
            </p:cNvGraphicFramePr>
            <p:nvPr/>
          </p:nvGraphicFramePr>
          <p:xfrm>
            <a:off x="9462" y="11678"/>
            <a:ext cx="369" cy="506"/>
          </p:xfrm>
          <a:graphic>
            <a:graphicData uri="http://schemas.openxmlformats.org/presentationml/2006/ole">
              <p:oleObj spid="_x0000_s3075" name="Equation" r:id="rId4" imgW="126725" imgH="177415" progId="Equation.DSMT4">
                <p:embed/>
              </p:oleObj>
            </a:graphicData>
          </a:graphic>
        </p:graphicFrame>
        <p:sp>
          <p:nvSpPr>
            <p:cNvPr id="3093" name="Freeform 6"/>
            <p:cNvSpPr>
              <a:spLocks noChangeAspect="1"/>
            </p:cNvSpPr>
            <p:nvPr/>
          </p:nvSpPr>
          <p:spPr bwMode="auto">
            <a:xfrm>
              <a:off x="4725" y="11480"/>
              <a:ext cx="973" cy="1297"/>
            </a:xfrm>
            <a:custGeom>
              <a:avLst/>
              <a:gdLst>
                <a:gd name="T0" fmla="*/ 20 w 1440"/>
                <a:gd name="T1" fmla="*/ 0 h 1800"/>
                <a:gd name="T2" fmla="*/ 17 w 1440"/>
                <a:gd name="T3" fmla="*/ 30 h 1800"/>
                <a:gd name="T4" fmla="*/ 7 w 1440"/>
                <a:gd name="T5" fmla="*/ 44 h 1800"/>
                <a:gd name="T6" fmla="*/ 0 w 1440"/>
                <a:gd name="T7" fmla="*/ 49 h 18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1800"/>
                <a:gd name="T14" fmla="*/ 1440 w 1440"/>
                <a:gd name="T15" fmla="*/ 1800 h 18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1800">
                  <a:moveTo>
                    <a:pt x="1440" y="0"/>
                  </a:moveTo>
                  <a:cubicBezTo>
                    <a:pt x="1425" y="405"/>
                    <a:pt x="1410" y="810"/>
                    <a:pt x="1260" y="1080"/>
                  </a:cubicBezTo>
                  <a:cubicBezTo>
                    <a:pt x="1110" y="1350"/>
                    <a:pt x="750" y="1500"/>
                    <a:pt x="540" y="1620"/>
                  </a:cubicBezTo>
                  <a:cubicBezTo>
                    <a:pt x="330" y="1740"/>
                    <a:pt x="165" y="1770"/>
                    <a:pt x="0" y="180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4" name="Freeform 5"/>
            <p:cNvSpPr>
              <a:spLocks noChangeAspect="1"/>
            </p:cNvSpPr>
            <p:nvPr/>
          </p:nvSpPr>
          <p:spPr bwMode="auto">
            <a:xfrm>
              <a:off x="9586" y="11480"/>
              <a:ext cx="324" cy="811"/>
            </a:xfrm>
            <a:custGeom>
              <a:avLst/>
              <a:gdLst>
                <a:gd name="T0" fmla="*/ 0 w 1440"/>
                <a:gd name="T1" fmla="*/ 0 h 1800"/>
                <a:gd name="T2" fmla="*/ 0 w 1440"/>
                <a:gd name="T3" fmla="*/ 0 h 1800"/>
                <a:gd name="T4" fmla="*/ 0 w 1440"/>
                <a:gd name="T5" fmla="*/ 0 h 1800"/>
                <a:gd name="T6" fmla="*/ 0 w 1440"/>
                <a:gd name="T7" fmla="*/ 0 h 18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1800"/>
                <a:gd name="T14" fmla="*/ 1440 w 1440"/>
                <a:gd name="T15" fmla="*/ 1800 h 18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1800">
                  <a:moveTo>
                    <a:pt x="1440" y="0"/>
                  </a:moveTo>
                  <a:cubicBezTo>
                    <a:pt x="1425" y="405"/>
                    <a:pt x="1410" y="810"/>
                    <a:pt x="1260" y="1080"/>
                  </a:cubicBezTo>
                  <a:cubicBezTo>
                    <a:pt x="1110" y="1350"/>
                    <a:pt x="750" y="1500"/>
                    <a:pt x="540" y="1620"/>
                  </a:cubicBezTo>
                  <a:cubicBezTo>
                    <a:pt x="330" y="1740"/>
                    <a:pt x="165" y="1770"/>
                    <a:pt x="0" y="180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078" name="Rectangle 21"/>
          <p:cNvSpPr>
            <a:spLocks noChangeArrowheads="1"/>
          </p:cNvSpPr>
          <p:nvPr/>
        </p:nvSpPr>
        <p:spPr bwMode="auto">
          <a:xfrm>
            <a:off x="0" y="44450"/>
            <a:ext cx="903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Scattering volume: </a:t>
            </a:r>
          </a:p>
          <a:p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defined by intersection of incident beam and optical aperture of the detection optics</a:t>
            </a:r>
            <a:endParaRPr 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9" name="Rectangle 22"/>
          <p:cNvSpPr>
            <a:spLocks noChangeArrowheads="1"/>
          </p:cNvSpPr>
          <p:nvPr/>
        </p:nvSpPr>
        <p:spPr bwMode="auto">
          <a:xfrm>
            <a:off x="250825" y="5824538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Important: scattered intensity has to be normalized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-338138" y="3168650"/>
            <a:ext cx="109855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>
                <a:latin typeface="Arial" charset="0"/>
                <a:cs typeface="Times New Roman" pitchFamily="18" charset="0"/>
              </a:rPr>
              <a:t>. 	</a:t>
            </a:r>
            <a:endParaRPr lang="de-DE" sz="900">
              <a:latin typeface="Arial" charset="0"/>
            </a:endParaRPr>
          </a:p>
          <a:p>
            <a:pPr eaLnBrk="0" hangingPunct="0"/>
            <a:endParaRPr lang="de-D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zean">
  <a:themeElements>
    <a:clrScheme name="Oz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z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z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2828</Words>
  <Application>Microsoft Office PowerPoint</Application>
  <PresentationFormat>Bildschirmpräsentation (4:3)</PresentationFormat>
  <Paragraphs>616</Paragraphs>
  <Slides>58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58</vt:i4>
      </vt:variant>
    </vt:vector>
  </HeadingPairs>
  <TitlesOfParts>
    <vt:vector size="62" baseType="lpstr">
      <vt:lpstr>Ozean</vt:lpstr>
      <vt:lpstr>Formel</vt:lpstr>
      <vt:lpstr>Equation</vt:lpstr>
      <vt:lpstr>Graph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</vt:vector>
  </TitlesOfParts>
  <Company>UNI Mainz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Schärtl</dc:creator>
  <cp:lastModifiedBy>Dr Wolfgang Schärtl</cp:lastModifiedBy>
  <cp:revision>149</cp:revision>
  <dcterms:created xsi:type="dcterms:W3CDTF">2007-07-03T14:52:21Z</dcterms:created>
  <dcterms:modified xsi:type="dcterms:W3CDTF">2012-02-10T09:29:06Z</dcterms:modified>
</cp:coreProperties>
</file>