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315" r:id="rId3"/>
    <p:sldId id="387" r:id="rId4"/>
    <p:sldId id="382" r:id="rId5"/>
    <p:sldId id="383" r:id="rId6"/>
    <p:sldId id="385" r:id="rId7"/>
    <p:sldId id="384" r:id="rId8"/>
    <p:sldId id="386" r:id="rId9"/>
    <p:sldId id="388" r:id="rId10"/>
    <p:sldId id="323" r:id="rId11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3300"/>
    <a:srgbClr val="990000"/>
    <a:srgbClr val="FF9999"/>
    <a:srgbClr val="663300"/>
    <a:srgbClr val="7DA4DD"/>
    <a:srgbClr val="A86060"/>
    <a:srgbClr val="3366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14" autoAdjust="0"/>
    <p:restoredTop sz="89484" autoAdjust="0"/>
  </p:normalViewPr>
  <p:slideViewPr>
    <p:cSldViewPr snapToObjects="1" showGuides="1">
      <p:cViewPr varScale="1">
        <p:scale>
          <a:sx n="115" d="100"/>
          <a:sy n="115" d="100"/>
        </p:scale>
        <p:origin x="1212" y="102"/>
      </p:cViewPr>
      <p:guideLst>
        <p:guide orient="horz" pos="216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DBD96-2CB7-E94D-9791-D317E36F4502}" type="datetimeFigureOut">
              <a:rPr lang="de-DE" smtClean="0"/>
              <a:pPr/>
              <a:t>05.05.2014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D0A97-BEE2-BD4D-9A49-57B6BC00B1E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85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428604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07181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z="3200" b="1" spc="100" noProof="0" dirty="0" smtClean="0">
                <a:latin typeface="Arial Narrow" pitchFamily="34" charset="0"/>
                <a:cs typeface="Arial Narrow"/>
              </a:rPr>
              <a:t>Dies </a:t>
            </a:r>
            <a:r>
              <a:rPr lang="en-US" sz="3200" b="1" spc="100" noProof="0" dirty="0" err="1" smtClean="0">
                <a:latin typeface="Arial Narrow" pitchFamily="34" charset="0"/>
                <a:cs typeface="Arial Narrow"/>
              </a:rPr>
              <a:t>ist</a:t>
            </a:r>
            <a:r>
              <a:rPr lang="en-US" sz="3200" b="1" spc="100" noProof="0" dirty="0" smtClean="0">
                <a:latin typeface="Arial Narrow" pitchFamily="34" charset="0"/>
                <a:cs typeface="Arial Narrow"/>
              </a:rPr>
              <a:t> </a:t>
            </a:r>
            <a:r>
              <a:rPr lang="en-US" sz="3200" b="1" spc="100" noProof="0" dirty="0" err="1" smtClean="0">
                <a:latin typeface="Arial Narrow" pitchFamily="34" charset="0"/>
                <a:cs typeface="Arial Narrow"/>
              </a:rPr>
              <a:t>eine</a:t>
            </a:r>
            <a:r>
              <a:rPr lang="en-US" sz="3200" b="1" spc="100" noProof="0" dirty="0" smtClean="0">
                <a:latin typeface="Arial Narrow" pitchFamily="34" charset="0"/>
                <a:cs typeface="Arial Narrow"/>
              </a:rPr>
              <a:t> </a:t>
            </a:r>
            <a:r>
              <a:rPr lang="en-US" sz="3200" b="1" spc="100" noProof="0" dirty="0" err="1" smtClean="0">
                <a:latin typeface="Arial Narrow" pitchFamily="34" charset="0"/>
                <a:cs typeface="Arial Narrow"/>
              </a:rPr>
              <a:t>Überschrift</a:t>
            </a:r>
            <a:r>
              <a:rPr lang="en-US" sz="3200" b="1" spc="100" noProof="0" dirty="0" smtClean="0">
                <a:latin typeface="Arial Narrow" pitchFamily="34" charset="0"/>
                <a:cs typeface="Arial Narrow"/>
              </a:rPr>
              <a:t>, </a:t>
            </a:r>
            <a:r>
              <a:rPr lang="en-US" sz="3200" b="1" spc="100" noProof="0" dirty="0" err="1" smtClean="0">
                <a:latin typeface="Arial Narrow" pitchFamily="34" charset="0"/>
                <a:cs typeface="Arial Narrow"/>
              </a:rPr>
              <a:t>sie</a:t>
            </a:r>
            <a:r>
              <a:rPr lang="en-US" sz="3200" b="1" spc="100" noProof="0" dirty="0" smtClean="0">
                <a:latin typeface="Arial Narrow" pitchFamily="34" charset="0"/>
                <a:cs typeface="Arial Narrow"/>
              </a:rPr>
              <a:t> </a:t>
            </a:r>
            <a:r>
              <a:rPr lang="en-US" sz="3200" b="1" spc="100" noProof="0" dirty="0" err="1" smtClean="0">
                <a:latin typeface="Arial Narrow" pitchFamily="34" charset="0"/>
                <a:cs typeface="Arial Narrow"/>
              </a:rPr>
              <a:t>gibt</a:t>
            </a:r>
            <a:r>
              <a:rPr lang="en-US" sz="3200" b="1" spc="100" noProof="0" dirty="0" smtClean="0">
                <a:latin typeface="Arial Narrow" pitchFamily="34" charset="0"/>
                <a:cs typeface="Arial Narrow"/>
              </a:rPr>
              <a:t> das </a:t>
            </a:r>
            <a:r>
              <a:rPr lang="en-US" sz="3200" b="1" spc="100" noProof="0" dirty="0" err="1" smtClean="0">
                <a:latin typeface="Arial Narrow" pitchFamily="34" charset="0"/>
                <a:cs typeface="Arial Narrow"/>
              </a:rPr>
              <a:t>Thema</a:t>
            </a:r>
            <a:r>
              <a:rPr lang="en-US" sz="3200" b="1" spc="100" noProof="0" dirty="0" smtClean="0">
                <a:latin typeface="Arial Narrow" pitchFamily="34" charset="0"/>
                <a:cs typeface="Arial Narrow"/>
              </a:rPr>
              <a:t> </a:t>
            </a:r>
            <a:r>
              <a:rPr lang="en-US" sz="3200" b="1" spc="100" noProof="0" dirty="0" err="1" smtClean="0">
                <a:latin typeface="Arial Narrow" pitchFamily="34" charset="0"/>
                <a:cs typeface="Arial Narrow"/>
              </a:rPr>
              <a:t>der</a:t>
            </a:r>
            <a:r>
              <a:rPr lang="en-US" sz="3200" b="1" spc="100" noProof="0" dirty="0" smtClean="0">
                <a:latin typeface="Arial Narrow" pitchFamily="34" charset="0"/>
                <a:cs typeface="Arial Narrow"/>
              </a:rPr>
              <a:t> </a:t>
            </a:r>
            <a:r>
              <a:rPr lang="en-US" sz="3200" b="1" spc="100" noProof="0" dirty="0" err="1" smtClean="0">
                <a:latin typeface="Arial Narrow" pitchFamily="34" charset="0"/>
                <a:cs typeface="Arial Narrow"/>
              </a:rPr>
              <a:t>Präsentation</a:t>
            </a:r>
            <a:r>
              <a:rPr lang="en-US" sz="3200" b="1" spc="100" noProof="0" dirty="0" smtClean="0">
                <a:latin typeface="Arial Narrow" pitchFamily="34" charset="0"/>
                <a:cs typeface="Arial Narrow"/>
              </a:rPr>
              <a:t> </a:t>
            </a:r>
            <a:r>
              <a:rPr lang="en-US" sz="3200" b="1" spc="100" noProof="0" dirty="0" err="1" smtClean="0">
                <a:latin typeface="Arial Narrow" pitchFamily="34" charset="0"/>
                <a:cs typeface="Arial Narrow"/>
              </a:rPr>
              <a:t>wieder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00364" y="6453336"/>
            <a:ext cx="3659868" cy="365125"/>
          </a:xfrm>
        </p:spPr>
        <p:txBody>
          <a:bodyPr/>
          <a:lstStyle/>
          <a:p>
            <a:r>
              <a:rPr lang="en-US" dirty="0" smtClean="0"/>
              <a:t>Progress Report – Ralf </a:t>
            </a:r>
            <a:r>
              <a:rPr lang="en-US" dirty="0" err="1" smtClean="0"/>
              <a:t>Hauenschild</a:t>
            </a:r>
            <a:r>
              <a:rPr lang="en-US" dirty="0" smtClean="0"/>
              <a:t> – Helm Group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23528" y="6453336"/>
            <a:ext cx="2133600" cy="365125"/>
          </a:xfrm>
        </p:spPr>
        <p:txBody>
          <a:bodyPr/>
          <a:lstStyle/>
          <a:p>
            <a:pPr algn="l"/>
            <a:fld id="{D43A920A-4BD3-4948-978E-BFE2C6D0A4D6}" type="slidenum">
              <a:rPr lang="de-DE" smtClean="0"/>
              <a:pPr algn="l"/>
              <a:t>‹Nr.›</a:t>
            </a:fld>
            <a:endParaRPr lang="de-DE" dirty="0" smtClean="0"/>
          </a:p>
          <a:p>
            <a:pPr algn="l"/>
            <a:r>
              <a:rPr lang="de-DE" dirty="0" smtClean="0"/>
              <a:t>27.02.2013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CE9-A987-436A-9B68-5E5898205825}" type="datetimeFigureOut">
              <a:rPr lang="en-GB" smtClean="0"/>
              <a:pPr/>
              <a:t>05/05/2014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8FFC-4C84-43D8-A100-7D026A9D8830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CE9-A987-436A-9B68-5E5898205825}" type="datetimeFigureOut">
              <a:rPr lang="en-GB" smtClean="0"/>
              <a:pPr/>
              <a:t>05/05/2014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8FFC-4C84-43D8-A100-7D026A9D8830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CE9-A987-436A-9B68-5E5898205825}" type="datetimeFigureOut">
              <a:rPr lang="en-GB" smtClean="0"/>
              <a:pPr/>
              <a:t>05/05/2014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8FFC-4C84-43D8-A100-7D026A9D8830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CE9-A987-436A-9B68-5E5898205825}" type="datetimeFigureOut">
              <a:rPr lang="en-GB" smtClean="0"/>
              <a:pPr/>
              <a:t>05/05/2014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8FFC-4C84-43D8-A100-7D026A9D8830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CE9-A987-436A-9B68-5E5898205825}" type="datetimeFigureOut">
              <a:rPr lang="en-GB" smtClean="0"/>
              <a:pPr/>
              <a:t>05/05/2014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8FFC-4C84-43D8-A100-7D026A9D8830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CE9-A987-436A-9B68-5E5898205825}" type="datetimeFigureOut">
              <a:rPr lang="en-GB" smtClean="0"/>
              <a:pPr/>
              <a:t>05/05/2014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8FFC-4C84-43D8-A100-7D026A9D8830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CE9-A987-436A-9B68-5E5898205825}" type="datetimeFigureOut">
              <a:rPr lang="en-GB" smtClean="0"/>
              <a:pPr/>
              <a:t>05/05/2014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8FFC-4C84-43D8-A100-7D026A9D8830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CE9-A987-436A-9B68-5E5898205825}" type="datetimeFigureOut">
              <a:rPr lang="en-GB" smtClean="0"/>
              <a:pPr/>
              <a:t>05/05/2014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8FFC-4C84-43D8-A100-7D026A9D8830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CE9-A987-436A-9B68-5E5898205825}" type="datetimeFigureOut">
              <a:rPr lang="en-GB" smtClean="0"/>
              <a:pPr/>
              <a:t>05/05/2014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8FFC-4C84-43D8-A100-7D026A9D8830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CE9-A987-436A-9B68-5E5898205825}" type="datetimeFigureOut">
              <a:rPr lang="en-GB" smtClean="0"/>
              <a:pPr/>
              <a:t>05/05/2014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8FFC-4C84-43D8-A100-7D026A9D8830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>
            <a:lvl1pPr>
              <a:defRPr sz="1600">
                <a:latin typeface="Arial Narrow" pitchFamily="34" charset="0"/>
              </a:defRPr>
            </a:lvl1pPr>
            <a:lvl2pPr>
              <a:defRPr sz="1600">
                <a:latin typeface="Arial Narrow" pitchFamily="34" charset="0"/>
              </a:defRPr>
            </a:lvl2pPr>
            <a:lvl3pPr>
              <a:defRPr sz="1600"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Occacion of presentation – Your Name – Helm Group</a:t>
            </a: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323528" y="6448251"/>
            <a:ext cx="2133600" cy="365125"/>
          </a:xfrm>
        </p:spPr>
        <p:txBody>
          <a:bodyPr/>
          <a:lstStyle/>
          <a:p>
            <a:pPr algn="l"/>
            <a:fld id="{D43A920A-4BD3-4948-978E-BFE2C6D0A4D6}" type="slidenum">
              <a:rPr lang="de-DE" noProof="0" smtClean="0"/>
              <a:pPr algn="l"/>
              <a:t>‹Nr.›</a:t>
            </a:fld>
            <a:r>
              <a:rPr lang="de-DE" noProof="0" smtClean="0"/>
              <a:t/>
            </a:r>
            <a:br>
              <a:rPr lang="de-DE" noProof="0" smtClean="0"/>
            </a:br>
            <a:fld id="{24AB9230-679F-1045-B49B-98C0DCAF56BA}" type="datetimeFigureOut">
              <a:rPr lang="de-DE" noProof="0" smtClean="0"/>
              <a:pPr algn="l"/>
              <a:t>05.05.2014</a:t>
            </a:fld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92696"/>
            <a:ext cx="5614988" cy="500062"/>
          </a:xfrm>
        </p:spPr>
        <p:txBody>
          <a:bodyPr/>
          <a:lstStyle>
            <a:lvl1pPr>
              <a:buNone/>
              <a:defRPr sz="2800">
                <a:latin typeface="Arial Narrow" pitchFamily="34" charset="0"/>
              </a:defRPr>
            </a:lvl1pPr>
          </a:lstStyle>
          <a:p>
            <a:pPr lvl="0"/>
            <a:r>
              <a:rPr lang="en-US" noProof="0" smtClean="0"/>
              <a:t>Überschrift</a:t>
            </a:r>
            <a:endParaRPr lang="en-US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Occacion of presentation – Your Name – Helm Group</a:t>
            </a:r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D43A920A-4BD3-4948-978E-BFE2C6D0A4D6}" type="slidenum">
              <a:rPr lang="de-DE" noProof="0" smtClean="0"/>
              <a:pPr algn="l"/>
              <a:t>‹Nr.›</a:t>
            </a:fld>
            <a:endParaRPr lang="de-DE" noProof="0" smtClean="0"/>
          </a:p>
          <a:p>
            <a:pPr algn="l"/>
            <a:fld id="{24AB9230-679F-1045-B49B-98C0DCAF56BA}" type="datetimeFigureOut">
              <a:rPr lang="de-DE" noProof="0" smtClean="0"/>
              <a:pPr algn="l"/>
              <a:t>05.05.2014</a:t>
            </a:fld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268760"/>
            <a:ext cx="4042792" cy="4857403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2696"/>
            <a:ext cx="5614988" cy="500062"/>
          </a:xfrm>
        </p:spPr>
        <p:txBody>
          <a:bodyPr/>
          <a:lstStyle>
            <a:lvl1pPr>
              <a:buNone/>
              <a:defRPr sz="2800">
                <a:latin typeface="Arial Narrow" pitchFamily="34" charset="0"/>
              </a:defRPr>
            </a:lvl1pPr>
          </a:lstStyle>
          <a:p>
            <a:pPr lvl="0"/>
            <a:r>
              <a:rPr lang="en-US" noProof="0" smtClean="0"/>
              <a:t>Überschrift</a:t>
            </a:r>
            <a:endParaRPr lang="en-US" noProof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644008" y="1268759"/>
            <a:ext cx="4042792" cy="4857403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Occacion of presentation – Your Name – Helm Group</a:t>
            </a:r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D43A920A-4BD3-4948-978E-BFE2C6D0A4D6}" type="slidenum">
              <a:rPr lang="de-DE" noProof="0" smtClean="0"/>
              <a:pPr algn="l"/>
              <a:t>‹Nr.›</a:t>
            </a:fld>
            <a:endParaRPr lang="de-DE" noProof="0" smtClean="0"/>
          </a:p>
          <a:p>
            <a:pPr algn="l"/>
            <a:fld id="{24AB9230-679F-1045-B49B-98C0DCAF56BA}" type="datetimeFigureOut">
              <a:rPr lang="de-DE" noProof="0" smtClean="0"/>
              <a:pPr algn="l"/>
              <a:t>05.05.2014</a:t>
            </a:fld>
            <a:endParaRPr lang="de-DE" noProof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2696"/>
            <a:ext cx="5614988" cy="500062"/>
          </a:xfrm>
        </p:spPr>
        <p:txBody>
          <a:bodyPr/>
          <a:lstStyle>
            <a:lvl1pPr>
              <a:buNone/>
              <a:defRPr sz="2800">
                <a:latin typeface="Arial Narrow" pitchFamily="34" charset="0"/>
              </a:defRPr>
            </a:lvl1pPr>
          </a:lstStyle>
          <a:p>
            <a:pPr lvl="0"/>
            <a:r>
              <a:rPr lang="en-US" noProof="0" smtClean="0"/>
              <a:t>Überschrift</a:t>
            </a:r>
            <a:endParaRPr lang="en-US" noProof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1268760"/>
            <a:ext cx="4042792" cy="4857403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4644008" y="1268760"/>
            <a:ext cx="4043363" cy="485775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Occacion of presentation – Your Name – Helm Group</a:t>
            </a:r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D43A920A-4BD3-4948-978E-BFE2C6D0A4D6}" type="slidenum">
              <a:rPr lang="de-DE" noProof="0" smtClean="0"/>
              <a:pPr algn="l"/>
              <a:t>‹Nr.›</a:t>
            </a:fld>
            <a:endParaRPr lang="de-DE" noProof="0" smtClean="0"/>
          </a:p>
          <a:p>
            <a:pPr algn="l"/>
            <a:fld id="{24AB9230-679F-1045-B49B-98C0DCAF56BA}" type="datetimeFigureOut">
              <a:rPr lang="de-DE" noProof="0" smtClean="0"/>
              <a:pPr algn="l"/>
              <a:t>05.05.2014</a:t>
            </a:fld>
            <a:endParaRPr lang="de-DE" noProof="0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2696"/>
            <a:ext cx="5614988" cy="500062"/>
          </a:xfrm>
        </p:spPr>
        <p:txBody>
          <a:bodyPr/>
          <a:lstStyle>
            <a:lvl1pPr>
              <a:buNone/>
              <a:defRPr sz="2800">
                <a:latin typeface="Arial Narrow" pitchFamily="34" charset="0"/>
              </a:defRPr>
            </a:lvl1pPr>
          </a:lstStyle>
          <a:p>
            <a:pPr lvl="0"/>
            <a:r>
              <a:rPr lang="en-US" noProof="0" smtClean="0"/>
              <a:t>Überschrift</a:t>
            </a:r>
            <a:endParaRPr lang="en-US" noProof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4644008" y="1268760"/>
            <a:ext cx="4043363" cy="485775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56629" y="1268760"/>
            <a:ext cx="4043363" cy="485775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Occacion of presentation – Your Name – Helm Group</a:t>
            </a:r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D43A920A-4BD3-4948-978E-BFE2C6D0A4D6}" type="slidenum">
              <a:rPr lang="de-DE" noProof="0" smtClean="0"/>
              <a:pPr algn="l"/>
              <a:t>‹Nr.›</a:t>
            </a:fld>
            <a:endParaRPr lang="de-DE" noProof="0" smtClean="0"/>
          </a:p>
          <a:p>
            <a:pPr algn="l"/>
            <a:fld id="{24AB9230-679F-1045-B49B-98C0DCAF56BA}" type="datetimeFigureOut">
              <a:rPr lang="de-DE" noProof="0" smtClean="0"/>
              <a:pPr algn="l"/>
              <a:t>05.05.2014</a:t>
            </a:fld>
            <a:endParaRPr lang="de-DE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Occacion of presentation – Your Name – Helm Group</a:t>
            </a:r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D43A920A-4BD3-4948-978E-BFE2C6D0A4D6}" type="slidenum">
              <a:rPr lang="de-DE" noProof="0" smtClean="0"/>
              <a:pPr algn="l"/>
              <a:t>‹Nr.›</a:t>
            </a:fld>
            <a:endParaRPr lang="de-DE" noProof="0" smtClean="0"/>
          </a:p>
          <a:p>
            <a:pPr algn="l"/>
            <a:fld id="{24AB9230-679F-1045-B49B-98C0DCAF56BA}" type="datetimeFigureOut">
              <a:rPr lang="de-DE" noProof="0" smtClean="0"/>
              <a:pPr algn="l"/>
              <a:t>05.05.2014</a:t>
            </a:fld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4725144"/>
            <a:ext cx="4042792" cy="1401019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2696"/>
            <a:ext cx="5614988" cy="500062"/>
          </a:xfrm>
        </p:spPr>
        <p:txBody>
          <a:bodyPr/>
          <a:lstStyle>
            <a:lvl1pPr>
              <a:buNone/>
              <a:defRPr sz="2800">
                <a:latin typeface="Arial Narrow" pitchFamily="34" charset="0"/>
              </a:defRPr>
            </a:lvl1pPr>
          </a:lstStyle>
          <a:p>
            <a:pPr lvl="0"/>
            <a:r>
              <a:rPr lang="en-US" noProof="0" smtClean="0"/>
              <a:t>Überschrift</a:t>
            </a:r>
            <a:endParaRPr lang="en-US" noProof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644008" y="4725144"/>
            <a:ext cx="4042792" cy="1401018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6"/>
          </p:nvPr>
        </p:nvSpPr>
        <p:spPr>
          <a:xfrm>
            <a:off x="457200" y="1268760"/>
            <a:ext cx="8229600" cy="338363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Occacion of presentation – Your Name – Helm Group</a:t>
            </a:r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D43A920A-4BD3-4948-978E-BFE2C6D0A4D6}" type="slidenum">
              <a:rPr lang="de-DE" noProof="0" smtClean="0"/>
              <a:pPr algn="l"/>
              <a:t>‹Nr.›</a:t>
            </a:fld>
            <a:endParaRPr lang="de-DE" noProof="0" smtClean="0"/>
          </a:p>
          <a:p>
            <a:pPr algn="l"/>
            <a:fld id="{24AB9230-679F-1045-B49B-98C0DCAF56BA}" type="datetimeFigureOut">
              <a:rPr lang="de-DE" noProof="0" smtClean="0"/>
              <a:pPr algn="l"/>
              <a:t>05.05.2014</a:t>
            </a:fld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57200" y="4725144"/>
            <a:ext cx="4042792" cy="1401019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92696"/>
            <a:ext cx="5614988" cy="500062"/>
          </a:xfrm>
        </p:spPr>
        <p:txBody>
          <a:bodyPr/>
          <a:lstStyle>
            <a:lvl1pPr>
              <a:buNone/>
              <a:defRPr sz="2800">
                <a:latin typeface="Arial Narrow" pitchFamily="34" charset="0"/>
              </a:defRPr>
            </a:lvl1pPr>
          </a:lstStyle>
          <a:p>
            <a:pPr lvl="0"/>
            <a:r>
              <a:rPr lang="en-US" noProof="0" smtClean="0"/>
              <a:t>Überschrift</a:t>
            </a:r>
            <a:endParaRPr lang="en-US" noProof="0"/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4633664" y="4725144"/>
            <a:ext cx="4042792" cy="1401018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6"/>
          </p:nvPr>
        </p:nvSpPr>
        <p:spPr>
          <a:xfrm>
            <a:off x="457200" y="1268760"/>
            <a:ext cx="4042792" cy="3383632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4633093" y="1268413"/>
            <a:ext cx="4043363" cy="3384550"/>
          </a:xfrm>
        </p:spPr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8BCE9-A987-436A-9B68-5E5898205825}" type="datetimeFigureOut">
              <a:rPr lang="en-GB" smtClean="0"/>
              <a:pPr/>
              <a:t>05/05/2014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8FFC-4C84-43D8-A100-7D026A9D8830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Mastertextformat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00364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Occacion</a:t>
            </a:r>
            <a:r>
              <a:rPr lang="en-US" dirty="0" smtClean="0"/>
              <a:t> of presentation – Your Name – Helm Group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23528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D43A920A-4BD3-4948-978E-BFE2C6D0A4D6}" type="slidenum">
              <a:rPr lang="de-DE" noProof="0" smtClean="0"/>
              <a:pPr algn="l"/>
              <a:t>‹Nr.›</a:t>
            </a:fld>
            <a:endParaRPr lang="de-DE" noProof="0" smtClean="0"/>
          </a:p>
          <a:p>
            <a:pPr algn="l"/>
            <a:fld id="{24AB9230-679F-1045-B49B-98C0DCAF56BA}" type="datetimeFigureOut">
              <a:rPr lang="de-DE" noProof="0" smtClean="0"/>
              <a:pPr algn="l"/>
              <a:t>05.05.2014</a:t>
            </a:fld>
            <a:endParaRPr lang="de-DE" noProof="0"/>
          </a:p>
        </p:txBody>
      </p:sp>
      <p:sp>
        <p:nvSpPr>
          <p:cNvPr id="7" name="Rechteck 6"/>
          <p:cNvSpPr/>
          <p:nvPr/>
        </p:nvSpPr>
        <p:spPr>
          <a:xfrm>
            <a:off x="0" y="-76200"/>
            <a:ext cx="9144000" cy="601200"/>
          </a:xfrm>
          <a:prstGeom prst="rect">
            <a:avLst/>
          </a:prstGeom>
          <a:effectLst>
            <a:outerShdw blurRad="50800" dist="38100" dir="5400000">
              <a:srgbClr val="000000">
                <a:alpha val="43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Arial Narrow" pitchFamily="34" charset="0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Mastertitelformat bearbeiten</a:t>
            </a:r>
            <a:endParaRPr lang="en-US" noProof="0"/>
          </a:p>
        </p:txBody>
      </p:sp>
      <p:pic>
        <p:nvPicPr>
          <p:cNvPr id="8" name="Bild 23" descr="JGU-Logo_farbe.wm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0352" y="5855356"/>
            <a:ext cx="1728192" cy="1174043"/>
          </a:xfrm>
          <a:prstGeom prst="rect">
            <a:avLst/>
          </a:prstGeom>
        </p:spPr>
      </p:pic>
      <p:cxnSp>
        <p:nvCxnSpPr>
          <p:cNvPr id="10" name="Gerade Verbindung 9"/>
          <p:cNvCxnSpPr/>
          <p:nvPr/>
        </p:nvCxnSpPr>
        <p:spPr>
          <a:xfrm>
            <a:off x="323528" y="6381328"/>
            <a:ext cx="213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9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500" kern="12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8BCE9-A987-436A-9B68-5E5898205825}" type="datetimeFigureOut">
              <a:rPr lang="en-GB" smtClean="0"/>
              <a:pPr/>
              <a:t>05/05/2014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98FFC-4C84-43D8-A100-7D026A9D8830}" type="slidenum">
              <a:rPr lang="en-GB" smtClean="0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armazie.uni-mainz.de/AK-Helm/253_DEU_HTML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576" y="1523693"/>
            <a:ext cx="7704856" cy="39935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i="1" dirty="0" smtClean="0"/>
              <a:t>Ralf </a:t>
            </a:r>
            <a:r>
              <a:rPr lang="en-US" i="1" dirty="0" err="1" smtClean="0"/>
              <a:t>Hauenschild</a:t>
            </a:r>
            <a:endParaRPr lang="en-US" i="1" dirty="0" smtClean="0"/>
          </a:p>
          <a:p>
            <a:pPr>
              <a:lnSpc>
                <a:spcPct val="120000"/>
              </a:lnSpc>
            </a:pPr>
            <a:endParaRPr lang="en-US" i="1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Versuchsbeschreibung</a:t>
            </a:r>
            <a:r>
              <a:rPr lang="en-US" dirty="0"/>
              <a:t> </a:t>
            </a:r>
            <a:r>
              <a:rPr lang="en-US" dirty="0" smtClean="0"/>
              <a:t>in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HTML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sz="2400" dirty="0" err="1" smtClean="0"/>
              <a:t>Virtuelles</a:t>
            </a:r>
            <a:r>
              <a:rPr lang="en-US" sz="2400" dirty="0" smtClean="0"/>
              <a:t> </a:t>
            </a:r>
            <a:r>
              <a:rPr lang="en-US" sz="2400" dirty="0" err="1" smtClean="0"/>
              <a:t>Praktikum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April, 30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2014</a:t>
            </a:r>
            <a:endParaRPr lang="en-US" sz="2400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644008" y="4964979"/>
            <a:ext cx="4225762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eaLnBrk="0" hangingPunct="0"/>
            <a:endParaRPr 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51520" y="6309320"/>
            <a:ext cx="23762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Virtuelles Praktikum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Erstellung umfassender Versuchs-/Stationsbeschreibungen als Websites</a:t>
            </a:r>
          </a:p>
          <a:p>
            <a:pPr lvl="1"/>
            <a:r>
              <a:rPr lang="de-DE" dirty="0" smtClean="0"/>
              <a:t>Wiederholung des Stoffs</a:t>
            </a:r>
          </a:p>
          <a:p>
            <a:pPr lvl="1"/>
            <a:r>
              <a:rPr lang="de-DE" dirty="0" smtClean="0"/>
              <a:t>Input von vorherigen Semestern</a:t>
            </a:r>
          </a:p>
          <a:p>
            <a:pPr lvl="1"/>
            <a:r>
              <a:rPr lang="de-DE" dirty="0" smtClean="0"/>
              <a:t>Veranschaulichung und Einstiegshilfe für kommende Semester</a:t>
            </a:r>
          </a:p>
          <a:p>
            <a:r>
              <a:rPr lang="de-DE" dirty="0" smtClean="0"/>
              <a:t>Jede Gruppe stellt eine Station vor</a:t>
            </a:r>
          </a:p>
          <a:p>
            <a:r>
              <a:rPr lang="de-DE" dirty="0" smtClean="0"/>
              <a:t>Die </a:t>
            </a:r>
            <a:r>
              <a:rPr lang="de-DE" b="1" dirty="0" smtClean="0"/>
              <a:t>besten</a:t>
            </a:r>
            <a:r>
              <a:rPr lang="de-DE" dirty="0" smtClean="0"/>
              <a:t> Seiten werden online gestellt und ersetzen die Vorjahresversionen</a:t>
            </a:r>
          </a:p>
          <a:p>
            <a:r>
              <a:rPr lang="de-DE" dirty="0" smtClean="0"/>
              <a:t>Alte Seiten als Orientierung, aber </a:t>
            </a:r>
            <a:r>
              <a:rPr lang="de-DE" b="1" dirty="0" smtClean="0"/>
              <a:t>kein </a:t>
            </a:r>
            <a:r>
              <a:rPr lang="de-DE" b="1" dirty="0" err="1" smtClean="0"/>
              <a:t>Copy</a:t>
            </a:r>
            <a:r>
              <a:rPr lang="de-DE" b="1" dirty="0" smtClean="0"/>
              <a:t>-Paste!</a:t>
            </a:r>
          </a:p>
          <a:p>
            <a:pPr lvl="1"/>
            <a:r>
              <a:rPr lang="de-DE" i="1" dirty="0">
                <a:hlinkClick r:id="rId2"/>
              </a:rPr>
              <a:t>http://</a:t>
            </a:r>
            <a:r>
              <a:rPr lang="de-DE" i="1" dirty="0" smtClean="0">
                <a:hlinkClick r:id="rId2"/>
              </a:rPr>
              <a:t>www.pharmazie.uni-mainz.de/AK-Helm/253_DEU_HTML.php</a:t>
            </a:r>
            <a:endParaRPr lang="de-DE" b="1" dirty="0" smtClean="0"/>
          </a:p>
          <a:p>
            <a:r>
              <a:rPr lang="de-DE" dirty="0" smtClean="0"/>
              <a:t>Gute Gelegenheit, HTML kennenzulernen und in Webdesign reinzuschnuppern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00364" y="6453336"/>
            <a:ext cx="3443844" cy="365125"/>
          </a:xfrm>
        </p:spPr>
        <p:txBody>
          <a:bodyPr/>
          <a:lstStyle/>
          <a:p>
            <a:r>
              <a:rPr lang="en-US" dirty="0" err="1" smtClean="0"/>
              <a:t>Infoveranstaltung</a:t>
            </a:r>
            <a:r>
              <a:rPr lang="en-US" noProof="0" dirty="0" smtClean="0"/>
              <a:t> </a:t>
            </a:r>
            <a:r>
              <a:rPr lang="en-US" noProof="0" dirty="0" smtClean="0"/>
              <a:t>– </a:t>
            </a:r>
            <a:r>
              <a:rPr lang="en-US" noProof="0" dirty="0" smtClean="0"/>
              <a:t>Ralf </a:t>
            </a:r>
            <a:r>
              <a:rPr lang="en-US" noProof="0" dirty="0" err="1" smtClean="0"/>
              <a:t>Hauenschild</a:t>
            </a:r>
            <a:r>
              <a:rPr lang="en-US" noProof="0" dirty="0" smtClean="0"/>
              <a:t> – </a:t>
            </a:r>
            <a:r>
              <a:rPr lang="en-US" noProof="0" dirty="0" smtClean="0"/>
              <a:t>Helm Group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3A920A-4BD3-4948-978E-BFE2C6D0A4D6}" type="slidenum">
              <a:rPr lang="de-DE" noProof="0" smtClean="0"/>
              <a:pPr algn="l"/>
              <a:t>2</a:t>
            </a:fld>
            <a:r>
              <a:rPr lang="de-DE" noProof="0" smtClean="0"/>
              <a:t/>
            </a:r>
            <a:br>
              <a:rPr lang="de-DE" noProof="0" smtClean="0"/>
            </a:br>
            <a:fld id="{DC2D33C1-36A3-4B0D-A636-5BAF63E1C376}" type="datetime1">
              <a:rPr lang="de-DE" noProof="0" smtClean="0"/>
              <a:pPr algn="l"/>
              <a:t>05.05.2014</a:t>
            </a:fld>
            <a:endParaRPr lang="de-DE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Ziel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651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H</a:t>
            </a:r>
            <a:r>
              <a:rPr lang="de-DE" dirty="0" smtClean="0"/>
              <a:t>yper</a:t>
            </a:r>
            <a:r>
              <a:rPr lang="de-DE" b="1" dirty="0" smtClean="0">
                <a:solidFill>
                  <a:srgbClr val="C00000"/>
                </a:solidFill>
              </a:rPr>
              <a:t>t</a:t>
            </a:r>
            <a:r>
              <a:rPr lang="de-DE" dirty="0" smtClean="0"/>
              <a:t>ext </a:t>
            </a:r>
            <a:r>
              <a:rPr lang="de-DE" b="1" dirty="0" smtClean="0">
                <a:solidFill>
                  <a:srgbClr val="C00000"/>
                </a:solidFill>
              </a:rPr>
              <a:t>M</a:t>
            </a:r>
            <a:r>
              <a:rPr lang="de-DE" dirty="0" smtClean="0"/>
              <a:t>arkup </a:t>
            </a:r>
            <a:r>
              <a:rPr lang="de-DE" b="1" dirty="0" smtClean="0">
                <a:solidFill>
                  <a:srgbClr val="C00000"/>
                </a:solidFill>
              </a:rPr>
              <a:t>L</a:t>
            </a:r>
            <a:r>
              <a:rPr lang="de-DE" dirty="0" smtClean="0"/>
              <a:t>anguage</a:t>
            </a:r>
          </a:p>
          <a:p>
            <a:r>
              <a:rPr lang="de-DE" dirty="0" smtClean="0"/>
              <a:t>Quellcode</a:t>
            </a:r>
          </a:p>
          <a:p>
            <a:pPr lvl="1"/>
            <a:r>
              <a:rPr lang="de-DE" dirty="0" smtClean="0"/>
              <a:t>Semantische Strukturierung (Grammatik)</a:t>
            </a:r>
          </a:p>
          <a:p>
            <a:pPr lvl="1"/>
            <a:r>
              <a:rPr lang="de-DE" dirty="0" smtClean="0"/>
              <a:t>Keine Formatierung (Browser interpretiert und zeigt in eigenem Stil ein)</a:t>
            </a:r>
          </a:p>
          <a:p>
            <a:r>
              <a:rPr lang="de-DE" dirty="0" smtClean="0"/>
              <a:t>Beispiel:</a:t>
            </a:r>
          </a:p>
          <a:p>
            <a:pPr marL="457200" lvl="1" indent="0">
              <a:buNone/>
            </a:pPr>
            <a:r>
              <a:rPr lang="de-DE" dirty="0"/>
              <a:t>&lt;!DOCTYPE HTML PUBLIC "-//W3C//DTD HTML 4.01//EN" "http://www.w3.org/TR/html4/strict.dtd"&gt; &lt;</a:t>
            </a:r>
            <a:r>
              <a:rPr lang="de-DE" dirty="0" err="1"/>
              <a:t>html</a:t>
            </a:r>
            <a:r>
              <a:rPr lang="de-DE" dirty="0"/>
              <a:t>&gt; 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&lt;</a:t>
            </a:r>
            <a:r>
              <a:rPr lang="de-DE" dirty="0" err="1"/>
              <a:t>head</a:t>
            </a:r>
            <a:r>
              <a:rPr lang="de-DE" dirty="0"/>
              <a:t>&gt; </a:t>
            </a:r>
          </a:p>
          <a:p>
            <a:pPr marL="457200" lvl="1" indent="0">
              <a:buNone/>
            </a:pPr>
            <a:r>
              <a:rPr lang="de-DE" dirty="0" smtClean="0"/>
              <a:t>		&lt;</a:t>
            </a:r>
            <a:r>
              <a:rPr lang="de-DE" dirty="0"/>
              <a:t>title&gt;Titel der Webseite&lt;/title&gt; 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	&lt;!-- </a:t>
            </a:r>
            <a:r>
              <a:rPr lang="de-DE" dirty="0"/>
              <a:t>weitere Kopfinformationen --&gt; 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	&lt;!-- </a:t>
            </a:r>
            <a:r>
              <a:rPr lang="de-DE" dirty="0"/>
              <a:t>Kommentare werden im Browser nicht angezeigt. --&gt; 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&lt;/</a:t>
            </a:r>
            <a:r>
              <a:rPr lang="de-DE" dirty="0" err="1"/>
              <a:t>head</a:t>
            </a:r>
            <a:r>
              <a:rPr lang="de-DE" dirty="0"/>
              <a:t>&gt; 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	&lt;</a:t>
            </a:r>
            <a:r>
              <a:rPr lang="de-DE" dirty="0" err="1"/>
              <a:t>body</a:t>
            </a:r>
            <a:r>
              <a:rPr lang="de-DE" dirty="0"/>
              <a:t>&gt; 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	&lt;</a:t>
            </a:r>
            <a:r>
              <a:rPr lang="de-DE" dirty="0"/>
              <a:t>p&gt;Inhalt der Webseite&lt;/p&gt; 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dirty="0" smtClean="0"/>
              <a:t>&lt;/</a:t>
            </a:r>
            <a:r>
              <a:rPr lang="de-DE" dirty="0" err="1"/>
              <a:t>body</a:t>
            </a:r>
            <a:r>
              <a:rPr lang="de-DE" dirty="0"/>
              <a:t>&gt; </a:t>
            </a: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&lt;/</a:t>
            </a:r>
            <a:r>
              <a:rPr lang="de-DE" dirty="0" err="1"/>
              <a:t>html</a:t>
            </a:r>
            <a:r>
              <a:rPr lang="de-DE" dirty="0" smtClean="0"/>
              <a:t>&gt;</a:t>
            </a:r>
            <a:endParaRPr lang="de-DE" dirty="0"/>
          </a:p>
          <a:p>
            <a:r>
              <a:rPr lang="de-DE" dirty="0" smtClean="0"/>
              <a:t>Erweiterungen: Cascading Style Sheets (CSS)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3A920A-4BD3-4948-978E-BFE2C6D0A4D6}" type="slidenum">
              <a:rPr lang="de-DE" noProof="0" smtClean="0"/>
              <a:pPr algn="l"/>
              <a:t>3</a:t>
            </a:fld>
            <a:r>
              <a:rPr lang="de-DE" noProof="0" smtClean="0"/>
              <a:t/>
            </a:r>
            <a:br>
              <a:rPr lang="de-DE" noProof="0" smtClean="0"/>
            </a:br>
            <a:fld id="{DEC64343-78D7-4032-8304-FD50786D68D0}" type="datetime1">
              <a:rPr lang="de-DE" noProof="0" smtClean="0"/>
              <a:pPr algn="l"/>
              <a:t>05.05.2014</a:t>
            </a:fld>
            <a:endParaRPr lang="de-DE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HTML</a:t>
            </a:r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00364" y="6453336"/>
            <a:ext cx="3443844" cy="365125"/>
          </a:xfrm>
        </p:spPr>
        <p:txBody>
          <a:bodyPr/>
          <a:lstStyle/>
          <a:p>
            <a:r>
              <a:rPr lang="en-US" dirty="0" err="1" smtClean="0"/>
              <a:t>Infoveranstaltung</a:t>
            </a:r>
            <a:r>
              <a:rPr lang="en-US" noProof="0" dirty="0" smtClean="0"/>
              <a:t> </a:t>
            </a:r>
            <a:r>
              <a:rPr lang="en-US" noProof="0" dirty="0" smtClean="0"/>
              <a:t>– </a:t>
            </a:r>
            <a:r>
              <a:rPr lang="en-US" noProof="0" dirty="0" smtClean="0"/>
              <a:t>Ralf </a:t>
            </a:r>
            <a:r>
              <a:rPr lang="en-US" noProof="0" dirty="0" err="1" smtClean="0"/>
              <a:t>Hauenschild</a:t>
            </a:r>
            <a:r>
              <a:rPr lang="en-US" noProof="0" dirty="0" smtClean="0"/>
              <a:t> – </a:t>
            </a:r>
            <a:r>
              <a:rPr lang="en-US" noProof="0" dirty="0" smtClean="0"/>
              <a:t>Helm Group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05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Anwendung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Tags - Struktur</a:t>
            </a:r>
          </a:p>
          <a:p>
            <a:r>
              <a:rPr lang="de-DE" dirty="0" smtClean="0"/>
              <a:t>Kommentare - zur eigenen Orientierung</a:t>
            </a:r>
          </a:p>
          <a:p>
            <a:pPr marL="457200" lvl="1" indent="0">
              <a:buNone/>
            </a:pPr>
            <a:r>
              <a:rPr lang="de-DE" dirty="0"/>
              <a:t>	</a:t>
            </a:r>
            <a:r>
              <a:rPr lang="de-DE" sz="1100" dirty="0"/>
              <a:t>&lt;</a:t>
            </a:r>
            <a:r>
              <a:rPr lang="de-DE" sz="1100" dirty="0" err="1"/>
              <a:t>html</a:t>
            </a:r>
            <a:r>
              <a:rPr lang="de-DE" sz="1100" dirty="0" smtClean="0"/>
              <a:t>&gt;</a:t>
            </a:r>
          </a:p>
          <a:p>
            <a:pPr marL="457200" lvl="1" indent="0">
              <a:buNone/>
            </a:pPr>
            <a:r>
              <a:rPr lang="de-DE" sz="1100" dirty="0"/>
              <a:t>	</a:t>
            </a:r>
            <a:r>
              <a:rPr lang="de-DE" sz="1100" dirty="0" smtClean="0"/>
              <a:t>&lt;</a:t>
            </a:r>
            <a:r>
              <a:rPr lang="de-DE" sz="1100" dirty="0" err="1"/>
              <a:t>head</a:t>
            </a:r>
            <a:r>
              <a:rPr lang="de-DE" sz="1100" dirty="0" smtClean="0"/>
              <a:t>&gt;</a:t>
            </a:r>
          </a:p>
          <a:p>
            <a:pPr marL="457200" lvl="1" indent="0">
              <a:buNone/>
            </a:pPr>
            <a:r>
              <a:rPr lang="de-DE" sz="1100" dirty="0"/>
              <a:t>	</a:t>
            </a:r>
            <a:r>
              <a:rPr lang="de-DE" sz="1100" dirty="0" smtClean="0"/>
              <a:t>	&lt;</a:t>
            </a:r>
            <a:r>
              <a:rPr lang="de-DE" sz="1100" dirty="0"/>
              <a:t>title&gt;Virtuelles Praktikum: Abschlussanalyse&lt;/title</a:t>
            </a:r>
            <a:r>
              <a:rPr lang="de-DE" sz="1100" dirty="0" smtClean="0"/>
              <a:t>&gt;</a:t>
            </a:r>
          </a:p>
          <a:p>
            <a:pPr marL="457200" lvl="1" indent="0">
              <a:buNone/>
            </a:pPr>
            <a:r>
              <a:rPr lang="de-DE" sz="1100" dirty="0"/>
              <a:t>	</a:t>
            </a:r>
            <a:r>
              <a:rPr lang="de-DE" sz="1100" dirty="0" smtClean="0"/>
              <a:t>	&lt;</a:t>
            </a:r>
            <a:r>
              <a:rPr lang="de-DE" sz="1100" dirty="0" err="1"/>
              <a:t>meta</a:t>
            </a:r>
            <a:r>
              <a:rPr lang="de-DE" sz="1100" dirty="0"/>
              <a:t> http-</a:t>
            </a:r>
            <a:r>
              <a:rPr lang="de-DE" sz="1100" dirty="0" err="1"/>
              <a:t>equiv</a:t>
            </a:r>
            <a:r>
              <a:rPr lang="de-DE" sz="1100" dirty="0"/>
              <a:t>="Content-Type" </a:t>
            </a:r>
            <a:r>
              <a:rPr lang="de-DE" sz="1100" dirty="0" err="1"/>
              <a:t>content</a:t>
            </a:r>
            <a:r>
              <a:rPr lang="de-DE" sz="1100" dirty="0"/>
              <a:t>="</a:t>
            </a:r>
            <a:r>
              <a:rPr lang="de-DE" sz="1100" dirty="0" err="1"/>
              <a:t>text</a:t>
            </a:r>
            <a:r>
              <a:rPr lang="de-DE" sz="1100" dirty="0"/>
              <a:t>/</a:t>
            </a:r>
            <a:r>
              <a:rPr lang="de-DE" sz="1100" dirty="0" err="1"/>
              <a:t>html</a:t>
            </a:r>
            <a:r>
              <a:rPr lang="de-DE" sz="1100" dirty="0"/>
              <a:t>; </a:t>
            </a:r>
            <a:r>
              <a:rPr lang="de-DE" sz="1100" dirty="0" err="1"/>
              <a:t>charset</a:t>
            </a:r>
            <a:r>
              <a:rPr lang="de-DE" sz="1100" dirty="0"/>
              <a:t>=iso-8859-1</a:t>
            </a:r>
            <a:r>
              <a:rPr lang="de-DE" sz="1100" dirty="0" smtClean="0"/>
              <a:t>"&gt;</a:t>
            </a:r>
          </a:p>
          <a:p>
            <a:pPr marL="457200" lvl="1" indent="0">
              <a:buNone/>
            </a:pPr>
            <a:r>
              <a:rPr lang="de-DE" sz="1100" dirty="0"/>
              <a:t>	</a:t>
            </a:r>
            <a:r>
              <a:rPr lang="de-DE" sz="1100" dirty="0" smtClean="0"/>
              <a:t>	&lt;</a:t>
            </a:r>
            <a:r>
              <a:rPr lang="de-DE" sz="1100" dirty="0"/>
              <a:t>link </a:t>
            </a:r>
            <a:r>
              <a:rPr lang="de-DE" sz="1100" dirty="0" err="1"/>
              <a:t>href</a:t>
            </a:r>
            <a:r>
              <a:rPr lang="de-DE" sz="1100" dirty="0"/>
              <a:t>="../</a:t>
            </a:r>
            <a:r>
              <a:rPr lang="de-DE" sz="1100" dirty="0" err="1"/>
              <a:t>css</a:t>
            </a:r>
            <a:r>
              <a:rPr lang="de-DE" sz="1100" dirty="0"/>
              <a:t>/main.css" </a:t>
            </a:r>
            <a:r>
              <a:rPr lang="de-DE" sz="1100" dirty="0" err="1"/>
              <a:t>rel</a:t>
            </a:r>
            <a:r>
              <a:rPr lang="de-DE" sz="1100" dirty="0"/>
              <a:t>="</a:t>
            </a:r>
            <a:r>
              <a:rPr lang="de-DE" sz="1100" dirty="0" err="1"/>
              <a:t>stylesheet</a:t>
            </a:r>
            <a:r>
              <a:rPr lang="de-DE" sz="1100" dirty="0"/>
              <a:t>" type="</a:t>
            </a:r>
            <a:r>
              <a:rPr lang="de-DE" sz="1100" dirty="0" err="1"/>
              <a:t>text</a:t>
            </a:r>
            <a:r>
              <a:rPr lang="de-DE" sz="1100" dirty="0"/>
              <a:t>/</a:t>
            </a:r>
            <a:r>
              <a:rPr lang="de-DE" sz="1100" dirty="0" err="1"/>
              <a:t>css</a:t>
            </a:r>
            <a:r>
              <a:rPr lang="de-DE" sz="1100" dirty="0" smtClean="0"/>
              <a:t>"&gt;</a:t>
            </a:r>
          </a:p>
          <a:p>
            <a:pPr marL="457200" lvl="1" indent="0">
              <a:buNone/>
            </a:pPr>
            <a:r>
              <a:rPr lang="de-DE" sz="1100" dirty="0"/>
              <a:t>	</a:t>
            </a:r>
            <a:r>
              <a:rPr lang="de-DE" sz="1100" dirty="0" smtClean="0"/>
              <a:t>&lt;/</a:t>
            </a:r>
            <a:r>
              <a:rPr lang="de-DE" sz="1100" dirty="0" err="1"/>
              <a:t>head</a:t>
            </a:r>
            <a:r>
              <a:rPr lang="de-DE" sz="1100" dirty="0" smtClean="0"/>
              <a:t>&gt;</a:t>
            </a:r>
          </a:p>
          <a:p>
            <a:pPr marL="457200" lvl="1" indent="0">
              <a:buNone/>
            </a:pPr>
            <a:r>
              <a:rPr lang="de-DE" sz="1100" dirty="0"/>
              <a:t>	</a:t>
            </a:r>
            <a:r>
              <a:rPr lang="de-DE" sz="1100" dirty="0" smtClean="0">
                <a:solidFill>
                  <a:srgbClr val="C00000"/>
                </a:solidFill>
              </a:rPr>
              <a:t>&lt;</a:t>
            </a:r>
            <a:r>
              <a:rPr lang="de-DE" sz="1100" dirty="0" err="1">
                <a:solidFill>
                  <a:srgbClr val="C00000"/>
                </a:solidFill>
              </a:rPr>
              <a:t>body</a:t>
            </a:r>
            <a:r>
              <a:rPr lang="de-DE" sz="1100" dirty="0" smtClean="0">
                <a:solidFill>
                  <a:srgbClr val="C00000"/>
                </a:solidFill>
              </a:rPr>
              <a:t>&gt;</a:t>
            </a:r>
          </a:p>
          <a:p>
            <a:pPr marL="457200" lvl="1" indent="0">
              <a:buNone/>
            </a:pPr>
            <a:r>
              <a:rPr lang="de-DE" sz="1100" dirty="0">
                <a:solidFill>
                  <a:srgbClr val="00B050"/>
                </a:solidFill>
              </a:rPr>
              <a:t>	</a:t>
            </a:r>
            <a:r>
              <a:rPr lang="de-DE" sz="1100" dirty="0" smtClean="0">
                <a:solidFill>
                  <a:srgbClr val="00B050"/>
                </a:solidFill>
              </a:rPr>
              <a:t>&lt;!-- </a:t>
            </a:r>
            <a:r>
              <a:rPr lang="de-DE" sz="1100" dirty="0">
                <a:solidFill>
                  <a:srgbClr val="00B050"/>
                </a:solidFill>
              </a:rPr>
              <a:t>ANFANG ÄUSSERSTER CONTAINER </a:t>
            </a:r>
            <a:r>
              <a:rPr lang="de-DE" sz="1100" dirty="0" smtClean="0">
                <a:solidFill>
                  <a:srgbClr val="00B050"/>
                </a:solidFill>
              </a:rPr>
              <a:t>--&gt;</a:t>
            </a:r>
          </a:p>
          <a:p>
            <a:pPr marL="457200" lvl="1" indent="0">
              <a:buNone/>
            </a:pPr>
            <a:r>
              <a:rPr lang="de-DE" sz="1100" dirty="0"/>
              <a:t>	</a:t>
            </a:r>
            <a:r>
              <a:rPr lang="de-DE" sz="1100" dirty="0" smtClean="0">
                <a:solidFill>
                  <a:srgbClr val="7030A0"/>
                </a:solidFill>
              </a:rPr>
              <a:t>&lt;</a:t>
            </a:r>
            <a:r>
              <a:rPr lang="de-DE" sz="1100" dirty="0">
                <a:solidFill>
                  <a:srgbClr val="7030A0"/>
                </a:solidFill>
              </a:rPr>
              <a:t>div</a:t>
            </a:r>
            <a:r>
              <a:rPr lang="de-DE" sz="1100" dirty="0"/>
              <a:t> </a:t>
            </a:r>
            <a:r>
              <a:rPr lang="de-DE" sz="1100" dirty="0" err="1"/>
              <a:t>id</a:t>
            </a:r>
            <a:r>
              <a:rPr lang="de-DE" sz="1100" dirty="0"/>
              <a:t>="</a:t>
            </a:r>
            <a:r>
              <a:rPr lang="de-DE" sz="1100" dirty="0" err="1"/>
              <a:t>root</a:t>
            </a:r>
            <a:r>
              <a:rPr lang="de-DE" sz="1100" dirty="0" smtClean="0"/>
              <a:t>"&gt;</a:t>
            </a:r>
          </a:p>
          <a:p>
            <a:pPr marL="1314450" lvl="3" indent="0">
              <a:buNone/>
            </a:pPr>
            <a:r>
              <a:rPr lang="de-DE" sz="1100" dirty="0">
                <a:solidFill>
                  <a:srgbClr val="00B050"/>
                </a:solidFill>
              </a:rPr>
              <a:t>	</a:t>
            </a:r>
            <a:r>
              <a:rPr lang="de-DE" sz="1100" dirty="0" smtClean="0">
                <a:solidFill>
                  <a:srgbClr val="00B050"/>
                </a:solidFill>
              </a:rPr>
              <a:t>&lt;!-- </a:t>
            </a:r>
            <a:r>
              <a:rPr lang="de-DE" sz="1100" dirty="0">
                <a:solidFill>
                  <a:srgbClr val="00B050"/>
                </a:solidFill>
              </a:rPr>
              <a:t>ANFANG LOGO CONTAINER </a:t>
            </a:r>
            <a:r>
              <a:rPr lang="de-DE" sz="1100" dirty="0" smtClean="0">
                <a:solidFill>
                  <a:srgbClr val="00B050"/>
                </a:solidFill>
              </a:rPr>
              <a:t>--&gt;</a:t>
            </a:r>
          </a:p>
          <a:p>
            <a:pPr marL="1314450" lvl="3" indent="0">
              <a:buNone/>
            </a:pPr>
            <a:r>
              <a:rPr lang="de-DE" sz="1100" dirty="0"/>
              <a:t>	</a:t>
            </a:r>
            <a:r>
              <a:rPr lang="de-DE" sz="1100" dirty="0" smtClean="0">
                <a:solidFill>
                  <a:srgbClr val="7030A0"/>
                </a:solidFill>
              </a:rPr>
              <a:t>&lt;</a:t>
            </a:r>
            <a:r>
              <a:rPr lang="de-DE" sz="1100" dirty="0">
                <a:solidFill>
                  <a:srgbClr val="7030A0"/>
                </a:solidFill>
              </a:rPr>
              <a:t>div</a:t>
            </a:r>
            <a:r>
              <a:rPr lang="de-DE" sz="1100" dirty="0"/>
              <a:t> </a:t>
            </a:r>
            <a:r>
              <a:rPr lang="de-DE" sz="1100" dirty="0" err="1"/>
              <a:t>id</a:t>
            </a:r>
            <a:r>
              <a:rPr lang="de-DE" sz="1100" dirty="0"/>
              <a:t>="container-logo"&gt;		&lt;</a:t>
            </a:r>
            <a:r>
              <a:rPr lang="de-DE" sz="1100" dirty="0" err="1"/>
              <a:t>img</a:t>
            </a:r>
            <a:r>
              <a:rPr lang="de-DE" sz="1100" dirty="0"/>
              <a:t> </a:t>
            </a:r>
            <a:r>
              <a:rPr lang="de-DE" sz="1100" dirty="0" err="1"/>
              <a:t>src</a:t>
            </a:r>
            <a:r>
              <a:rPr lang="de-DE" sz="1100" dirty="0"/>
              <a:t>="../</a:t>
            </a:r>
            <a:r>
              <a:rPr lang="de-DE" sz="1100" dirty="0" err="1"/>
              <a:t>images</a:t>
            </a:r>
            <a:r>
              <a:rPr lang="de-DE" sz="1100" dirty="0"/>
              <a:t>/logo_uni-mainz.jpg" </a:t>
            </a:r>
            <a:r>
              <a:rPr lang="de-DE" sz="1100" dirty="0" err="1"/>
              <a:t>width</a:t>
            </a:r>
            <a:r>
              <a:rPr lang="de-DE" sz="1100" dirty="0"/>
              <a:t>="248" </a:t>
            </a:r>
            <a:r>
              <a:rPr lang="de-DE" sz="1100" dirty="0" err="1"/>
              <a:t>height</a:t>
            </a:r>
            <a:r>
              <a:rPr lang="de-DE" sz="1100" dirty="0"/>
              <a:t>="250" alt="Logo Uni Mainz"&gt;	</a:t>
            </a:r>
            <a:r>
              <a:rPr lang="de-DE" sz="1100" dirty="0" smtClean="0">
                <a:solidFill>
                  <a:srgbClr val="7030A0"/>
                </a:solidFill>
              </a:rPr>
              <a:t>&lt;/</a:t>
            </a:r>
            <a:r>
              <a:rPr lang="de-DE" sz="1100" dirty="0">
                <a:solidFill>
                  <a:srgbClr val="7030A0"/>
                </a:solidFill>
              </a:rPr>
              <a:t>div</a:t>
            </a:r>
            <a:r>
              <a:rPr lang="de-DE" sz="1100" dirty="0" smtClean="0">
                <a:solidFill>
                  <a:srgbClr val="7030A0"/>
                </a:solidFill>
              </a:rPr>
              <a:t>&gt;</a:t>
            </a:r>
          </a:p>
          <a:p>
            <a:pPr marL="1314450" lvl="3" indent="0">
              <a:buNone/>
            </a:pPr>
            <a:r>
              <a:rPr lang="de-DE" sz="1100" dirty="0"/>
              <a:t>	</a:t>
            </a:r>
            <a:r>
              <a:rPr lang="de-DE" sz="1100" dirty="0" smtClean="0">
                <a:solidFill>
                  <a:srgbClr val="00B050"/>
                </a:solidFill>
              </a:rPr>
              <a:t>&lt;!-- </a:t>
            </a:r>
            <a:r>
              <a:rPr lang="de-DE" sz="1100" dirty="0">
                <a:solidFill>
                  <a:srgbClr val="00B050"/>
                </a:solidFill>
              </a:rPr>
              <a:t>ENDE LOGO CONTAINER </a:t>
            </a:r>
            <a:r>
              <a:rPr lang="de-DE" sz="1100" dirty="0" smtClean="0">
                <a:solidFill>
                  <a:srgbClr val="00B050"/>
                </a:solidFill>
              </a:rPr>
              <a:t>--&gt;</a:t>
            </a:r>
          </a:p>
          <a:p>
            <a:pPr marL="1314450" lvl="3" indent="0">
              <a:buNone/>
            </a:pPr>
            <a:r>
              <a:rPr lang="de-DE" dirty="0" smtClean="0"/>
              <a:t>…</a:t>
            </a:r>
          </a:p>
          <a:p>
            <a:r>
              <a:rPr lang="de-DE" dirty="0" smtClean="0"/>
              <a:t>Seiten</a:t>
            </a:r>
          </a:p>
          <a:p>
            <a:pPr lvl="1"/>
            <a:r>
              <a:rPr lang="de-DE" dirty="0" smtClean="0"/>
              <a:t>Unabhängige HTML-Dokumente, die verlinkt und eingebunden werden können</a:t>
            </a:r>
          </a:p>
          <a:p>
            <a:r>
              <a:rPr lang="de-DE" dirty="0" smtClean="0"/>
              <a:t>Frames</a:t>
            </a:r>
          </a:p>
          <a:p>
            <a:pPr lvl="1"/>
            <a:r>
              <a:rPr lang="de-DE" dirty="0" smtClean="0"/>
              <a:t>Optische Strukturierung / Unterteilung der Website</a:t>
            </a:r>
          </a:p>
          <a:p>
            <a:r>
              <a:rPr lang="de-DE" dirty="0" smtClean="0"/>
              <a:t>(Hyper-)Links (Verknüpfungen)</a:t>
            </a:r>
          </a:p>
          <a:p>
            <a:pPr lvl="1"/>
            <a:r>
              <a:rPr lang="de-DE" dirty="0" smtClean="0"/>
              <a:t>Externe (absolute) Links</a:t>
            </a:r>
          </a:p>
          <a:p>
            <a:pPr lvl="1"/>
            <a:r>
              <a:rPr lang="de-DE" dirty="0" smtClean="0"/>
              <a:t>Interne (relative) Links</a:t>
            </a:r>
          </a:p>
          <a:p>
            <a:r>
              <a:rPr lang="de-DE" dirty="0" smtClean="0"/>
              <a:t>Sprungmarken</a:t>
            </a:r>
          </a:p>
          <a:p>
            <a:r>
              <a:rPr lang="de-DE" dirty="0" smtClean="0"/>
              <a:t>Bilder, Videos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3A920A-4BD3-4948-978E-BFE2C6D0A4D6}" type="slidenum">
              <a:rPr lang="de-DE" noProof="0" smtClean="0"/>
              <a:pPr algn="l"/>
              <a:t>4</a:t>
            </a:fld>
            <a:r>
              <a:rPr lang="de-DE" noProof="0" smtClean="0"/>
              <a:t/>
            </a:r>
            <a:br>
              <a:rPr lang="de-DE" noProof="0" smtClean="0"/>
            </a:br>
            <a:fld id="{023CDE40-EA53-48C3-99D1-8AA4355884EB}" type="datetime1">
              <a:rPr lang="de-DE" noProof="0" smtClean="0"/>
              <a:pPr algn="l"/>
              <a:t>05.05.2014</a:t>
            </a:fld>
            <a:endParaRPr lang="de-DE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Werkzeuge und Inhalte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00364" y="6453336"/>
            <a:ext cx="3443844" cy="365125"/>
          </a:xfrm>
        </p:spPr>
        <p:txBody>
          <a:bodyPr/>
          <a:lstStyle/>
          <a:p>
            <a:r>
              <a:rPr lang="en-US" dirty="0" err="1" smtClean="0"/>
              <a:t>Infoveranstaltung</a:t>
            </a:r>
            <a:r>
              <a:rPr lang="en-US" noProof="0" dirty="0" smtClean="0"/>
              <a:t> </a:t>
            </a:r>
            <a:r>
              <a:rPr lang="en-US" noProof="0" dirty="0" smtClean="0"/>
              <a:t>– </a:t>
            </a:r>
            <a:r>
              <a:rPr lang="en-US" noProof="0" dirty="0" smtClean="0"/>
              <a:t>Ralf </a:t>
            </a:r>
            <a:r>
              <a:rPr lang="en-US" noProof="0" dirty="0" err="1" smtClean="0"/>
              <a:t>Hauenschild</a:t>
            </a:r>
            <a:r>
              <a:rPr lang="en-US" noProof="0" dirty="0" smtClean="0"/>
              <a:t> – </a:t>
            </a:r>
            <a:r>
              <a:rPr lang="en-US" noProof="0" dirty="0" smtClean="0"/>
              <a:t>Helm Group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135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Software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</a:t>
            </a:r>
            <a:r>
              <a:rPr lang="en-US" sz="800" dirty="0" err="1" smtClean="0"/>
              <a:t>hat</a:t>
            </a:r>
            <a:r>
              <a:rPr lang="en-US" dirty="0" err="1" smtClean="0"/>
              <a:t>Y</a:t>
            </a:r>
            <a:r>
              <a:rPr lang="en-US" sz="800" dirty="0" err="1" smtClean="0"/>
              <a:t>ou</a:t>
            </a:r>
            <a:r>
              <a:rPr lang="en-US" dirty="0" err="1" smtClean="0"/>
              <a:t>S</a:t>
            </a:r>
            <a:r>
              <a:rPr lang="en-US" sz="800" dirty="0" err="1" smtClean="0"/>
              <a:t>ee</a:t>
            </a:r>
            <a:r>
              <a:rPr lang="en-US" dirty="0" err="1" smtClean="0"/>
              <a:t>I</a:t>
            </a:r>
            <a:r>
              <a:rPr lang="en-US" sz="800" dirty="0" err="1" smtClean="0"/>
              <a:t>s</a:t>
            </a:r>
            <a:r>
              <a:rPr lang="en-US" dirty="0" err="1" smtClean="0"/>
              <a:t>W</a:t>
            </a:r>
            <a:r>
              <a:rPr lang="en-US" sz="800" dirty="0" err="1" smtClean="0"/>
              <a:t>hat</a:t>
            </a:r>
            <a:r>
              <a:rPr lang="en-US" dirty="0" err="1" smtClean="0"/>
              <a:t>Y</a:t>
            </a:r>
            <a:r>
              <a:rPr lang="en-US" sz="800" dirty="0" err="1" smtClean="0"/>
              <a:t>ou</a:t>
            </a:r>
            <a:r>
              <a:rPr lang="en-US" dirty="0" err="1" smtClean="0"/>
              <a:t>G</a:t>
            </a:r>
            <a:r>
              <a:rPr lang="en-US" sz="800" dirty="0" err="1" smtClean="0"/>
              <a:t>et</a:t>
            </a:r>
            <a:r>
              <a:rPr lang="en-US" dirty="0"/>
              <a:t> </a:t>
            </a:r>
            <a:r>
              <a:rPr lang="en-US" dirty="0" smtClean="0"/>
              <a:t>? … </a:t>
            </a:r>
            <a:r>
              <a:rPr lang="en-US" dirty="0" err="1" smtClean="0"/>
              <a:t>ungefähr</a:t>
            </a:r>
            <a:endParaRPr lang="de-DE" sz="800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Notepad++ : </a:t>
            </a:r>
            <a:r>
              <a:rPr lang="de-DE" dirty="0" err="1" smtClean="0"/>
              <a:t>Plain</a:t>
            </a:r>
            <a:r>
              <a:rPr lang="de-DE" dirty="0" smtClean="0"/>
              <a:t> Text Editor				→ </a:t>
            </a: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Alternative: Adobe (Macromedia) Dreamweaver</a:t>
            </a:r>
            <a:endParaRPr lang="en-US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3A920A-4BD3-4948-978E-BFE2C6D0A4D6}" type="slidenum">
              <a:rPr lang="de-DE" noProof="0" smtClean="0"/>
              <a:pPr algn="l"/>
              <a:t>5</a:t>
            </a:fld>
            <a:r>
              <a:rPr lang="de-DE" noProof="0" smtClean="0"/>
              <a:t/>
            </a:r>
            <a:br>
              <a:rPr lang="de-DE" noProof="0" smtClean="0"/>
            </a:br>
            <a:fld id="{7697C638-F09C-41EF-9CFA-B19DE1F78AEC}" type="datetime1">
              <a:rPr lang="de-DE" noProof="0" smtClean="0"/>
              <a:pPr algn="l"/>
              <a:t>05.05.2014</a:t>
            </a:fld>
            <a:endParaRPr lang="de-DE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Microsoft Expression Web </a:t>
            </a:r>
            <a:r>
              <a:rPr lang="de-DE" sz="1600" dirty="0" smtClean="0"/>
              <a:t>(vorher </a:t>
            </a:r>
            <a:r>
              <a:rPr lang="de-DE" sz="1600" dirty="0" err="1" smtClean="0"/>
              <a:t>Frontpage</a:t>
            </a:r>
            <a:r>
              <a:rPr lang="de-DE" sz="1600" dirty="0" smtClean="0"/>
              <a:t>)</a:t>
            </a:r>
            <a:endParaRPr lang="de-DE" sz="16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20475" t="23309" r="40544" b="35111"/>
          <a:stretch/>
        </p:blipFill>
        <p:spPr>
          <a:xfrm>
            <a:off x="457200" y="1692820"/>
            <a:ext cx="4546848" cy="303123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686" y="1192758"/>
            <a:ext cx="4804114" cy="300257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271331"/>
            <a:ext cx="3322712" cy="2076695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00364" y="6453336"/>
            <a:ext cx="3443844" cy="365125"/>
          </a:xfrm>
        </p:spPr>
        <p:txBody>
          <a:bodyPr/>
          <a:lstStyle/>
          <a:p>
            <a:r>
              <a:rPr lang="en-US" dirty="0" err="1" smtClean="0"/>
              <a:t>Infoveranstaltung</a:t>
            </a:r>
            <a:r>
              <a:rPr lang="en-US" noProof="0" dirty="0" smtClean="0"/>
              <a:t> </a:t>
            </a:r>
            <a:r>
              <a:rPr lang="en-US" noProof="0" dirty="0" smtClean="0"/>
              <a:t>– </a:t>
            </a:r>
            <a:r>
              <a:rPr lang="en-US" noProof="0" dirty="0" smtClean="0"/>
              <a:t>Ralf </a:t>
            </a:r>
            <a:r>
              <a:rPr lang="en-US" noProof="0" dirty="0" err="1" smtClean="0"/>
              <a:t>Hauenschild</a:t>
            </a:r>
            <a:r>
              <a:rPr lang="en-US" noProof="0" dirty="0" smtClean="0"/>
              <a:t> – </a:t>
            </a:r>
            <a:r>
              <a:rPr lang="en-US" noProof="0" dirty="0" smtClean="0"/>
              <a:t>Helm Group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4866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Orientierung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3A920A-4BD3-4948-978E-BFE2C6D0A4D6}" type="slidenum">
              <a:rPr lang="de-DE" noProof="0" smtClean="0"/>
              <a:pPr algn="l"/>
              <a:t>6</a:t>
            </a:fld>
            <a:r>
              <a:rPr lang="de-DE" noProof="0" smtClean="0"/>
              <a:t/>
            </a:r>
            <a:br>
              <a:rPr lang="de-DE" noProof="0" smtClean="0"/>
            </a:br>
            <a:fld id="{C43B5B0C-484A-4A18-B85D-980987CFBDED}" type="datetime1">
              <a:rPr lang="de-DE" noProof="0" smtClean="0"/>
              <a:pPr algn="l"/>
              <a:t>05.05.2014</a:t>
            </a:fld>
            <a:endParaRPr lang="de-DE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Beispiele früherer Semester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25036" r="26085"/>
          <a:stretch/>
        </p:blipFill>
        <p:spPr>
          <a:xfrm>
            <a:off x="457200" y="1262225"/>
            <a:ext cx="2952328" cy="377498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1261624"/>
            <a:ext cx="5195993" cy="324749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57200" y="5188734"/>
            <a:ext cx="1882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CSS, div-Container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491880" y="4704510"/>
            <a:ext cx="86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Frames</a:t>
            </a:r>
            <a:endParaRPr lang="de-DE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00364" y="6453336"/>
            <a:ext cx="3443844" cy="365125"/>
          </a:xfrm>
        </p:spPr>
        <p:txBody>
          <a:bodyPr/>
          <a:lstStyle/>
          <a:p>
            <a:r>
              <a:rPr lang="en-US" dirty="0" err="1" smtClean="0"/>
              <a:t>Infoveranstaltung</a:t>
            </a:r>
            <a:r>
              <a:rPr lang="en-US" noProof="0" dirty="0" smtClean="0"/>
              <a:t> </a:t>
            </a:r>
            <a:r>
              <a:rPr lang="en-US" noProof="0" dirty="0" smtClean="0"/>
              <a:t>– </a:t>
            </a:r>
            <a:r>
              <a:rPr lang="en-US" noProof="0" dirty="0" smtClean="0"/>
              <a:t>Ralf </a:t>
            </a:r>
            <a:r>
              <a:rPr lang="en-US" noProof="0" dirty="0" err="1" smtClean="0"/>
              <a:t>Hauenschild</a:t>
            </a:r>
            <a:r>
              <a:rPr lang="en-US" noProof="0" dirty="0" smtClean="0"/>
              <a:t> – </a:t>
            </a:r>
            <a:r>
              <a:rPr lang="en-US" noProof="0" dirty="0" smtClean="0"/>
              <a:t>Helm Group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728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Inhalt und 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Theorie</a:t>
            </a:r>
          </a:p>
          <a:p>
            <a:pPr lvl="1"/>
            <a:r>
              <a:rPr lang="de-DE" dirty="0" smtClean="0"/>
              <a:t>Grundlagen</a:t>
            </a:r>
          </a:p>
          <a:p>
            <a:pPr lvl="1"/>
            <a:r>
              <a:rPr lang="de-DE" dirty="0" smtClean="0"/>
              <a:t>Versuchsaufbau</a:t>
            </a:r>
          </a:p>
          <a:p>
            <a:pPr lvl="1"/>
            <a:r>
              <a:rPr lang="de-DE" dirty="0" smtClean="0"/>
              <a:t>Physikalische Größen</a:t>
            </a:r>
          </a:p>
          <a:p>
            <a:r>
              <a:rPr lang="de-DE" dirty="0" smtClean="0"/>
              <a:t>Durchführung &amp; Einsatz der Geräte</a:t>
            </a:r>
          </a:p>
          <a:p>
            <a:pPr lvl="1"/>
            <a:r>
              <a:rPr lang="de-DE" dirty="0" smtClean="0"/>
              <a:t>Arbeitsschritte</a:t>
            </a:r>
          </a:p>
          <a:p>
            <a:pPr lvl="1"/>
            <a:r>
              <a:rPr lang="de-DE" dirty="0" smtClean="0"/>
              <a:t>Sicherheitsaspekte</a:t>
            </a:r>
          </a:p>
          <a:p>
            <a:r>
              <a:rPr lang="de-DE" dirty="0" smtClean="0"/>
              <a:t>Auswertung der Ergebnisse</a:t>
            </a:r>
          </a:p>
          <a:p>
            <a:pPr lvl="1"/>
            <a:r>
              <a:rPr lang="de-DE" dirty="0" smtClean="0"/>
              <a:t>Excel</a:t>
            </a:r>
          </a:p>
          <a:p>
            <a:pPr lvl="1"/>
            <a:r>
              <a:rPr lang="de-DE" dirty="0" smtClean="0"/>
              <a:t>Visualisierung</a:t>
            </a:r>
          </a:p>
          <a:p>
            <a:pPr lvl="1"/>
            <a:r>
              <a:rPr lang="de-DE" dirty="0" smtClean="0"/>
              <a:t>Interpretation</a:t>
            </a:r>
          </a:p>
          <a:p>
            <a:r>
              <a:rPr lang="de-DE" dirty="0" smtClean="0"/>
              <a:t>Sonstiges: </a:t>
            </a:r>
            <a:r>
              <a:rPr lang="de-DE" dirty="0" err="1" smtClean="0"/>
              <a:t>Tips</a:t>
            </a:r>
            <a:r>
              <a:rPr lang="de-DE" dirty="0" smtClean="0"/>
              <a:t> &amp; Tricks, MC-Fragen (geschwärzter Text), neue Ideen…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3A920A-4BD3-4948-978E-BFE2C6D0A4D6}" type="slidenum">
              <a:rPr lang="de-DE" noProof="0" smtClean="0"/>
              <a:pPr algn="l"/>
              <a:t>7</a:t>
            </a:fld>
            <a:r>
              <a:rPr lang="de-DE" noProof="0" smtClean="0"/>
              <a:t/>
            </a:r>
            <a:br>
              <a:rPr lang="de-DE" noProof="0" smtClean="0"/>
            </a:br>
            <a:fld id="{DA0EA54A-C2E6-4B49-8E36-EE17AAA59B05}" type="datetime1">
              <a:rPr lang="de-DE" noProof="0" smtClean="0"/>
              <a:pPr algn="l"/>
              <a:t>05.05.2014</a:t>
            </a:fld>
            <a:endParaRPr lang="de-DE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Virtuelles Praktikum - Aufbau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00364" y="6453336"/>
            <a:ext cx="3443844" cy="365125"/>
          </a:xfrm>
        </p:spPr>
        <p:txBody>
          <a:bodyPr/>
          <a:lstStyle/>
          <a:p>
            <a:r>
              <a:rPr lang="en-US" dirty="0" err="1" smtClean="0"/>
              <a:t>Infoveranstaltung</a:t>
            </a:r>
            <a:r>
              <a:rPr lang="en-US" noProof="0" dirty="0" smtClean="0"/>
              <a:t> </a:t>
            </a:r>
            <a:r>
              <a:rPr lang="en-US" noProof="0" dirty="0" smtClean="0"/>
              <a:t>– </a:t>
            </a:r>
            <a:r>
              <a:rPr lang="en-US" noProof="0" dirty="0" smtClean="0"/>
              <a:t>Ralf </a:t>
            </a:r>
            <a:r>
              <a:rPr lang="en-US" noProof="0" dirty="0" err="1" smtClean="0"/>
              <a:t>Hauenschild</a:t>
            </a:r>
            <a:r>
              <a:rPr lang="en-US" noProof="0" dirty="0" smtClean="0"/>
              <a:t> – </a:t>
            </a:r>
            <a:r>
              <a:rPr lang="en-US" noProof="0" dirty="0" smtClean="0"/>
              <a:t>Helm Group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5559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Demo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Schnelldurchgang in Expression Web</a:t>
            </a:r>
          </a:p>
          <a:p>
            <a:r>
              <a:rPr lang="de-DE" dirty="0" smtClean="0"/>
              <a:t>Fertige Seiten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3A920A-4BD3-4948-978E-BFE2C6D0A4D6}" type="slidenum">
              <a:rPr lang="de-DE" noProof="0" smtClean="0"/>
              <a:pPr algn="l"/>
              <a:t>8</a:t>
            </a:fld>
            <a:r>
              <a:rPr lang="de-DE" noProof="0" smtClean="0"/>
              <a:t/>
            </a:r>
            <a:br>
              <a:rPr lang="de-DE" noProof="0" smtClean="0"/>
            </a:br>
            <a:fld id="{76993D2E-41F9-4310-82D6-98095D185CB9}" type="datetime1">
              <a:rPr lang="de-DE" noProof="0" smtClean="0"/>
              <a:pPr algn="l"/>
              <a:t>05.05.2014</a:t>
            </a:fld>
            <a:endParaRPr lang="de-DE" noProof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Testseite &amp; Beispiele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00364" y="6453336"/>
            <a:ext cx="3443844" cy="365125"/>
          </a:xfrm>
        </p:spPr>
        <p:txBody>
          <a:bodyPr/>
          <a:lstStyle/>
          <a:p>
            <a:r>
              <a:rPr lang="en-US" dirty="0" err="1" smtClean="0"/>
              <a:t>Infoveranstaltung</a:t>
            </a:r>
            <a:r>
              <a:rPr lang="en-US" noProof="0" dirty="0" smtClean="0"/>
              <a:t> </a:t>
            </a:r>
            <a:r>
              <a:rPr lang="en-US" noProof="0" dirty="0" smtClean="0"/>
              <a:t>– </a:t>
            </a:r>
            <a:r>
              <a:rPr lang="en-US" noProof="0" dirty="0" smtClean="0"/>
              <a:t>Ralf </a:t>
            </a:r>
            <a:r>
              <a:rPr lang="en-US" noProof="0" dirty="0" err="1" smtClean="0"/>
              <a:t>Hauenschild</a:t>
            </a:r>
            <a:r>
              <a:rPr lang="en-US" noProof="0" dirty="0" smtClean="0"/>
              <a:t> – </a:t>
            </a:r>
            <a:r>
              <a:rPr lang="en-US" noProof="0" dirty="0" smtClean="0"/>
              <a:t>Helm Group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036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D43A920A-4BD3-4948-978E-BFE2C6D0A4D6}" type="slidenum">
              <a:rPr lang="de-DE" noProof="0" smtClean="0"/>
              <a:pPr algn="l"/>
              <a:t>9</a:t>
            </a:fld>
            <a:r>
              <a:rPr lang="de-DE" noProof="0" smtClean="0"/>
              <a:t/>
            </a:r>
            <a:br>
              <a:rPr lang="de-DE" noProof="0" smtClean="0"/>
            </a:br>
            <a:fld id="{1A67EB1C-896D-42E2-A1C5-1738951C7BBA}" type="datetime1">
              <a:rPr lang="de-DE" noProof="0" smtClean="0"/>
              <a:pPr algn="l"/>
              <a:t>05.05.2014</a:t>
            </a:fld>
            <a:endParaRPr lang="de-DE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835696" y="2924944"/>
            <a:ext cx="5614988" cy="500062"/>
          </a:xfrm>
        </p:spPr>
        <p:txBody>
          <a:bodyPr>
            <a:normAutofit lnSpcReduction="10000"/>
          </a:bodyPr>
          <a:lstStyle/>
          <a:p>
            <a:pPr algn="ctr"/>
            <a:r>
              <a:rPr lang="de-DE" dirty="0" smtClean="0"/>
              <a:t>Viel Spaß!</a:t>
            </a:r>
            <a:endParaRPr lang="en-GB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00364" y="6453336"/>
            <a:ext cx="3443844" cy="365125"/>
          </a:xfrm>
        </p:spPr>
        <p:txBody>
          <a:bodyPr/>
          <a:lstStyle/>
          <a:p>
            <a:r>
              <a:rPr lang="en-US" dirty="0" err="1" smtClean="0"/>
              <a:t>Infoveranstaltung</a:t>
            </a:r>
            <a:r>
              <a:rPr lang="en-US" noProof="0" dirty="0" smtClean="0"/>
              <a:t> </a:t>
            </a:r>
            <a:r>
              <a:rPr lang="en-US" noProof="0" dirty="0" smtClean="0"/>
              <a:t>– </a:t>
            </a:r>
            <a:r>
              <a:rPr lang="en-US" noProof="0" dirty="0" smtClean="0"/>
              <a:t>Ralf </a:t>
            </a:r>
            <a:r>
              <a:rPr lang="en-US" noProof="0" dirty="0" err="1" smtClean="0"/>
              <a:t>Hauenschild</a:t>
            </a:r>
            <a:r>
              <a:rPr lang="en-US" noProof="0" dirty="0" smtClean="0"/>
              <a:t> – </a:t>
            </a:r>
            <a:r>
              <a:rPr lang="en-US" noProof="0" dirty="0" smtClean="0"/>
              <a:t>Helm Group</a:t>
            </a:r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K-Helm-style_extended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AK-Helm-style_extended</Template>
  <TotalTime>0</TotalTime>
  <Words>271</Words>
  <Application>Microsoft Office PowerPoint</Application>
  <PresentationFormat>Bildschirmpräsentation (4:3)</PresentationFormat>
  <Paragraphs>119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AK-Helm-style_extended</vt:lpstr>
      <vt:lpstr>Benutzerdefiniertes Design</vt:lpstr>
      <vt:lpstr>PowerPoint-Präsentation</vt:lpstr>
      <vt:lpstr>Virtuelles Praktikum</vt:lpstr>
      <vt:lpstr>Hintergrund</vt:lpstr>
      <vt:lpstr>Anwendung</vt:lpstr>
      <vt:lpstr>Software</vt:lpstr>
      <vt:lpstr>Orientierung</vt:lpstr>
      <vt:lpstr>Inhalt und Struktur</vt:lpstr>
      <vt:lpstr>Demo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Ralf</dc:creator>
  <cp:lastModifiedBy>Hauenschild, Ralf</cp:lastModifiedBy>
  <cp:revision>434</cp:revision>
  <dcterms:created xsi:type="dcterms:W3CDTF">2013-01-22T09:50:18Z</dcterms:created>
  <dcterms:modified xsi:type="dcterms:W3CDTF">2014-05-05T12:48:50Z</dcterms:modified>
</cp:coreProperties>
</file>