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notesSlides/notesSlide239.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gs/tag38.xml" ContentType="application/vnd.openxmlformats-officedocument.presentationml.tags+xml"/>
  <Override PartName="/ppt/notesSlides/notesSlide242.xml" ContentType="application/vnd.openxmlformats-officedocument.presentationml.notesSlide+xml"/>
  <Override PartName="/ppt/slides/slide221.xml" ContentType="application/vnd.openxmlformats-officedocument.presentationml.slide+xml"/>
  <Override PartName="/ppt/tags/tag16.xml" ContentType="application/vnd.openxmlformats-officedocument.presentationml.tags+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tags/tag41.xml" ContentType="application/vnd.openxmlformats-officedocument.presentationml.tags+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notesSlides/notesSlide258.xml" ContentType="application/vnd.openxmlformats-officedocument.presentationml.notesSlide+xml"/>
  <Override PartName="/ppt/slides/slide237.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tags/tag35.xml" ContentType="application/vnd.openxmlformats-officedocument.presentationml.tags+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tags/tag2.xml" ContentType="application/vnd.openxmlformats-officedocument.presentationml.tags+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tags/tag29.xml" ContentType="application/vnd.openxmlformats-officedocument.presentationml.tags+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tags/tag26.xml" ContentType="application/vnd.openxmlformats-officedocument.presentationml.tags+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slides/slide225.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Default Extension="fntdata" ContentType="application/x-fontdata"/>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tags/tag45.xml" ContentType="application/vnd.openxmlformats-officedocument.presentationml.tags+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tags/tag34.xml" ContentType="application/vnd.openxmlformats-officedocument.presentationml.tags+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tags/tag39.xml" ContentType="application/vnd.openxmlformats-officedocument.presentationml.tags+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tags/tag1.xml" ContentType="application/vnd.openxmlformats-officedocument.presentationml.tags+xml"/>
  <Override PartName="/ppt/notesSlides/notesSlide53.xml" ContentType="application/vnd.openxmlformats-officedocument.presentationml.notesSlide+xml"/>
  <Override PartName="/ppt/tags/tag28.xml" ContentType="application/vnd.openxmlformats-officedocument.presentationml.tags+xml"/>
  <Override PartName="/ppt/notesSlides/notesSlide24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tags/tag17.xml" ContentType="application/vnd.openxmlformats-officedocument.presentationml.tags+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tags/tag31.xml" ContentType="application/vnd.openxmlformats-officedocument.presentationml.tags+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tags/tag42.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tags/tag20.xml" ContentType="application/vnd.openxmlformats-officedocument.presentationml.tags+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48.xml" ContentType="application/vnd.openxmlformats-officedocument.presentationml.notesSlide+xml"/>
  <Override PartName="/ppt/notesSlides/notesSlide25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tags/tag36.xml" ContentType="application/vnd.openxmlformats-officedocument.presentationml.tags+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tags/tag14.xml" ContentType="application/vnd.openxmlformats-officedocument.presentationml.tags+xml"/>
  <Override PartName="/ppt/notesSlides/notesSlide50.xml" ContentType="application/vnd.openxmlformats-officedocument.presentationml.notesSlide+xml"/>
  <Override PartName="/ppt/tags/tag25.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tags/tag3.xml" ContentType="application/vnd.openxmlformats-officedocument.presentationml.tags+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notesSlides/notesSlide24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tags/tag19.xml" ContentType="application/vnd.openxmlformats-officedocument.presentationml.tags+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tags/tag33.xml" ContentType="application/vnd.openxmlformats-officedocument.presentationml.tags+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tags/tag44.xml" ContentType="application/vnd.openxmlformats-officedocument.presentationml.tags+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tags/tag22.xml" ContentType="application/vnd.openxmlformats-officedocument.presentationml.tags+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tags/tag27.xml" ContentType="application/vnd.openxmlformats-officedocument.presentationml.tags+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tags/tag30.xml" ContentType="application/vnd.openxmlformats-officedocument.presentationml.tag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244.xml" ContentType="application/vnd.openxmlformats-officedocument.presentationml.notes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tags/tag18.xml" ContentType="application/vnd.openxmlformats-officedocument.presentationml.tags+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tags/tag43.xml" ContentType="application/vnd.openxmlformats-officedocument.presentationml.tags+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tags/tag21.xml" ContentType="application/vnd.openxmlformats-officedocument.presentationml.tags+xml"/>
  <Override PartName="/ppt/slides/slide141.xml" ContentType="application/vnd.openxmlformats-officedocument.presentationml.slide+xml"/>
  <Override PartName="/ppt/slides/slide239.xml" ContentType="application/vnd.openxmlformats-officedocument.presentationml.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tags/tag37.xml" ContentType="application/vnd.openxmlformats-officedocument.presentationml.tags+xml"/>
  <Override PartName="/ppt/slides/slide179.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tags/tag40.xml" ContentType="application/vnd.openxmlformats-officedocument.presentationml.tags+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tags/tag4.xml" ContentType="application/vnd.openxmlformats-officedocument.presentationml.tags+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2"/>
  </p:notesMasterIdLst>
  <p:sldIdLst>
    <p:sldId id="292" r:id="rId2"/>
    <p:sldId id="689" r:id="rId3"/>
    <p:sldId id="322" r:id="rId4"/>
    <p:sldId id="669" r:id="rId5"/>
    <p:sldId id="675" r:id="rId6"/>
    <p:sldId id="672" r:id="rId7"/>
    <p:sldId id="674" r:id="rId8"/>
    <p:sldId id="673" r:id="rId9"/>
    <p:sldId id="676" r:id="rId10"/>
    <p:sldId id="293" r:id="rId11"/>
    <p:sldId id="291"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670" r:id="rId38"/>
    <p:sldId id="325" r:id="rId39"/>
    <p:sldId id="326" r:id="rId40"/>
    <p:sldId id="327" r:id="rId41"/>
    <p:sldId id="328" r:id="rId42"/>
    <p:sldId id="329" r:id="rId43"/>
    <p:sldId id="330" r:id="rId44"/>
    <p:sldId id="332" r:id="rId45"/>
    <p:sldId id="333" r:id="rId46"/>
    <p:sldId id="334" r:id="rId47"/>
    <p:sldId id="335" r:id="rId48"/>
    <p:sldId id="336" r:id="rId49"/>
    <p:sldId id="337" r:id="rId50"/>
    <p:sldId id="338" r:id="rId51"/>
    <p:sldId id="340" r:id="rId52"/>
    <p:sldId id="341" r:id="rId53"/>
    <p:sldId id="342" r:id="rId54"/>
    <p:sldId id="346" r:id="rId55"/>
    <p:sldId id="347" r:id="rId56"/>
    <p:sldId id="348" r:id="rId57"/>
    <p:sldId id="350" r:id="rId58"/>
    <p:sldId id="351" r:id="rId59"/>
    <p:sldId id="352" r:id="rId60"/>
    <p:sldId id="354" r:id="rId61"/>
    <p:sldId id="355" r:id="rId62"/>
    <p:sldId id="356" r:id="rId63"/>
    <p:sldId id="357" r:id="rId64"/>
    <p:sldId id="359" r:id="rId65"/>
    <p:sldId id="360" r:id="rId66"/>
    <p:sldId id="361" r:id="rId67"/>
    <p:sldId id="362" r:id="rId68"/>
    <p:sldId id="364" r:id="rId69"/>
    <p:sldId id="365" r:id="rId70"/>
    <p:sldId id="366" r:id="rId71"/>
    <p:sldId id="367" r:id="rId72"/>
    <p:sldId id="368" r:id="rId73"/>
    <p:sldId id="369" r:id="rId74"/>
    <p:sldId id="370" r:id="rId75"/>
    <p:sldId id="371" r:id="rId76"/>
    <p:sldId id="595" r:id="rId77"/>
    <p:sldId id="593" r:id="rId78"/>
    <p:sldId id="592" r:id="rId79"/>
    <p:sldId id="587" r:id="rId80"/>
    <p:sldId id="588" r:id="rId81"/>
    <p:sldId id="589" r:id="rId82"/>
    <p:sldId id="591" r:id="rId83"/>
    <p:sldId id="594" r:id="rId84"/>
    <p:sldId id="375" r:id="rId85"/>
    <p:sldId id="376" r:id="rId86"/>
    <p:sldId id="377" r:id="rId87"/>
    <p:sldId id="383" r:id="rId88"/>
    <p:sldId id="384" r:id="rId89"/>
    <p:sldId id="385" r:id="rId90"/>
    <p:sldId id="386" r:id="rId91"/>
    <p:sldId id="387" r:id="rId92"/>
    <p:sldId id="388" r:id="rId93"/>
    <p:sldId id="389" r:id="rId94"/>
    <p:sldId id="390" r:id="rId95"/>
    <p:sldId id="391" r:id="rId96"/>
    <p:sldId id="392" r:id="rId97"/>
    <p:sldId id="393" r:id="rId98"/>
    <p:sldId id="394" r:id="rId99"/>
    <p:sldId id="395" r:id="rId100"/>
    <p:sldId id="396" r:id="rId101"/>
    <p:sldId id="397" r:id="rId102"/>
    <p:sldId id="399" r:id="rId103"/>
    <p:sldId id="596" r:id="rId104"/>
    <p:sldId id="400" r:id="rId105"/>
    <p:sldId id="401" r:id="rId106"/>
    <p:sldId id="402" r:id="rId107"/>
    <p:sldId id="403" r:id="rId108"/>
    <p:sldId id="404" r:id="rId109"/>
    <p:sldId id="405" r:id="rId110"/>
    <p:sldId id="406" r:id="rId111"/>
    <p:sldId id="407" r:id="rId112"/>
    <p:sldId id="408" r:id="rId113"/>
    <p:sldId id="409" r:id="rId114"/>
    <p:sldId id="410" r:id="rId115"/>
    <p:sldId id="668" r:id="rId116"/>
    <p:sldId id="413" r:id="rId117"/>
    <p:sldId id="414" r:id="rId118"/>
    <p:sldId id="625" r:id="rId119"/>
    <p:sldId id="450" r:id="rId120"/>
    <p:sldId id="452" r:id="rId121"/>
    <p:sldId id="628" r:id="rId122"/>
    <p:sldId id="629" r:id="rId123"/>
    <p:sldId id="630" r:id="rId124"/>
    <p:sldId id="453" r:id="rId125"/>
    <p:sldId id="454" r:id="rId126"/>
    <p:sldId id="455" r:id="rId127"/>
    <p:sldId id="456" r:id="rId128"/>
    <p:sldId id="457" r:id="rId129"/>
    <p:sldId id="458" r:id="rId130"/>
    <p:sldId id="459" r:id="rId131"/>
    <p:sldId id="460" r:id="rId132"/>
    <p:sldId id="461" r:id="rId133"/>
    <p:sldId id="462" r:id="rId134"/>
    <p:sldId id="463" r:id="rId135"/>
    <p:sldId id="464" r:id="rId136"/>
    <p:sldId id="465" r:id="rId137"/>
    <p:sldId id="466" r:id="rId138"/>
    <p:sldId id="468" r:id="rId139"/>
    <p:sldId id="469" r:id="rId140"/>
    <p:sldId id="470" r:id="rId141"/>
    <p:sldId id="471" r:id="rId142"/>
    <p:sldId id="472" r:id="rId143"/>
    <p:sldId id="473" r:id="rId144"/>
    <p:sldId id="474" r:id="rId145"/>
    <p:sldId id="475" r:id="rId146"/>
    <p:sldId id="477" r:id="rId147"/>
    <p:sldId id="478" r:id="rId148"/>
    <p:sldId id="479" r:id="rId149"/>
    <p:sldId id="480" r:id="rId150"/>
    <p:sldId id="481" r:id="rId151"/>
    <p:sldId id="482" r:id="rId152"/>
    <p:sldId id="483" r:id="rId153"/>
    <p:sldId id="484" r:id="rId154"/>
    <p:sldId id="485" r:id="rId155"/>
    <p:sldId id="486" r:id="rId156"/>
    <p:sldId id="487" r:id="rId157"/>
    <p:sldId id="488" r:id="rId158"/>
    <p:sldId id="489" r:id="rId159"/>
    <p:sldId id="490" r:id="rId160"/>
    <p:sldId id="491" r:id="rId161"/>
    <p:sldId id="493" r:id="rId162"/>
    <p:sldId id="494" r:id="rId163"/>
    <p:sldId id="495" r:id="rId164"/>
    <p:sldId id="496" r:id="rId165"/>
    <p:sldId id="497" r:id="rId166"/>
    <p:sldId id="498" r:id="rId167"/>
    <p:sldId id="499" r:id="rId168"/>
    <p:sldId id="500" r:id="rId169"/>
    <p:sldId id="501" r:id="rId170"/>
    <p:sldId id="502" r:id="rId171"/>
    <p:sldId id="503" r:id="rId172"/>
    <p:sldId id="504" r:id="rId173"/>
    <p:sldId id="505" r:id="rId174"/>
    <p:sldId id="506" r:id="rId175"/>
    <p:sldId id="507" r:id="rId176"/>
    <p:sldId id="508" r:id="rId177"/>
    <p:sldId id="509" r:id="rId178"/>
    <p:sldId id="510" r:id="rId179"/>
    <p:sldId id="511" r:id="rId180"/>
    <p:sldId id="512" r:id="rId181"/>
    <p:sldId id="514" r:id="rId182"/>
    <p:sldId id="515" r:id="rId183"/>
    <p:sldId id="516" r:id="rId184"/>
    <p:sldId id="517" r:id="rId185"/>
    <p:sldId id="518" r:id="rId186"/>
    <p:sldId id="519" r:id="rId187"/>
    <p:sldId id="677" r:id="rId188"/>
    <p:sldId id="520" r:id="rId189"/>
    <p:sldId id="631" r:id="rId190"/>
    <p:sldId id="632" r:id="rId191"/>
    <p:sldId id="604" r:id="rId192"/>
    <p:sldId id="605" r:id="rId193"/>
    <p:sldId id="606" r:id="rId194"/>
    <p:sldId id="607" r:id="rId195"/>
    <p:sldId id="608" r:id="rId196"/>
    <p:sldId id="610" r:id="rId197"/>
    <p:sldId id="611" r:id="rId198"/>
    <p:sldId id="612" r:id="rId199"/>
    <p:sldId id="617" r:id="rId200"/>
    <p:sldId id="618" r:id="rId201"/>
    <p:sldId id="619" r:id="rId202"/>
    <p:sldId id="620" r:id="rId203"/>
    <p:sldId id="621" r:id="rId204"/>
    <p:sldId id="622" r:id="rId205"/>
    <p:sldId id="623" r:id="rId206"/>
    <p:sldId id="633" r:id="rId207"/>
    <p:sldId id="523" r:id="rId208"/>
    <p:sldId id="524" r:id="rId209"/>
    <p:sldId id="525" r:id="rId210"/>
    <p:sldId id="526" r:id="rId211"/>
    <p:sldId id="527" r:id="rId212"/>
    <p:sldId id="528" r:id="rId213"/>
    <p:sldId id="529" r:id="rId214"/>
    <p:sldId id="530" r:id="rId215"/>
    <p:sldId id="531" r:id="rId216"/>
    <p:sldId id="634" r:id="rId217"/>
    <p:sldId id="534" r:id="rId218"/>
    <p:sldId id="535" r:id="rId219"/>
    <p:sldId id="536" r:id="rId220"/>
    <p:sldId id="635" r:id="rId221"/>
    <p:sldId id="637" r:id="rId222"/>
    <p:sldId id="638" r:id="rId223"/>
    <p:sldId id="639" r:id="rId224"/>
    <p:sldId id="640" r:id="rId225"/>
    <p:sldId id="642" r:id="rId226"/>
    <p:sldId id="641" r:id="rId227"/>
    <p:sldId id="643" r:id="rId228"/>
    <p:sldId id="543" r:id="rId229"/>
    <p:sldId id="544" r:id="rId230"/>
    <p:sldId id="545" r:id="rId231"/>
    <p:sldId id="546" r:id="rId232"/>
    <p:sldId id="547" r:id="rId233"/>
    <p:sldId id="678" r:id="rId234"/>
    <p:sldId id="679" r:id="rId235"/>
    <p:sldId id="680" r:id="rId236"/>
    <p:sldId id="681" r:id="rId237"/>
    <p:sldId id="682" r:id="rId238"/>
    <p:sldId id="683" r:id="rId239"/>
    <p:sldId id="684" r:id="rId240"/>
    <p:sldId id="685" r:id="rId241"/>
    <p:sldId id="686" r:id="rId242"/>
    <p:sldId id="688" r:id="rId243"/>
    <p:sldId id="687" r:id="rId244"/>
    <p:sldId id="645" r:id="rId245"/>
    <p:sldId id="550" r:id="rId246"/>
    <p:sldId id="557" r:id="rId247"/>
    <p:sldId id="551" r:id="rId248"/>
    <p:sldId id="649" r:id="rId249"/>
    <p:sldId id="646" r:id="rId250"/>
    <p:sldId id="647" r:id="rId251"/>
    <p:sldId id="648" r:id="rId252"/>
    <p:sldId id="665" r:id="rId253"/>
    <p:sldId id="666" r:id="rId254"/>
    <p:sldId id="579" r:id="rId255"/>
    <p:sldId id="667" r:id="rId256"/>
    <p:sldId id="580" r:id="rId257"/>
    <p:sldId id="581" r:id="rId258"/>
    <p:sldId id="582" r:id="rId259"/>
    <p:sldId id="583" r:id="rId260"/>
    <p:sldId id="584" r:id="rId261"/>
  </p:sldIdLst>
  <p:sldSz cx="9144000" cy="6858000" type="screen4x3"/>
  <p:notesSz cx="7099300" cy="10234613"/>
  <p:embeddedFontLst>
    <p:embeddedFont>
      <p:font typeface="Franklin Gothic Demi Cond" charset="0"/>
      <p:regular r:id="rId263"/>
    </p:embeddedFont>
    <p:embeddedFont>
      <p:font typeface="Calibri" pitchFamily="34" charset="0"/>
      <p:regular r:id="rId264"/>
      <p:bold r:id="rId265"/>
      <p:italic r:id="rId266"/>
      <p:boldItalic r:id="rId267"/>
    </p:embeddedFont>
    <p:embeddedFont>
      <p:font typeface="CMEX10" pitchFamily="34" charset="0"/>
      <p:regular r:id="rId268"/>
    </p:embeddedFont>
    <p:embeddedFont>
      <p:font typeface="CMR7" pitchFamily="34" charset="0"/>
      <p:regular r:id="rId269"/>
    </p:embeddedFont>
    <p:embeddedFont>
      <p:font typeface="CMMI7" pitchFamily="34" charset="0"/>
      <p:regular r:id="rId270"/>
    </p:embeddedFont>
    <p:embeddedFont>
      <p:font typeface="CMMI10" pitchFamily="34" charset="0"/>
      <p:regular r:id="rId271"/>
    </p:embeddedFont>
    <p:embeddedFont>
      <p:font typeface="CMR10" pitchFamily="34" charset="0"/>
      <p:regular r:id="rId272"/>
    </p:embeddedFont>
    <p:embeddedFont>
      <p:font typeface="CMSY10ORIG" pitchFamily="34" charset="0"/>
      <p:regular r:id="rId273"/>
    </p:embeddedFont>
    <p:embeddedFont>
      <p:font typeface="CMMI5" pitchFamily="34" charset="0"/>
      <p:regular r:id="rId274"/>
    </p:embeddedFont>
    <p:embeddedFont>
      <p:font typeface="CMSY7" pitchFamily="34" charset="0"/>
      <p:regular r:id="rId275"/>
    </p:embeddedFont>
    <p:embeddedFont>
      <p:font typeface="CMR5" pitchFamily="34" charset="0"/>
      <p:regular r:id="rId276"/>
    </p:embeddedFont>
    <p:embeddedFont>
      <p:font typeface="Franklin Gothic Medium Cond" charset="0"/>
      <p:regular r:id="rId277"/>
    </p:embeddedFont>
    <p:embeddedFont>
      <p:font typeface="cmsy10" pitchFamily="34" charset="0"/>
      <p:regular r:id="rId278"/>
    </p:embeddedFont>
    <p:embeddedFont>
      <p:font typeface="Frutiger LT 55 Roman" pitchFamily="34" charset="0"/>
      <p:regular r:id="rId279"/>
      <p:bold r:id="rId280"/>
      <p:italic r:id="rId281"/>
      <p:boldItalic r:id="rId282"/>
    </p:embeddedFont>
    <p:embeddedFont>
      <p:font typeface="Franklin Gothic Book" charset="0"/>
      <p:regular r:id="rId283"/>
      <p:italic r:id="rId284"/>
    </p:embeddedFont>
  </p:embeddedFontLst>
  <p:custDataLst>
    <p:tags r:id="rId28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3" autoAdjust="0"/>
    <p:restoredTop sz="88815" autoAdjust="0"/>
  </p:normalViewPr>
  <p:slideViewPr>
    <p:cSldViewPr showGuides="1">
      <p:cViewPr varScale="1">
        <p:scale>
          <a:sx n="103" d="100"/>
          <a:sy n="103" d="100"/>
        </p:scale>
        <p:origin x="-948" y="-96"/>
      </p:cViewPr>
      <p:guideLst>
        <p:guide orient="horz" pos="2614"/>
        <p:guide pos="2971"/>
      </p:guideLst>
    </p:cSldViewPr>
  </p:slideViewPr>
  <p:notesTextViewPr>
    <p:cViewPr>
      <p:scale>
        <a:sx n="100" d="100"/>
        <a:sy n="100" d="100"/>
      </p:scale>
      <p:origin x="0" y="0"/>
    </p:cViewPr>
  </p:notesTextViewPr>
  <p:sorterViewPr>
    <p:cViewPr>
      <p:scale>
        <a:sx n="60" d="100"/>
        <a:sy n="60" d="100"/>
      </p:scale>
      <p:origin x="0" y="762"/>
    </p:cViewPr>
  </p:sorterViewPr>
  <p:notesViewPr>
    <p:cSldViewPr showGuides="1">
      <p:cViewPr varScale="1">
        <p:scale>
          <a:sx n="57" d="100"/>
          <a:sy n="57" d="100"/>
        </p:scale>
        <p:origin x="-2520" y="-78"/>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font" Target="fonts/font6.fntdata"/><Relationship Id="rId289"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font" Target="fonts/font17.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font" Target="fonts/font7.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font" Target="fonts/font18.fntdata"/><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font" Target="fonts/font8.fntdata"/><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font" Target="fonts/font19.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font" Target="fonts/font9.fntdata"/><Relationship Id="rId276" Type="http://schemas.openxmlformats.org/officeDocument/2006/relationships/font" Target="fonts/font14.fntdata"/><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font" Target="fonts/font4.fntdata"/><Relationship Id="rId287" Type="http://schemas.openxmlformats.org/officeDocument/2006/relationships/viewProps" Target="view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font" Target="fonts/font15.fntdata"/><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font" Target="fonts/font5.fntdata"/><Relationship Id="rId288"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notesMaster" Target="notesMasters/notesMaster1.xml"/><Relationship Id="rId283"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font" Target="fonts/font16.fntdata"/><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font" Target="fonts/font11.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font" Target="fonts/font1.fntdata"/><Relationship Id="rId284" Type="http://schemas.openxmlformats.org/officeDocument/2006/relationships/font" Target="fonts/font22.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font" Target="fonts/font12.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font" Target="fonts/font2.fntdata"/><Relationship Id="rId285" Type="http://schemas.openxmlformats.org/officeDocument/2006/relationships/tags" Target="tags/tag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font" Target="fonts/font13.fntdata"/><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font" Target="fonts/font3.fntdata"/><Relationship Id="rId2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9769D0A-0AE6-4027-B9A7-4FDF789B565C}" type="datetimeFigureOut">
              <a:rPr lang="de-DE" smtClean="0"/>
              <a:pPr/>
              <a:t>05.10.2012</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E7C75E6F-1B67-4BAE-AE0B-E3888889C1B4}" type="slidenum">
              <a:rPr lang="de-DE" smtClean="0"/>
              <a:pPr/>
              <a:t>‹Nr.›</a:t>
            </a:fld>
            <a:endParaRPr lang="de-DE"/>
          </a:p>
        </p:txBody>
      </p:sp>
    </p:spTree>
    <p:extLst>
      <p:ext uri="{BB962C8B-B14F-4D97-AF65-F5344CB8AC3E}">
        <p14:creationId xmlns="" xmlns:p14="http://schemas.microsoft.com/office/powerpoint/2010/main" val="44643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986" name="Rectangle 2"/>
          <p:cNvSpPr>
            <a:spLocks noGrp="1" noRot="1" noChangeAspect="1" noChangeArrowheads="1" noTextEdit="1"/>
          </p:cNvSpPr>
          <p:nvPr>
            <p:ph type="sldImg"/>
          </p:nvPr>
        </p:nvSpPr>
        <p:spPr>
          <a:ln/>
        </p:spPr>
      </p:sp>
      <p:sp>
        <p:nvSpPr>
          <p:cNvPr id="1321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06" name="Rectangle 2"/>
          <p:cNvSpPr>
            <a:spLocks noGrp="1" noRot="1" noChangeAspect="1" noChangeArrowheads="1" noTextEdit="1"/>
          </p:cNvSpPr>
          <p:nvPr>
            <p:ph type="sldImg"/>
          </p:nvPr>
        </p:nvSpPr>
        <p:spPr>
          <a:ln/>
        </p:spPr>
      </p:sp>
      <p:sp>
        <p:nvSpPr>
          <p:cNvPr id="11223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p:cNvSpPr>
            <a:spLocks noGrp="1" noRot="1" noChangeAspect="1" noChangeArrowheads="1" noTextEdit="1"/>
          </p:cNvSpPr>
          <p:nvPr>
            <p:ph type="sldImg"/>
          </p:nvPr>
        </p:nvSpPr>
        <p:spPr>
          <a:ln/>
        </p:spPr>
      </p:sp>
      <p:sp>
        <p:nvSpPr>
          <p:cNvPr id="1120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4" name="Rectangle 2"/>
          <p:cNvSpPr>
            <a:spLocks noGrp="1" noRot="1" noChangeAspect="1" noChangeArrowheads="1" noTextEdit="1"/>
          </p:cNvSpPr>
          <p:nvPr>
            <p:ph type="sldImg"/>
          </p:nvPr>
        </p:nvSpPr>
        <p:spPr>
          <a:ln/>
        </p:spPr>
      </p:sp>
      <p:sp>
        <p:nvSpPr>
          <p:cNvPr id="1124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Rot="1" noChangeAspect="1" noChangeArrowheads="1" noTextEdit="1"/>
          </p:cNvSpPr>
          <p:nvPr>
            <p:ph type="sldImg"/>
          </p:nvPr>
        </p:nvSpPr>
        <p:spPr>
          <a:ln/>
        </p:spPr>
      </p:sp>
      <p:sp>
        <p:nvSpPr>
          <p:cNvPr id="1126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2546" name="Rectangle 2"/>
          <p:cNvSpPr>
            <a:spLocks noGrp="1" noRot="1" noChangeAspect="1" noChangeArrowheads="1" noTextEdit="1"/>
          </p:cNvSpPr>
          <p:nvPr>
            <p:ph type="sldImg"/>
          </p:nvPr>
        </p:nvSpPr>
        <p:spPr>
          <a:ln/>
        </p:spPr>
      </p:sp>
      <p:sp>
        <p:nvSpPr>
          <p:cNvPr id="1132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120</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121</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122</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123</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124</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125</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126</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127</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128</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130</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131</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132</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133</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134</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135</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136</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137</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138</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140</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141</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142</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143</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144</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145</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146</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147</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148</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149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150</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151</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152</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153</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154</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155</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156</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157</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158</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159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160</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161</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162</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163</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164</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165</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166</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167</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168</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169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170</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171</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172</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173</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174</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175</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176</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177</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178</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179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180</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181</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182</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183</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184</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185</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186</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187</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188</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189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190</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191</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192</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193</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194</a:t>
            </a:fld>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195</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196</a:t>
            </a:fld>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197</a:t>
            </a:fld>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198</a:t>
            </a:fld>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199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mtClean="0"/>
              <a:t>rho (n)</a:t>
            </a:r>
            <a:endParaRPr lang="en-US" dirty="0"/>
          </a:p>
        </p:txBody>
      </p:sp>
      <p:sp>
        <p:nvSpPr>
          <p:cNvPr id="4" name="Foliennummernplatzhalter 3"/>
          <p:cNvSpPr>
            <a:spLocks noGrp="1"/>
          </p:cNvSpPr>
          <p:nvPr>
            <p:ph type="sldNum" sz="quarter" idx="10"/>
          </p:nvPr>
        </p:nvSpPr>
        <p:spPr/>
        <p:txBody>
          <a:bodyPr/>
          <a:lstStyle/>
          <a:p>
            <a:fld id="{E7C75E6F-1B67-4BAE-AE0B-E3888889C1B4}" type="slidenum">
              <a:rPr lang="en-US" smtClean="0"/>
              <a:pPr/>
              <a:t>20</a:t>
            </a:fld>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200</a:t>
            </a:fld>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201</a:t>
            </a:fld>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202</a:t>
            </a:fld>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203</a:t>
            </a:fld>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204</a:t>
            </a:fld>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205</a:t>
            </a:fld>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206</a:t>
            </a:fld>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207</a:t>
            </a:fld>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208</a:t>
            </a:fld>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209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a:t>
            </a:fld>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210</a:t>
            </a:fld>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211</a:t>
            </a:fld>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212</a:t>
            </a:fld>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213</a:t>
            </a:fld>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214</a:t>
            </a:fld>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215</a:t>
            </a:fld>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216</a:t>
            </a:fld>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217</a:t>
            </a:fld>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218</a:t>
            </a:fld>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219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a:t>
            </a:fld>
            <a:endParaRPr 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220</a:t>
            </a:fld>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221</a:t>
            </a:fld>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222</a:t>
            </a:fld>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223</a:t>
            </a:fld>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224</a:t>
            </a:fld>
            <a:endParaRPr 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225</a:t>
            </a:fld>
            <a:endParaRPr 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226</a:t>
            </a:fld>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227</a:t>
            </a:fld>
            <a:endParaRPr 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228</a:t>
            </a:fld>
            <a:endParaRPr 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a:t>
            </a:fld>
            <a:endParaRPr 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230</a:t>
            </a:fld>
            <a:endParaRPr 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231</a:t>
            </a:fld>
            <a:endParaRPr 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232</a:t>
            </a:fld>
            <a:endParaRPr 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233</a:t>
            </a:fld>
            <a:endParaRPr 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234</a:t>
            </a:fld>
            <a:endParaRPr 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235</a:t>
            </a:fld>
            <a:endParaRPr lang="en-US"/>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236</a:t>
            </a:fld>
            <a:endParaRPr lang="en-US"/>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237</a:t>
            </a:fld>
            <a:endParaRPr lang="en-US"/>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238</a:t>
            </a:fld>
            <a:endParaRPr lang="en-US"/>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24</a:t>
            </a:fld>
            <a:endParaRPr 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240</a:t>
            </a:fld>
            <a:endParaRPr 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241</a:t>
            </a:fld>
            <a:endParaRPr 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242</a:t>
            </a:fld>
            <a:endParaRPr 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243</a:t>
            </a:fld>
            <a:endParaRPr 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244</a:t>
            </a:fld>
            <a:endParaRPr lang="en-US"/>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2"/>
          <p:cNvSpPr>
            <a:spLocks noGrp="1" noRot="1" noChangeAspect="1" noChangeArrowheads="1" noTextEdit="1"/>
          </p:cNvSpPr>
          <p:nvPr>
            <p:ph type="sldImg"/>
          </p:nvPr>
        </p:nvSpPr>
        <p:spPr>
          <a:xfrm>
            <a:off x="976313" y="798513"/>
            <a:ext cx="5078412" cy="3810000"/>
          </a:xfrm>
          <a:ln/>
        </p:spPr>
      </p:sp>
      <p:sp>
        <p:nvSpPr>
          <p:cNvPr id="831491" name="Rectangle 3"/>
          <p:cNvSpPr>
            <a:spLocks noGrp="1" noChangeArrowheads="1"/>
          </p:cNvSpPr>
          <p:nvPr>
            <p:ph type="body" idx="1"/>
          </p:nvPr>
        </p:nvSpPr>
        <p:spPr>
          <a:xfrm>
            <a:off x="977901" y="4851401"/>
            <a:ext cx="5148263" cy="4606925"/>
          </a:xfrm>
          <a:noFill/>
          <a:ln/>
        </p:spPr>
        <p:txBody>
          <a:bodyPr/>
          <a:lstStyle/>
          <a:p>
            <a:r>
              <a:rPr lang="en-US" smtClean="0"/>
              <a:t>S ungleich X (da ggf. unzulässige Lösungen in S enthalten sind usw.)</a:t>
            </a:r>
          </a:p>
          <a:p>
            <a:r>
              <a:rPr lang="en-US" smtClean="0"/>
              <a:t>Anmerkung: 2 hoch S ist die Potenzmenge von S (Menge aller Teilmengen von S)</a:t>
            </a:r>
          </a:p>
          <a:p>
            <a:r>
              <a:rPr lang="en-US" smtClean="0"/>
              <a:t>Oder: N Teilmenge SxS (kartesisches Produkt)</a:t>
            </a:r>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Grp="1" noRot="1" noChangeAspect="1" noChangeArrowheads="1" noTextEdit="1"/>
          </p:cNvSpPr>
          <p:nvPr>
            <p:ph type="sldImg"/>
          </p:nvPr>
        </p:nvSpPr>
        <p:spPr>
          <a:xfrm>
            <a:off x="968375" y="795338"/>
            <a:ext cx="5086350" cy="3816350"/>
          </a:xfrm>
          <a:ln/>
        </p:spPr>
      </p:sp>
      <p:sp>
        <p:nvSpPr>
          <p:cNvPr id="845827" name="Rectangle 3"/>
          <p:cNvSpPr>
            <a:spLocks noGrp="1" noChangeArrowheads="1"/>
          </p:cNvSpPr>
          <p:nvPr>
            <p:ph type="body" idx="1"/>
          </p:nvPr>
        </p:nvSpPr>
        <p:spPr>
          <a:xfrm>
            <a:off x="979489" y="4849813"/>
            <a:ext cx="5146675" cy="4608512"/>
          </a:xfrm>
          <a:noFill/>
          <a:ln/>
        </p:spPr>
        <p:txBody>
          <a:bodyPr/>
          <a:lstStyle/>
          <a:p>
            <a:endParaRPr lang="en-US" smtClean="0"/>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Rot="1" noChangeAspect="1" noChangeArrowheads="1" noTextEdit="1"/>
          </p:cNvSpPr>
          <p:nvPr>
            <p:ph type="sldImg"/>
          </p:nvPr>
        </p:nvSpPr>
        <p:spPr>
          <a:xfrm>
            <a:off x="976313" y="798513"/>
            <a:ext cx="5078412" cy="3810000"/>
          </a:xfrm>
          <a:ln/>
        </p:spPr>
      </p:sp>
      <p:sp>
        <p:nvSpPr>
          <p:cNvPr id="833539" name="Rectangle 3"/>
          <p:cNvSpPr>
            <a:spLocks noGrp="1" noChangeArrowheads="1"/>
          </p:cNvSpPr>
          <p:nvPr>
            <p:ph type="body" idx="1"/>
          </p:nvPr>
        </p:nvSpPr>
        <p:spPr>
          <a:xfrm>
            <a:off x="977901" y="4851401"/>
            <a:ext cx="5148263" cy="4606925"/>
          </a:xfrm>
          <a:noFill/>
          <a:ln/>
        </p:spPr>
        <p:txBody>
          <a:bodyPr/>
          <a:lstStyle/>
          <a:p>
            <a:r>
              <a:rPr lang="en-US" smtClean="0"/>
              <a:t>S ungleich X (da ggf. unzulässige Lösungen in S enthalten sind usw.)</a:t>
            </a:r>
          </a:p>
          <a:p>
            <a:r>
              <a:rPr lang="en-US" smtClean="0"/>
              <a:t>Anmerkung: 2 hoch S ist die Potenzmenge von S (Menge aller Teilmengen von S)</a:t>
            </a:r>
          </a:p>
          <a:p>
            <a:r>
              <a:rPr lang="en-US" smtClean="0"/>
              <a:t>Oder: N Teilmenge SxS (kartesisches Produkt)</a:t>
            </a:r>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Rot="1" noChangeAspect="1" noChangeArrowheads="1" noTextEdit="1"/>
          </p:cNvSpPr>
          <p:nvPr>
            <p:ph type="sldImg"/>
          </p:nvPr>
        </p:nvSpPr>
        <p:spPr>
          <a:xfrm>
            <a:off x="968375" y="795338"/>
            <a:ext cx="5086350" cy="3816350"/>
          </a:xfrm>
          <a:ln/>
        </p:spPr>
      </p:sp>
      <p:sp>
        <p:nvSpPr>
          <p:cNvPr id="849923" name="Rectangle 3"/>
          <p:cNvSpPr>
            <a:spLocks noGrp="1" noChangeArrowheads="1"/>
          </p:cNvSpPr>
          <p:nvPr>
            <p:ph type="body" idx="1"/>
          </p:nvPr>
        </p:nvSpPr>
        <p:spPr>
          <a:xfrm>
            <a:off x="979489" y="4849813"/>
            <a:ext cx="5146675" cy="4608512"/>
          </a:xfrm>
          <a:noFill/>
          <a:ln/>
        </p:spPr>
        <p:txBody>
          <a:bodyPr/>
          <a:lstStyle/>
          <a:p>
            <a:endParaRPr lang="en-US" smtClean="0"/>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249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a:t>
            </a:fld>
            <a:endParaRPr lang="en-US"/>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250</a:t>
            </a:fld>
            <a:endParaRPr lang="en-US"/>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251</a:t>
            </a:fld>
            <a:endParaRPr lang="en-US"/>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252</a:t>
            </a:fld>
            <a:endParaRPr lang="en-US"/>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253</a:t>
            </a:fld>
            <a:endParaRPr lang="en-US"/>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254</a:t>
            </a:fld>
            <a:endParaRPr lang="en-US"/>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255</a:t>
            </a:fld>
            <a:endParaRPr lang="en-US"/>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256</a:t>
            </a:fld>
            <a:endParaRPr lang="en-US"/>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257</a:t>
            </a:fld>
            <a:endParaRPr lang="en-US"/>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258</a:t>
            </a:fld>
            <a:endParaRPr lang="en-US"/>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259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26</a:t>
            </a:fld>
            <a:endParaRPr lang="en-US"/>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260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Grp="1" noRot="1" noChangeAspect="1" noChangeArrowheads="1" noTextEdit="1"/>
          </p:cNvSpPr>
          <p:nvPr>
            <p:ph type="sldImg"/>
          </p:nvPr>
        </p:nvSpPr>
        <p:spPr>
          <a:ln/>
        </p:spPr>
      </p:sp>
      <p:sp>
        <p:nvSpPr>
          <p:cNvPr id="10659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a:noFill/>
          <a:ln/>
        </p:spPr>
        <p:txBody>
          <a:bodyPr/>
          <a:lstStyle/>
          <a:p>
            <a:r>
              <a:rPr lang="en-US" smtClean="0"/>
              <a:t>Immer als cgm exportieren.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a:noFill/>
          <a:ln/>
        </p:spPr>
        <p:txBody>
          <a:bodyPr/>
          <a:lstStyle/>
          <a:p>
            <a:r>
              <a:rPr lang="en-US" smtClean="0"/>
              <a:t>Immer als cgm exportieren.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0" name="Rectangle 2"/>
          <p:cNvSpPr>
            <a:spLocks noGrp="1" noRot="1" noChangeAspect="1" noChangeArrowheads="1" noTextEdit="1"/>
          </p:cNvSpPr>
          <p:nvPr>
            <p:ph type="sldImg"/>
          </p:nvPr>
        </p:nvSpPr>
        <p:spPr>
          <a:ln/>
        </p:spPr>
      </p:sp>
      <p:sp>
        <p:nvSpPr>
          <p:cNvPr id="1415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2"/>
          <p:cNvSpPr>
            <a:spLocks noGrp="1" noRot="1" noChangeAspect="1" noChangeArrowheads="1" noTextEdit="1"/>
          </p:cNvSpPr>
          <p:nvPr>
            <p:ph type="sldImg"/>
          </p:nvPr>
        </p:nvSpPr>
        <p:spPr>
          <a:ln/>
        </p:spPr>
      </p:sp>
      <p:sp>
        <p:nvSpPr>
          <p:cNvPr id="13199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Grp="1" noRot="1" noChangeAspect="1" noChangeArrowheads="1" noTextEdit="1"/>
          </p:cNvSpPr>
          <p:nvPr>
            <p:ph type="sldImg"/>
          </p:nvPr>
        </p:nvSpPr>
        <p:spPr>
          <a:ln/>
        </p:spPr>
      </p:sp>
      <p:sp>
        <p:nvSpPr>
          <p:cNvPr id="13824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0" name="Rectangle 2"/>
          <p:cNvSpPr>
            <a:spLocks noGrp="1" noRot="1" noChangeAspect="1" noChangeArrowheads="1" noTextEdit="1"/>
          </p:cNvSpPr>
          <p:nvPr>
            <p:ph type="sldImg"/>
          </p:nvPr>
        </p:nvSpPr>
        <p:spPr>
          <a:ln/>
        </p:spPr>
      </p:sp>
      <p:sp>
        <p:nvSpPr>
          <p:cNvPr id="13844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8" name="Rectangle 2"/>
          <p:cNvSpPr>
            <a:spLocks noGrp="1" noRot="1" noChangeAspect="1" noChangeArrowheads="1" noTextEdit="1"/>
          </p:cNvSpPr>
          <p:nvPr>
            <p:ph type="sldImg"/>
          </p:nvPr>
        </p:nvSpPr>
        <p:spPr>
          <a:ln/>
        </p:spPr>
      </p:sp>
      <p:sp>
        <p:nvSpPr>
          <p:cNvPr id="13864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2"/>
          <p:cNvSpPr>
            <a:spLocks noGrp="1" noRot="1" noChangeAspect="1" noChangeArrowheads="1" noTextEdit="1"/>
          </p:cNvSpPr>
          <p:nvPr>
            <p:ph type="sldImg"/>
          </p:nvPr>
        </p:nvSpPr>
        <p:spPr>
          <a:ln/>
        </p:spPr>
      </p:sp>
      <p:sp>
        <p:nvSpPr>
          <p:cNvPr id="13885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Rot="1" noChangeAspect="1" noChangeArrowheads="1" noTextEdit="1"/>
          </p:cNvSpPr>
          <p:nvPr>
            <p:ph type="sldImg"/>
          </p:nvPr>
        </p:nvSpPr>
        <p:spPr>
          <a:ln/>
        </p:spPr>
      </p:sp>
      <p:sp>
        <p:nvSpPr>
          <p:cNvPr id="13905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2" name="Rectangle 2"/>
          <p:cNvSpPr>
            <a:spLocks noGrp="1" noRot="1" noChangeAspect="1" noChangeArrowheads="1" noTextEdit="1"/>
          </p:cNvSpPr>
          <p:nvPr>
            <p:ph type="sldImg"/>
          </p:nvPr>
        </p:nvSpPr>
        <p:spPr>
          <a:ln/>
        </p:spPr>
      </p:sp>
      <p:sp>
        <p:nvSpPr>
          <p:cNvPr id="13926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0" name="Rectangle 2"/>
          <p:cNvSpPr>
            <a:spLocks noGrp="1" noRot="1" noChangeAspect="1" noChangeArrowheads="1" noTextEdit="1"/>
          </p:cNvSpPr>
          <p:nvPr>
            <p:ph type="sldImg"/>
          </p:nvPr>
        </p:nvSpPr>
        <p:spPr>
          <a:ln/>
        </p:spPr>
      </p:sp>
      <p:sp>
        <p:nvSpPr>
          <p:cNvPr id="13946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6738" name="Rectangle 2"/>
          <p:cNvSpPr>
            <a:spLocks noGrp="1" noRot="1" noChangeAspect="1" noChangeArrowheads="1" noTextEdit="1"/>
          </p:cNvSpPr>
          <p:nvPr>
            <p:ph type="sldImg"/>
          </p:nvPr>
        </p:nvSpPr>
        <p:spPr>
          <a:ln/>
        </p:spPr>
      </p:sp>
      <p:sp>
        <p:nvSpPr>
          <p:cNvPr id="13967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86" name="Rectangle 2"/>
          <p:cNvSpPr>
            <a:spLocks noGrp="1" noRot="1" noChangeAspect="1" noChangeArrowheads="1" noTextEdit="1"/>
          </p:cNvSpPr>
          <p:nvPr>
            <p:ph type="sldImg"/>
          </p:nvPr>
        </p:nvSpPr>
        <p:spPr>
          <a:ln/>
        </p:spPr>
      </p:sp>
      <p:sp>
        <p:nvSpPr>
          <p:cNvPr id="13987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4" name="Rectangle 2"/>
          <p:cNvSpPr>
            <a:spLocks noGrp="1" noRot="1" noChangeAspect="1" noChangeArrowheads="1" noTextEdit="1"/>
          </p:cNvSpPr>
          <p:nvPr>
            <p:ph type="sldImg"/>
          </p:nvPr>
        </p:nvSpPr>
        <p:spPr>
          <a:ln/>
        </p:spPr>
      </p:sp>
      <p:sp>
        <p:nvSpPr>
          <p:cNvPr id="14008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2" name="Rectangle 2"/>
          <p:cNvSpPr>
            <a:spLocks noGrp="1" noRot="1" noChangeAspect="1" noChangeArrowheads="1" noTextEdit="1"/>
          </p:cNvSpPr>
          <p:nvPr>
            <p:ph type="sldImg"/>
          </p:nvPr>
        </p:nvSpPr>
        <p:spPr>
          <a:ln/>
        </p:spPr>
      </p:sp>
      <p:sp>
        <p:nvSpPr>
          <p:cNvPr id="14028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Rot="1" noChangeAspect="1" noChangeArrowheads="1" noTextEdit="1"/>
          </p:cNvSpPr>
          <p:nvPr>
            <p:ph type="sldImg"/>
          </p:nvPr>
        </p:nvSpPr>
        <p:spPr>
          <a:ln/>
        </p:spPr>
      </p:sp>
      <p:sp>
        <p:nvSpPr>
          <p:cNvPr id="14049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78" name="Rectangle 2"/>
          <p:cNvSpPr>
            <a:spLocks noGrp="1" noRot="1" noChangeAspect="1" noChangeArrowheads="1" noTextEdit="1"/>
          </p:cNvSpPr>
          <p:nvPr>
            <p:ph type="sldImg"/>
          </p:nvPr>
        </p:nvSpPr>
        <p:spPr>
          <a:ln/>
        </p:spPr>
      </p:sp>
      <p:sp>
        <p:nvSpPr>
          <p:cNvPr id="14069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26" name="Rectangle 2"/>
          <p:cNvSpPr>
            <a:spLocks noGrp="1" noRot="1" noChangeAspect="1" noChangeArrowheads="1" noTextEdit="1"/>
          </p:cNvSpPr>
          <p:nvPr>
            <p:ph type="sldImg"/>
          </p:nvPr>
        </p:nvSpPr>
        <p:spPr>
          <a:ln/>
        </p:spPr>
      </p:sp>
      <p:sp>
        <p:nvSpPr>
          <p:cNvPr id="14090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4" name="Rectangle 2"/>
          <p:cNvSpPr>
            <a:spLocks noGrp="1" noRot="1" noChangeAspect="1" noChangeArrowheads="1" noTextEdit="1"/>
          </p:cNvSpPr>
          <p:nvPr>
            <p:ph type="sldImg"/>
          </p:nvPr>
        </p:nvSpPr>
        <p:spPr>
          <a:ln/>
        </p:spPr>
      </p:sp>
      <p:sp>
        <p:nvSpPr>
          <p:cNvPr id="1411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2" name="Rectangle 2"/>
          <p:cNvSpPr>
            <a:spLocks noGrp="1" noRot="1" noChangeAspect="1" noChangeArrowheads="1" noTextEdit="1"/>
          </p:cNvSpPr>
          <p:nvPr>
            <p:ph type="sldImg"/>
          </p:nvPr>
        </p:nvSpPr>
        <p:spPr>
          <a:ln/>
        </p:spPr>
      </p:sp>
      <p:sp>
        <p:nvSpPr>
          <p:cNvPr id="1413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8EAAD6-0A1D-462B-869F-EE63A47C5D22}" type="slidenum">
              <a:rPr lang="en-US" smtClean="0"/>
              <a:pPr/>
              <a:t>79</a:t>
            </a:fld>
            <a:endParaRPr lang="en-US"/>
          </a:p>
        </p:txBody>
      </p:sp>
      <p:sp>
        <p:nvSpPr>
          <p:cNvPr id="478210" name="Rectangle 2"/>
          <p:cNvSpPr>
            <a:spLocks noGrp="1" noRot="1" noChangeAspect="1" noChangeArrowheads="1" noTextEdit="1"/>
          </p:cNvSpPr>
          <p:nvPr>
            <p:ph type="sldImg"/>
          </p:nvPr>
        </p:nvSpPr>
        <p:spPr>
          <a:xfrm>
            <a:off x="976313" y="798513"/>
            <a:ext cx="5078412" cy="3810000"/>
          </a:xfrm>
          <a:ln/>
        </p:spPr>
      </p:sp>
      <p:sp>
        <p:nvSpPr>
          <p:cNvPr id="478211" name="Rectangle 3"/>
          <p:cNvSpPr>
            <a:spLocks noGrp="1" noChangeArrowheads="1"/>
          </p:cNvSpPr>
          <p:nvPr>
            <p:ph type="body" idx="1"/>
          </p:nvPr>
        </p:nvSpPr>
        <p:spPr>
          <a:xfrm>
            <a:off x="978186" y="4851334"/>
            <a:ext cx="5147904" cy="4607458"/>
          </a:xfrm>
        </p:spPr>
        <p:txBody>
          <a:bodyPr/>
          <a:lstStyle/>
          <a:p>
            <a:r>
              <a:rPr lang="en-US" smtClean="0"/>
              <a:t>Notation leicht vereinfacht</a:t>
            </a:r>
          </a:p>
          <a:p>
            <a:r>
              <a:rPr lang="en-US" smtClean="0"/>
              <a:t>Historie statt Trajektorie um Verwechslung mit Suchpfad (wo ein Zug i.d.R. nach vielen Beurteilungen kommt) lokaler Suchverfahren nicht aufzudrängen</a:t>
            </a:r>
          </a:p>
          <a:p>
            <a:r>
              <a:rPr lang="en-US" smtClean="0"/>
              <a:t>Tm beinhaltet keine wiederholten Lösungen (über Dictionary machbar)</a:t>
            </a:r>
          </a:p>
          <a:p>
            <a:r>
              <a:rPr lang="en-US" smtClean="0"/>
              <a:t>H ggf. probabilistisch</a:t>
            </a:r>
          </a:p>
          <a:p>
            <a:r>
              <a:rPr lang="en-US" smtClean="0"/>
              <a:t>Alternatives Beispiel für Performanzmessfunktion: g = 1 g.d.w. Optimum ermittelt wurde, sonst 0</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30411F-1532-41E2-9863-55BE48D257C5}" type="slidenum">
              <a:rPr lang="en-US" smtClean="0"/>
              <a:pPr/>
              <a:t>80</a:t>
            </a:fld>
            <a:endParaRPr lang="en-US"/>
          </a:p>
        </p:txBody>
      </p:sp>
      <p:sp>
        <p:nvSpPr>
          <p:cNvPr id="484354" name="Rectangle 2"/>
          <p:cNvSpPr>
            <a:spLocks noGrp="1" noRot="1" noChangeAspect="1" noChangeArrowheads="1" noTextEdit="1"/>
          </p:cNvSpPr>
          <p:nvPr>
            <p:ph type="sldImg"/>
          </p:nvPr>
        </p:nvSpPr>
        <p:spPr>
          <a:xfrm>
            <a:off x="976313" y="798513"/>
            <a:ext cx="5078412" cy="3810000"/>
          </a:xfrm>
          <a:ln/>
        </p:spPr>
      </p:sp>
      <p:sp>
        <p:nvSpPr>
          <p:cNvPr id="484355" name="Rectangle 3"/>
          <p:cNvSpPr>
            <a:spLocks noGrp="1" noChangeArrowheads="1"/>
          </p:cNvSpPr>
          <p:nvPr>
            <p:ph type="body" idx="1"/>
          </p:nvPr>
        </p:nvSpPr>
        <p:spPr>
          <a:xfrm>
            <a:off x="978186" y="4851334"/>
            <a:ext cx="5147904" cy="4607458"/>
          </a:xfrm>
        </p:spPr>
        <p:txBody>
          <a:bodyPr/>
          <a:lstStyle/>
          <a:p>
            <a:r>
              <a:rPr lang="en-US" smtClean="0"/>
              <a:t>Durchschnittlich heißt: alle f werden gleichgewichtet</a:t>
            </a:r>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BDC39-A6DB-43D3-95FC-2E4DAA30DC65}" type="slidenum">
              <a:rPr lang="en-US" smtClean="0"/>
              <a:pPr/>
              <a:t>81</a:t>
            </a:fld>
            <a:endParaRPr lang="en-US"/>
          </a:p>
        </p:txBody>
      </p:sp>
      <p:sp>
        <p:nvSpPr>
          <p:cNvPr id="569346" name="Rectangle 2"/>
          <p:cNvSpPr>
            <a:spLocks noGrp="1" noRot="1" noChangeAspect="1" noChangeArrowheads="1" noTextEdit="1"/>
          </p:cNvSpPr>
          <p:nvPr>
            <p:ph type="sldImg"/>
          </p:nvPr>
        </p:nvSpPr>
        <p:spPr>
          <a:xfrm>
            <a:off x="976313" y="798513"/>
            <a:ext cx="5078412" cy="3810000"/>
          </a:xfrm>
          <a:ln/>
        </p:spPr>
      </p:sp>
      <p:sp>
        <p:nvSpPr>
          <p:cNvPr id="569347" name="Rectangle 3"/>
          <p:cNvSpPr>
            <a:spLocks noGrp="1" noChangeArrowheads="1"/>
          </p:cNvSpPr>
          <p:nvPr>
            <p:ph type="body" idx="1"/>
          </p:nvPr>
        </p:nvSpPr>
        <p:spPr>
          <a:xfrm>
            <a:off x="978186" y="4851334"/>
            <a:ext cx="5147904" cy="4607458"/>
          </a:xfrm>
        </p:spPr>
        <p:txBody>
          <a:bodyPr/>
          <a:lstStyle/>
          <a:p>
            <a:r>
              <a:rPr lang="en-US" smtClean="0"/>
              <a:t>Spezialfall der Voraussetzung ist die „Menge aller Funktionen X </a:t>
            </a:r>
            <a:r>
              <a:rPr lang="en-US" smtClean="0">
                <a:sym typeface="Wingdings" pitchFamily="2" charset="2"/>
              </a:rPr>
              <a:t> Y“</a:t>
            </a:r>
            <a:endParaRPr lang="en-US" smtClean="0"/>
          </a:p>
          <a:p>
            <a:r>
              <a:rPr lang="en-US" smtClean="0"/>
              <a:t>Durchschnittlich heißt: alle f werden gleichgewichtet</a:t>
            </a:r>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DA2933-236F-4876-A948-DF9CD191D8FD}" type="slidenum">
              <a:rPr lang="en-US" smtClean="0"/>
              <a:pPr/>
              <a:t>82</a:t>
            </a:fld>
            <a:endParaRPr lang="en-US"/>
          </a:p>
        </p:txBody>
      </p:sp>
      <p:sp>
        <p:nvSpPr>
          <p:cNvPr id="488450" name="Rectangle 2"/>
          <p:cNvSpPr>
            <a:spLocks noGrp="1" noRot="1" noChangeAspect="1" noChangeArrowheads="1" noTextEdit="1"/>
          </p:cNvSpPr>
          <p:nvPr>
            <p:ph type="sldImg"/>
          </p:nvPr>
        </p:nvSpPr>
        <p:spPr>
          <a:xfrm>
            <a:off x="976313" y="798513"/>
            <a:ext cx="5078412" cy="3810000"/>
          </a:xfrm>
          <a:ln/>
        </p:spPr>
      </p:sp>
      <p:sp>
        <p:nvSpPr>
          <p:cNvPr id="488451" name="Rectangle 3"/>
          <p:cNvSpPr>
            <a:spLocks noGrp="1" noChangeArrowheads="1"/>
          </p:cNvSpPr>
          <p:nvPr>
            <p:ph type="body" idx="1"/>
          </p:nvPr>
        </p:nvSpPr>
        <p:spPr>
          <a:xfrm>
            <a:off x="978186" y="4851334"/>
            <a:ext cx="5147904" cy="4607458"/>
          </a:xfrm>
        </p:spPr>
        <p:txBody>
          <a:bodyPr/>
          <a:lstStyle/>
          <a:p>
            <a:r>
              <a:rPr lang="en-US" smtClean="0"/>
              <a:t>Vergleich verschiedener heuristischer Optimierungsverfahren später auch anhand experimenteller Ergebnisse veranschaulicht</a:t>
            </a:r>
          </a:p>
          <a:p>
            <a:pPr>
              <a:buFont typeface="Wingdings" pitchFamily="2" charset="2"/>
              <a:buChar char="à"/>
            </a:pPr>
            <a:r>
              <a:rPr lang="en-US" smtClean="0">
                <a:sym typeface="Wingdings" pitchFamily="2" charset="2"/>
              </a:rPr>
              <a:t>Bestes Verfahren in Abhängigkeit von Problemgröße, Rechenzeit, … !!</a:t>
            </a:r>
          </a:p>
          <a:p>
            <a:pPr>
              <a:buFont typeface="Wingdings" pitchFamily="2" charset="2"/>
              <a:buChar char="à"/>
            </a:pPr>
            <a:r>
              <a:rPr lang="en-US" smtClean="0">
                <a:sym typeface="Wingdings" pitchFamily="2" charset="2"/>
              </a:rPr>
              <a:t> es gibt in der Tat nicht „das beste“ Verfahren</a:t>
            </a:r>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18" name="Rectangle 2"/>
          <p:cNvSpPr>
            <a:spLocks noGrp="1" noRot="1" noChangeAspect="1" noChangeArrowheads="1" noTextEdit="1"/>
          </p:cNvSpPr>
          <p:nvPr>
            <p:ph type="sldImg"/>
          </p:nvPr>
        </p:nvSpPr>
        <p:spPr>
          <a:ln/>
        </p:spPr>
      </p:sp>
      <p:sp>
        <p:nvSpPr>
          <p:cNvPr id="141721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3874" name="Rectangle 2"/>
          <p:cNvSpPr>
            <a:spLocks noGrp="1" noRot="1" noChangeAspect="1" noChangeArrowheads="1" noTextEdit="1"/>
          </p:cNvSpPr>
          <p:nvPr>
            <p:ph type="sldImg"/>
          </p:nvPr>
        </p:nvSpPr>
        <p:spPr>
          <a:ln/>
        </p:spPr>
      </p:sp>
      <p:sp>
        <p:nvSpPr>
          <p:cNvPr id="11038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7C75E6F-1B67-4BAE-AE0B-E3888889C1B4}"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t="5642" r="89620" b="37941"/>
          <a:stretch>
            <a:fillRect/>
          </a:stretch>
        </p:blipFill>
        <p:spPr bwMode="auto">
          <a:xfrm>
            <a:off x="4086200" y="980728"/>
            <a:ext cx="971600" cy="1005103"/>
          </a:xfrm>
          <a:prstGeom prst="rect">
            <a:avLst/>
          </a:prstGeom>
          <a:noFill/>
          <a:ln w="9525">
            <a:noFill/>
            <a:miter lim="800000"/>
            <a:headEnd/>
            <a:tailEnd/>
          </a:ln>
        </p:spPr>
      </p:pic>
      <p:sp>
        <p:nvSpPr>
          <p:cNvPr id="12" name="Textplatzhalter 11"/>
          <p:cNvSpPr>
            <a:spLocks noGrp="1"/>
          </p:cNvSpPr>
          <p:nvPr>
            <p:ph type="body" sz="quarter" idx="10"/>
          </p:nvPr>
        </p:nvSpPr>
        <p:spPr>
          <a:xfrm>
            <a:off x="0" y="3141737"/>
            <a:ext cx="9144000" cy="720080"/>
          </a:xfrm>
        </p:spPr>
        <p:txBody>
          <a:bodyPr/>
          <a:lstStyle>
            <a:lvl1pPr algn="ctr">
              <a:buNone/>
              <a:defRPr lang="de-DE" sz="3600" kern="1200" baseline="0" smtClean="0">
                <a:solidFill>
                  <a:schemeClr val="tx1"/>
                </a:solidFill>
                <a:latin typeface="Franklin Gothic Demi Cond" pitchFamily="34" charset="0"/>
                <a:ea typeface="+mj-ea"/>
                <a:cs typeface="+mj-cs"/>
              </a:defRPr>
            </a:lvl1pPr>
          </a:lstStyle>
          <a:p>
            <a:pPr lvl="0"/>
            <a:r>
              <a:rPr lang="de-DE" smtClean="0"/>
              <a:t>Textmasterformate durch Klicken bearbeiten</a:t>
            </a:r>
          </a:p>
        </p:txBody>
      </p:sp>
      <p:sp>
        <p:nvSpPr>
          <p:cNvPr id="14" name="Textplatzhalter 13"/>
          <p:cNvSpPr>
            <a:spLocks noGrp="1"/>
          </p:cNvSpPr>
          <p:nvPr>
            <p:ph type="body" sz="quarter" idx="11"/>
          </p:nvPr>
        </p:nvSpPr>
        <p:spPr>
          <a:xfrm>
            <a:off x="0" y="2636912"/>
            <a:ext cx="9144000" cy="504825"/>
          </a:xfrm>
        </p:spPr>
        <p:txBody>
          <a:bodyPr/>
          <a:lstStyle>
            <a:lvl1pPr algn="ctr">
              <a:buNone/>
              <a:defRPr sz="2400">
                <a:latin typeface="Times New Roman" pitchFamily="18" charset="0"/>
                <a:cs typeface="Times New Roman" pitchFamily="18" charset="0"/>
              </a:defRPr>
            </a:lvl1pPr>
          </a:lstStyle>
          <a:p>
            <a:pPr lvl="0"/>
            <a:r>
              <a:rPr lang="de-DE" smtClean="0"/>
              <a:t>Textmasterformate durch Klicken bearbeiten</a:t>
            </a:r>
            <a:endParaRPr lang="de-DE"/>
          </a:p>
        </p:txBody>
      </p:sp>
      <p:sp>
        <p:nvSpPr>
          <p:cNvPr id="6" name="Foliennummernplatzhalter 5"/>
          <p:cNvSpPr>
            <a:spLocks noGrp="1"/>
          </p:cNvSpPr>
          <p:nvPr>
            <p:ph type="sldNum" sz="quarter" idx="13"/>
          </p:nvPr>
        </p:nvSpPr>
        <p:spPr/>
        <p:txBody>
          <a:bodyPr/>
          <a:lstStyle/>
          <a:p>
            <a:fld id="{48BDBE73-17B1-49C9-AAC4-B3BB9B3729C6}"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61DC40-7062-4043-BD3C-FC95269B0E5E}" type="datetimeFigureOut">
              <a:rPr lang="de-DE" smtClean="0"/>
              <a:pPr/>
              <a:t>05.10.2012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BDBE73-17B1-49C9-AAC4-B3BB9B3729C6}"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BF61DC40-7062-4043-BD3C-FC95269B0E5E}" type="datetimeFigureOut">
              <a:rPr lang="de-DE" smtClean="0"/>
              <a:pPr/>
              <a:t>05.10.2012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BDBE73-17B1-49C9-AAC4-B3BB9B3729C6}"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lgn="l">
              <a:defRPr sz="3600">
                <a:latin typeface="Franklin Gothic Medium Cond" pitchFamily="34" charset="0"/>
              </a:defRPr>
            </a:lvl1pPr>
          </a:lstStyle>
          <a:p>
            <a:r>
              <a:rPr lang="de-DE" smtClean="0"/>
              <a:t>Titelmasterformat durch Klicken bearbeiten</a:t>
            </a:r>
            <a:endParaRPr lang="de-DE" dirty="0"/>
          </a:p>
        </p:txBody>
      </p:sp>
      <p:sp>
        <p:nvSpPr>
          <p:cNvPr id="3" name="Inhaltsplatzhalter 2"/>
          <p:cNvSpPr>
            <a:spLocks noGrp="1"/>
          </p:cNvSpPr>
          <p:nvPr>
            <p:ph idx="1"/>
          </p:nvPr>
        </p:nvSpPr>
        <p:spPr/>
        <p:txBody>
          <a:bodyPr/>
          <a:lstStyle>
            <a:lvl1pPr>
              <a:defRPr sz="3200">
                <a:latin typeface="Franklin Gothic Medium Cond" pitchFamily="34" charset="0"/>
              </a:defRPr>
            </a:lvl1pPr>
            <a:lvl2pPr>
              <a:defRPr>
                <a:latin typeface="Franklin Gothic Medium Cond" pitchFamily="34" charset="0"/>
              </a:defRPr>
            </a:lvl2pPr>
            <a:lvl3pPr>
              <a:defRPr>
                <a:latin typeface="Franklin Gothic Medium Cond" pitchFamily="34" charset="0"/>
              </a:defRPr>
            </a:lvl3pPr>
            <a:lvl4pPr>
              <a:defRPr>
                <a:latin typeface="Franklin Gothic Medium Cond" pitchFamily="34" charset="0"/>
              </a:defRPr>
            </a:lvl4pPr>
            <a:lvl5pPr>
              <a:defRPr>
                <a:latin typeface="Franklin Gothic Medium Cond" pitchFamily="34" charset="0"/>
              </a:defRPr>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umsplatzhalter 3"/>
          <p:cNvSpPr>
            <a:spLocks noGrp="1"/>
          </p:cNvSpPr>
          <p:nvPr>
            <p:ph type="dt" sz="half" idx="10"/>
          </p:nvPr>
        </p:nvSpPr>
        <p:spPr/>
        <p:txBody>
          <a:bodyPr/>
          <a:lstStyle/>
          <a:p>
            <a:fld id="{BF61DC40-7062-4043-BD3C-FC95269B0E5E}" type="datetimeFigureOut">
              <a:rPr lang="de-DE" smtClean="0"/>
              <a:pPr/>
              <a:t>05.10.2012</a:t>
            </a:fld>
            <a:endParaRPr lang="de-DE"/>
          </a:p>
        </p:txBody>
      </p:sp>
      <p:sp>
        <p:nvSpPr>
          <p:cNvPr id="5" name="Fußzeilenplatzhalter 4"/>
          <p:cNvSpPr>
            <a:spLocks noGrp="1"/>
          </p:cNvSpPr>
          <p:nvPr>
            <p:ph type="ftr" sz="quarter" idx="11"/>
          </p:nvPr>
        </p:nvSpPr>
        <p:spPr/>
        <p:txBody>
          <a:bodyPr/>
          <a:lstStyle/>
          <a:p>
            <a:endParaRPr lang="de-DE"/>
          </a:p>
        </p:txBody>
      </p:sp>
      <p:pic>
        <p:nvPicPr>
          <p:cNvPr id="7" name="Picture 2"/>
          <p:cNvPicPr>
            <a:picLocks noChangeAspect="1" noChangeArrowheads="1"/>
          </p:cNvPicPr>
          <p:nvPr userDrawn="1"/>
        </p:nvPicPr>
        <p:blipFill>
          <a:blip r:embed="rId2" cstate="print"/>
          <a:srcRect t="5642" r="89620" b="37941"/>
          <a:stretch>
            <a:fillRect/>
          </a:stretch>
        </p:blipFill>
        <p:spPr bwMode="auto">
          <a:xfrm>
            <a:off x="8100392" y="260648"/>
            <a:ext cx="792783" cy="820120"/>
          </a:xfrm>
          <a:prstGeom prst="rect">
            <a:avLst/>
          </a:prstGeom>
          <a:noFill/>
          <a:ln w="9525">
            <a:noFill/>
            <a:miter lim="800000"/>
            <a:headEnd/>
            <a:tailEnd/>
          </a:ln>
        </p:spPr>
      </p:pic>
      <p:sp>
        <p:nvSpPr>
          <p:cNvPr id="8" name="Textfeld 7"/>
          <p:cNvSpPr txBox="1"/>
          <p:nvPr userDrawn="1"/>
        </p:nvSpPr>
        <p:spPr>
          <a:xfrm>
            <a:off x="6660232" y="6237312"/>
            <a:ext cx="2232248" cy="369332"/>
          </a:xfrm>
          <a:prstGeom prst="rect">
            <a:avLst/>
          </a:prstGeom>
          <a:noFill/>
        </p:spPr>
        <p:txBody>
          <a:bodyPr wrap="square" rtlCol="0">
            <a:spAutoFit/>
          </a:bodyPr>
          <a:lstStyle/>
          <a:p>
            <a:pPr algn="r"/>
            <a:fld id="{4AA154F4-FA55-463B-9C06-1A9AF23180AD}" type="slidenum">
              <a:rPr lang="de-DE" smtClean="0">
                <a:latin typeface="Franklin Gothic Book" pitchFamily="34" charset="0"/>
              </a:rPr>
              <a:pPr algn="r"/>
              <a:t>‹Nr.›</a:t>
            </a:fld>
            <a:endParaRPr lang="de-DE">
              <a:latin typeface="Franklin Gothic Book"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643192" cy="1143000"/>
          </a:xfrm>
        </p:spPr>
        <p:txBody>
          <a:bodyPr>
            <a:normAutofit/>
          </a:bodyPr>
          <a:lstStyle>
            <a:lvl1pPr algn="l">
              <a:defRPr sz="3600">
                <a:latin typeface="Franklin Gothic Medium Cond"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sz="3200">
                <a:latin typeface="Franklin Gothic Medium Cond" pitchFamily="34" charset="0"/>
              </a:defRPr>
            </a:lvl1pPr>
            <a:lvl2pPr>
              <a:defRPr>
                <a:latin typeface="Franklin Gothic Medium Cond" pitchFamily="34" charset="0"/>
              </a:defRPr>
            </a:lvl2pPr>
            <a:lvl3pPr>
              <a:defRPr>
                <a:latin typeface="Franklin Gothic Medium Cond" pitchFamily="34" charset="0"/>
              </a:defRPr>
            </a:lvl3pPr>
            <a:lvl4pPr>
              <a:defRPr>
                <a:latin typeface="Franklin Gothic Medium Cond" pitchFamily="34" charset="0"/>
              </a:defRPr>
            </a:lvl4pPr>
            <a:lvl5pPr>
              <a:defRPr>
                <a:latin typeface="Franklin Gothic Medium Cond" pitchFamily="34" charset="0"/>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7" name="Picture 2"/>
          <p:cNvPicPr>
            <a:picLocks noChangeAspect="1" noChangeArrowheads="1"/>
          </p:cNvPicPr>
          <p:nvPr userDrawn="1"/>
        </p:nvPicPr>
        <p:blipFill>
          <a:blip r:embed="rId2" cstate="print"/>
          <a:srcRect t="5642" r="89620" b="37941"/>
          <a:stretch>
            <a:fillRect/>
          </a:stretch>
        </p:blipFill>
        <p:spPr bwMode="auto">
          <a:xfrm>
            <a:off x="8100392" y="260648"/>
            <a:ext cx="792783" cy="820120"/>
          </a:xfrm>
          <a:prstGeom prst="rect">
            <a:avLst/>
          </a:prstGeom>
          <a:noFill/>
          <a:ln w="9525">
            <a:noFill/>
            <a:miter lim="800000"/>
            <a:headEnd/>
            <a:tailEnd/>
          </a:ln>
        </p:spPr>
      </p:pic>
      <p:sp>
        <p:nvSpPr>
          <p:cNvPr id="8" name="Textfeld 7"/>
          <p:cNvSpPr txBox="1"/>
          <p:nvPr userDrawn="1"/>
        </p:nvSpPr>
        <p:spPr>
          <a:xfrm>
            <a:off x="6660232" y="6444044"/>
            <a:ext cx="2232248" cy="369332"/>
          </a:xfrm>
          <a:prstGeom prst="rect">
            <a:avLst/>
          </a:prstGeom>
          <a:noFill/>
        </p:spPr>
        <p:txBody>
          <a:bodyPr wrap="square" rtlCol="0">
            <a:spAutoFit/>
          </a:bodyPr>
          <a:lstStyle/>
          <a:p>
            <a:pPr algn="r"/>
            <a:fld id="{4AA154F4-FA55-463B-9C06-1A9AF23180AD}" type="slidenum">
              <a:rPr lang="de-DE" smtClean="0">
                <a:latin typeface="Franklin Gothic Book" pitchFamily="34" charset="0"/>
              </a:rPr>
              <a:pPr algn="r"/>
              <a:t>‹Nr.›</a:t>
            </a:fld>
            <a:endParaRPr lang="de-DE" dirty="0">
              <a:latin typeface="Franklin Gothic Book" pitchFamily="34" charset="0"/>
            </a:endParaRPr>
          </a:p>
        </p:txBody>
      </p:sp>
      <p:sp>
        <p:nvSpPr>
          <p:cNvPr id="16" name="Textplatzhalter 15"/>
          <p:cNvSpPr>
            <a:spLocks noGrp="1"/>
          </p:cNvSpPr>
          <p:nvPr>
            <p:ph type="body" sz="quarter" idx="10"/>
          </p:nvPr>
        </p:nvSpPr>
        <p:spPr>
          <a:xfrm>
            <a:off x="468313" y="0"/>
            <a:ext cx="7559675" cy="260350"/>
          </a:xfrm>
        </p:spPr>
        <p:txBody>
          <a:bodyPr>
            <a:noAutofit/>
          </a:bodyPr>
          <a:lstStyle>
            <a:lvl1pPr>
              <a:buNone/>
              <a:defRPr sz="1400" baseline="0"/>
            </a:lvl1pPr>
          </a:lstStyle>
          <a:p>
            <a:pPr lvl="0"/>
            <a:r>
              <a:rPr lang="de-DE" dirty="0" smtClean="0"/>
              <a:t>Textmasterformate</a:t>
            </a:r>
            <a:endParaRPr lang="de-DE" dirty="0"/>
          </a:p>
        </p:txBody>
      </p:sp>
      <p:sp>
        <p:nvSpPr>
          <p:cNvPr id="9" name="Datumsplatzhalter 8"/>
          <p:cNvSpPr>
            <a:spLocks noGrp="1"/>
          </p:cNvSpPr>
          <p:nvPr>
            <p:ph type="dt" sz="half" idx="11"/>
          </p:nvPr>
        </p:nvSpPr>
        <p:spPr/>
        <p:txBody>
          <a:bodyPr/>
          <a:lstStyle/>
          <a:p>
            <a:r>
              <a:rPr lang="de-DE" smtClean="0"/>
              <a:t>Mainz, </a:t>
            </a:r>
            <a:fld id="{BF61DC40-7062-4043-BD3C-FC95269B0E5E}" type="datetimeFigureOut">
              <a:rPr lang="de-DE" smtClean="0"/>
              <a:pPr/>
              <a:t>05.10.2012</a:t>
            </a:fld>
            <a:endParaRPr lang="de-DE" dirty="0"/>
          </a:p>
        </p:txBody>
      </p:sp>
      <p:sp>
        <p:nvSpPr>
          <p:cNvPr id="10" name="Foliennummernplatzhalter 9"/>
          <p:cNvSpPr>
            <a:spLocks noGrp="1"/>
          </p:cNvSpPr>
          <p:nvPr>
            <p:ph type="sldNum" sz="quarter" idx="12"/>
          </p:nvPr>
        </p:nvSpPr>
        <p:spPr/>
        <p:txBody>
          <a:bodyPr/>
          <a:lstStyle/>
          <a:p>
            <a:fld id="{48BDBE73-17B1-49C9-AAC4-B3BB9B3729C6}" type="slidenum">
              <a:rPr lang="de-DE" smtClean="0"/>
              <a:pPr/>
              <a:t>‹Nr.›</a:t>
            </a:fld>
            <a:endParaRPr lang="de-DE"/>
          </a:p>
        </p:txBody>
      </p:sp>
      <p:sp>
        <p:nvSpPr>
          <p:cNvPr id="11" name="Fußzeilenplatzhalter 10"/>
          <p:cNvSpPr>
            <a:spLocks noGrp="1"/>
          </p:cNvSpPr>
          <p:nvPr>
            <p:ph type="ftr" sz="quarter" idx="13"/>
          </p:nvPr>
        </p:nvSpPr>
        <p:spPr/>
        <p:txBody>
          <a:bodyPr/>
          <a:lstStyle/>
          <a:p>
            <a:r>
              <a:rPr lang="de-DE" smtClean="0"/>
              <a:t>Design and Application of Modern Heuristics</a:t>
            </a:r>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BF61DC40-7062-4043-BD3C-FC95269B0E5E}" type="datetimeFigureOut">
              <a:rPr lang="de-DE" smtClean="0"/>
              <a:pPr/>
              <a:t>05.10.2012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48BDBE73-17B1-49C9-AAC4-B3BB9B3729C6}"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BF61DC40-7062-4043-BD3C-FC95269B0E5E}" type="datetimeFigureOut">
              <a:rPr lang="de-DE" smtClean="0"/>
              <a:pPr/>
              <a:t>05.10.2012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8BDBE73-17B1-49C9-AAC4-B3BB9B3729C6}"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BF61DC40-7062-4043-BD3C-FC95269B0E5E}" type="datetimeFigureOut">
              <a:rPr lang="de-DE" smtClean="0"/>
              <a:pPr/>
              <a:t>05.10.2012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48BDBE73-17B1-49C9-AAC4-B3BB9B3729C6}"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BF61DC40-7062-4043-BD3C-FC95269B0E5E}" type="datetimeFigureOut">
              <a:rPr lang="de-DE" smtClean="0"/>
              <a:pPr/>
              <a:t>05.10.2012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48BDBE73-17B1-49C9-AAC4-B3BB9B3729C6}"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F61DC40-7062-4043-BD3C-FC95269B0E5E}" type="datetimeFigureOut">
              <a:rPr lang="de-DE" smtClean="0"/>
              <a:pPr/>
              <a:t>05.10.2012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48BDBE73-17B1-49C9-AAC4-B3BB9B3729C6}"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F61DC40-7062-4043-BD3C-FC95269B0E5E}" type="datetimeFigureOut">
              <a:rPr lang="de-DE" smtClean="0"/>
              <a:pPr/>
              <a:t>05.10.2012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8BDBE73-17B1-49C9-AAC4-B3BB9B3729C6}"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F61DC40-7062-4043-BD3C-FC95269B0E5E}" type="datetimeFigureOut">
              <a:rPr lang="de-DE" smtClean="0"/>
              <a:pPr/>
              <a:t>05.10.2012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48BDBE73-17B1-49C9-AAC4-B3BB9B3729C6}"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dirty="0" smtClean="0"/>
              <a:t>Mainz, </a:t>
            </a:r>
            <a:fld id="{BF61DC40-7062-4043-BD3C-FC95269B0E5E}" type="datetimeFigureOut">
              <a:rPr lang="de-DE" smtClean="0"/>
              <a:pPr/>
              <a:t>05.10.2012</a:t>
            </a:fld>
            <a:endParaRPr lang="de-DE" dirty="0"/>
          </a:p>
        </p:txBody>
      </p:sp>
      <p:sp>
        <p:nvSpPr>
          <p:cNvPr id="5" name="Fußzeilenplatzhalter 4"/>
          <p:cNvSpPr>
            <a:spLocks noGrp="1"/>
          </p:cNvSpPr>
          <p:nvPr>
            <p:ph type="ftr" sz="quarter" idx="3"/>
          </p:nvPr>
        </p:nvSpPr>
        <p:spPr>
          <a:xfrm>
            <a:off x="2699792" y="6356350"/>
            <a:ext cx="332000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Design </a:t>
            </a:r>
            <a:r>
              <a:rPr lang="de-DE" dirty="0" err="1" smtClean="0"/>
              <a:t>and</a:t>
            </a:r>
            <a:r>
              <a:rPr lang="de-DE" dirty="0" smtClean="0"/>
              <a:t> </a:t>
            </a:r>
            <a:r>
              <a:rPr lang="de-DE" dirty="0" err="1" smtClean="0"/>
              <a:t>Application</a:t>
            </a:r>
            <a:r>
              <a:rPr lang="de-DE" dirty="0" smtClean="0"/>
              <a:t> </a:t>
            </a:r>
            <a:r>
              <a:rPr lang="de-DE" dirty="0" err="1" smtClean="0"/>
              <a:t>of</a:t>
            </a:r>
            <a:r>
              <a:rPr lang="de-DE" dirty="0" smtClean="0"/>
              <a:t> Modern Heuristics</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DBE73-17B1-49C9-AAC4-B3BB9B3729C6}"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6.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7.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8.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9.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40.emf"/></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42.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emf"/></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3.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63.emf"/></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64.emf"/></Relationships>
</file>

<file path=ppt/slides/_rels/slide1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67.emf"/></Relationships>
</file>

<file path=ppt/slides/_rels/slide1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69.emf"/><Relationship Id="rId5" Type="http://schemas.openxmlformats.org/officeDocument/2006/relationships/image" Target="../media/image68.emf"/><Relationship Id="rId4"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emf"/></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70.emf"/></Relationships>
</file>

<file path=ppt/slides/_rels/slide18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9.xml"/><Relationship Id="rId7" Type="http://schemas.openxmlformats.org/officeDocument/2006/relationships/image" Target="../media/image8.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emf"/><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76.emf"/></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79.emf"/><Relationship Id="rId5" Type="http://schemas.openxmlformats.org/officeDocument/2006/relationships/image" Target="../media/image78.emf"/><Relationship Id="rId4"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springer.com/computer/ai/book/978-3-540-7296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texpoint.necula.or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0.emf"/></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203.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80.emf"/></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2.xml"/></Relationships>
</file>

<file path=ppt/slides/_rels/slide2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3.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1.emf"/></Relationships>
</file>

<file path=ppt/slides/_rels/slide260.xml.rels><?xml version="1.0" encoding="UTF-8" standalone="yes"?>
<Relationships xmlns="http://schemas.openxmlformats.org/package/2006/relationships"><Relationship Id="rId3" Type="http://schemas.openxmlformats.org/officeDocument/2006/relationships/notesSlide" Target="../notesSlides/notesSlide260.xml"/><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6.emf"/><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0.xml"/><Relationship Id="rId7" Type="http://schemas.openxmlformats.org/officeDocument/2006/relationships/image" Target="../media/image22.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5.png"/><Relationship Id="rId4" Type="http://schemas.openxmlformats.org/officeDocument/2006/relationships/image" Target="../media/image24.w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7.wmf"/><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1.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2.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4.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US" dirty="0" smtClean="0"/>
              <a:t>Design and Application of Modern Heuristics</a:t>
            </a:r>
            <a:endParaRPr lang="en-US" dirty="0"/>
          </a:p>
        </p:txBody>
      </p:sp>
      <p:sp>
        <p:nvSpPr>
          <p:cNvPr id="4" name="Textfeld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EX10"/>
              </a:rPr>
              <a:t>A</a:t>
            </a:r>
            <a:r>
              <a:rPr lang="en-US" smtClean="0">
                <a:latin typeface="CMR7"/>
              </a:rPr>
              <a:t>A</a:t>
            </a:r>
            <a:r>
              <a:rPr lang="en-US" smtClean="0">
                <a:latin typeface="CMMI7"/>
              </a:rPr>
              <a:t>A</a:t>
            </a:r>
            <a:r>
              <a:rPr lang="en-US" smtClean="0">
                <a:latin typeface="CMMI10"/>
              </a:rPr>
              <a:t>A</a:t>
            </a:r>
            <a:r>
              <a:rPr lang="en-US" smtClean="0">
                <a:latin typeface="CMR10"/>
              </a:rPr>
              <a:t>A</a:t>
            </a:r>
            <a:r>
              <a:rPr lang="en-US" smtClean="0">
                <a:latin typeface="CMSY10ORIG"/>
              </a:rPr>
              <a:t>A</a:t>
            </a:r>
            <a:r>
              <a:rPr lang="en-US" smtClean="0">
                <a:latin typeface="CMMI5"/>
              </a:rPr>
              <a:t>A</a:t>
            </a:r>
            <a:r>
              <a:rPr lang="en-US" smtClean="0">
                <a:latin typeface="CMSY7"/>
              </a:rPr>
              <a:t>A</a:t>
            </a:r>
            <a:r>
              <a:rPr lang="en-US" smtClean="0">
                <a:latin typeface="CMR5"/>
              </a:rPr>
              <a:t>A</a:t>
            </a:r>
            <a:endParaRPr lang="en-US"/>
          </a:p>
        </p:txBody>
      </p:sp>
      <p:sp>
        <p:nvSpPr>
          <p:cNvPr id="5" name="Textplatzhalter 4"/>
          <p:cNvSpPr>
            <a:spLocks noGrp="1"/>
          </p:cNvSpPr>
          <p:nvPr>
            <p:ph type="body" sz="quarter" idx="11"/>
          </p:nvPr>
        </p:nvSpPr>
        <p:spPr>
          <a:xfrm>
            <a:off x="0" y="4221088"/>
            <a:ext cx="9144000" cy="504825"/>
          </a:xfrm>
        </p:spPr>
        <p:txBody>
          <a:bodyPr>
            <a:normAutofit/>
          </a:bodyPr>
          <a:lstStyle/>
          <a:p>
            <a:r>
              <a:rPr lang="en-US" dirty="0" smtClean="0"/>
              <a:t>Mainz, September 2012</a:t>
            </a:r>
            <a:endParaRPr lang="en-US" dirty="0"/>
          </a:p>
        </p:txBody>
      </p:sp>
      <p:cxnSp>
        <p:nvCxnSpPr>
          <p:cNvPr id="7" name="Gerade Verbindung 6"/>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3752748" y="5589240"/>
            <a:ext cx="1539332" cy="369332"/>
          </a:xfrm>
          <a:prstGeom prst="rect">
            <a:avLst/>
          </a:prstGeom>
          <a:noFill/>
        </p:spPr>
        <p:txBody>
          <a:bodyPr wrap="none" rtlCol="0">
            <a:spAutoFit/>
          </a:bodyPr>
          <a:lstStyle/>
          <a:p>
            <a:r>
              <a:rPr lang="en-US" dirty="0" smtClean="0"/>
              <a:t>Franz </a:t>
            </a:r>
            <a:r>
              <a:rPr lang="en-US" dirty="0" smtClean="0"/>
              <a:t>Rothlauf</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Modern Heuristics</a:t>
            </a:r>
            <a:endParaRPr lang="en-US" dirty="0"/>
          </a:p>
        </p:txBody>
      </p:sp>
      <p:sp>
        <p:nvSpPr>
          <p:cNvPr id="3" name="Inhaltsplatzhalter 2"/>
          <p:cNvSpPr>
            <a:spLocks noGrp="1"/>
          </p:cNvSpPr>
          <p:nvPr>
            <p:ph idx="1"/>
          </p:nvPr>
        </p:nvSpPr>
        <p:spPr/>
        <p:txBody>
          <a:bodyPr/>
          <a:lstStyle/>
          <a:p>
            <a:pPr marL="514350" indent="-514350">
              <a:buFont typeface="+mj-lt"/>
              <a:buAutoNum type="arabicPeriod"/>
            </a:pPr>
            <a:r>
              <a:rPr lang="en-US" dirty="0" smtClean="0"/>
              <a:t>Heuristics</a:t>
            </a:r>
          </a:p>
          <a:p>
            <a:pPr marL="914400" lvl="1" indent="-514350">
              <a:buFont typeface="+mj-lt"/>
              <a:buAutoNum type="alphaLcPeriod"/>
            </a:pPr>
            <a:r>
              <a:rPr lang="en-US" dirty="0" smtClean="0"/>
              <a:t>Construction Heuristics</a:t>
            </a:r>
          </a:p>
          <a:p>
            <a:pPr marL="914400" lvl="1" indent="-514350">
              <a:buFont typeface="+mj-lt"/>
              <a:buAutoNum type="alphaLcPeriod"/>
            </a:pPr>
            <a:r>
              <a:rPr lang="en-US" dirty="0" smtClean="0"/>
              <a:t>Improvement  Heuristics</a:t>
            </a:r>
          </a:p>
          <a:p>
            <a:pPr marL="514350" indent="-514350">
              <a:buFont typeface="+mj-lt"/>
              <a:buAutoNum type="arabicPeriod"/>
            </a:pPr>
            <a:r>
              <a:rPr lang="en-US" dirty="0" smtClean="0"/>
              <a:t>Approximation Algorithms</a:t>
            </a:r>
          </a:p>
          <a:p>
            <a:pPr marL="514350" indent="-514350">
              <a:buFont typeface="+mj-lt"/>
              <a:buAutoNum type="arabicPeriod"/>
            </a:pPr>
            <a:r>
              <a:rPr lang="en-US" dirty="0" smtClean="0"/>
              <a:t>Modern Heuristics (Metaheuristics)</a:t>
            </a:r>
            <a:endParaRPr lang="en-US" dirty="0"/>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4" name="Rectangle 2"/>
          <p:cNvSpPr>
            <a:spLocks noGrp="1" noChangeArrowheads="1"/>
          </p:cNvSpPr>
          <p:nvPr>
            <p:ph type="title"/>
          </p:nvPr>
        </p:nvSpPr>
        <p:spPr/>
        <p:txBody>
          <a:bodyPr/>
          <a:lstStyle/>
          <a:p>
            <a:r>
              <a:rPr lang="en-US" smtClean="0"/>
              <a:t>Ruggedness</a:t>
            </a:r>
          </a:p>
        </p:txBody>
      </p:sp>
      <p:sp>
        <p:nvSpPr>
          <p:cNvPr id="1108995" name="Rectangle 3" descr="Rectangle: Click to edit Master text styles&#10;Second level&#10;Third level&#10;Fourth level&#10;Fifth level"/>
          <p:cNvSpPr>
            <a:spLocks noGrp="1" noChangeArrowheads="1"/>
          </p:cNvSpPr>
          <p:nvPr>
            <p:ph type="body" idx="1"/>
          </p:nvPr>
        </p:nvSpPr>
        <p:spPr/>
        <p:txBody>
          <a:bodyPr>
            <a:normAutofit/>
          </a:bodyPr>
          <a:lstStyle/>
          <a:p>
            <a:r>
              <a:rPr lang="en-US" sz="2400" smtClean="0"/>
              <a:t>The </a:t>
            </a:r>
            <a:r>
              <a:rPr lang="en-US" sz="2400" smtClean="0">
                <a:solidFill>
                  <a:schemeClr val="tx1"/>
                </a:solidFill>
              </a:rPr>
              <a:t>autocorrelation function</a:t>
            </a:r>
            <a:r>
              <a:rPr lang="en-US" sz="2400" smtClean="0"/>
              <a:t> of a fitness landscape is defined as</a:t>
            </a:r>
          </a:p>
          <a:p>
            <a:endParaRPr lang="en-US" sz="2400" smtClean="0"/>
          </a:p>
        </p:txBody>
      </p:sp>
      <p:pic>
        <p:nvPicPr>
          <p:cNvPr id="1108996" name="Picture 4" descr="txp_fig"/>
          <p:cNvPicPr>
            <a:picLocks noChangeAspect="1" noChangeArrowheads="1"/>
          </p:cNvPicPr>
          <p:nvPr>
            <p:custDataLst>
              <p:tags r:id="rId1"/>
            </p:custDataLst>
          </p:nvPr>
        </p:nvPicPr>
        <p:blipFill>
          <a:blip r:embed="rId4" cstate="print"/>
          <a:srcRect/>
          <a:stretch>
            <a:fillRect/>
          </a:stretch>
        </p:blipFill>
        <p:spPr bwMode="auto">
          <a:xfrm>
            <a:off x="971600" y="2348880"/>
            <a:ext cx="6480720" cy="1915640"/>
          </a:xfrm>
          <a:prstGeom prst="rect">
            <a:avLst/>
          </a:prstGeom>
          <a:noFill/>
          <a:ln w="9525" algn="ctr">
            <a:noFill/>
            <a:miter lim="800000"/>
            <a:headEnd/>
            <a:tailEnd/>
          </a:ln>
          <a:effectLst/>
        </p:spPr>
      </p:pic>
      <p:sp>
        <p:nvSpPr>
          <p:cNvPr id="1108998"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sp>
        <p:nvSpPr>
          <p:cNvPr id="7"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ChangeArrowheads="1"/>
          </p:cNvSpPr>
          <p:nvPr>
            <p:ph type="title"/>
          </p:nvPr>
        </p:nvSpPr>
        <p:spPr/>
        <p:txBody>
          <a:bodyPr/>
          <a:lstStyle/>
          <a:p>
            <a:r>
              <a:rPr lang="en-US" smtClean="0"/>
              <a:t>Ruggedness</a:t>
            </a:r>
          </a:p>
        </p:txBody>
      </p:sp>
      <p:sp>
        <p:nvSpPr>
          <p:cNvPr id="1111043" name="Rectangle 3" descr="Rectangle: Click to edit Master text styles&#10;Second level&#10;Third level&#10;Fourth level&#10;Fifth level"/>
          <p:cNvSpPr>
            <a:spLocks noGrp="1" noChangeArrowheads="1"/>
          </p:cNvSpPr>
          <p:nvPr>
            <p:ph type="body" idx="1"/>
          </p:nvPr>
        </p:nvSpPr>
        <p:spPr/>
        <p:txBody>
          <a:bodyPr>
            <a:normAutofit/>
          </a:bodyPr>
          <a:lstStyle/>
          <a:p>
            <a:r>
              <a:rPr lang="en-US" sz="2400" smtClean="0"/>
              <a:t>The autocorrelation function has the attractive property of being in the range [-1,1]. An autocorrelation value of 1 indicates perfect correlation (positive correlation) and -1 indicates prefect anti-correlation (negative correlation). </a:t>
            </a:r>
          </a:p>
          <a:p>
            <a:r>
              <a:rPr lang="en-US" sz="2400" smtClean="0"/>
              <a:t>For a fixed distance </a:t>
            </a:r>
            <a:r>
              <a:rPr lang="en-US" sz="2400" smtClean="0">
                <a:latin typeface="cmmi10"/>
              </a:rPr>
              <a:t>d</a:t>
            </a:r>
            <a:r>
              <a:rPr lang="en-US" sz="2400" smtClean="0"/>
              <a:t>, </a:t>
            </a:r>
            <a:r>
              <a:rPr lang="en-US" sz="2400" smtClean="0">
                <a:latin typeface="cmmi10"/>
              </a:rPr>
              <a:t>½</a:t>
            </a:r>
            <a:r>
              <a:rPr lang="en-US" sz="2400" smtClean="0"/>
              <a:t> is the correlation between the objective values of all solutions that have a distance of </a:t>
            </a:r>
            <a:r>
              <a:rPr lang="en-US" sz="2400" smtClean="0">
                <a:latin typeface="cmmi10"/>
              </a:rPr>
              <a:t>d</a:t>
            </a:r>
            <a:r>
              <a:rPr lang="en-US" sz="2400" smtClean="0"/>
              <a:t>.</a:t>
            </a:r>
            <a:endParaRPr lang="en-US" sz="2400" smtClean="0">
              <a:latin typeface="cmmi10"/>
            </a:endParaRPr>
          </a:p>
        </p:txBody>
      </p:sp>
      <p:sp>
        <p:nvSpPr>
          <p:cNvPr id="1111045"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ChangeArrowheads="1"/>
          </p:cNvSpPr>
          <p:nvPr>
            <p:ph type="title"/>
          </p:nvPr>
        </p:nvSpPr>
        <p:spPr/>
        <p:txBody>
          <a:bodyPr/>
          <a:lstStyle/>
          <a:p>
            <a:r>
              <a:rPr lang="en-US" smtClean="0"/>
              <a:t>Decomposability</a:t>
            </a:r>
          </a:p>
        </p:txBody>
      </p:sp>
      <p:sp>
        <p:nvSpPr>
          <p:cNvPr id="1113091" name="Rectangle 3" descr="Rectangle: Click to edit Master text styles&#10;Second level&#10;Third level&#10;Fourth level&#10;Fifth level"/>
          <p:cNvSpPr>
            <a:spLocks noGrp="1" noChangeArrowheads="1"/>
          </p:cNvSpPr>
          <p:nvPr>
            <p:ph type="body" idx="1"/>
          </p:nvPr>
        </p:nvSpPr>
        <p:spPr/>
        <p:txBody>
          <a:bodyPr>
            <a:normAutofit/>
          </a:bodyPr>
          <a:lstStyle/>
          <a:p>
            <a:r>
              <a:rPr lang="en-US" sz="2400" smtClean="0"/>
              <a:t>The decomposability of a problem describes how well a problem can be decomposed into several, smaller sub-problems that are independently of each other. </a:t>
            </a:r>
          </a:p>
          <a:p>
            <a:pPr lvl="1"/>
            <a:r>
              <a:rPr lang="en-US" sz="2000" smtClean="0"/>
              <a:t>The decomposability of a problem is </a:t>
            </a:r>
            <a:r>
              <a:rPr lang="en-US" sz="2000" smtClean="0">
                <a:solidFill>
                  <a:schemeClr val="tx1"/>
                </a:solidFill>
              </a:rPr>
              <a:t>high</a:t>
            </a:r>
            <a:r>
              <a:rPr lang="en-US" sz="2000" smtClean="0"/>
              <a:t> if the structure of the objective function is such that not all decision variable must be considered simultaneously to calculate the objective function but there are groups of decision variables that can be set independently of each other. </a:t>
            </a:r>
          </a:p>
          <a:p>
            <a:pPr lvl="1"/>
            <a:r>
              <a:rPr lang="en-US" sz="2000" smtClean="0"/>
              <a:t>It is low if it is not possible to decompose a problem into sub-problems that have little interdependencies between.</a:t>
            </a:r>
          </a:p>
        </p:txBody>
      </p:sp>
      <p:sp>
        <p:nvSpPr>
          <p:cNvPr id="1113092"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Decomposability</a:t>
            </a:r>
            <a:endParaRPr lang="en-US" dirty="0"/>
          </a:p>
        </p:txBody>
      </p:sp>
      <p:sp>
        <p:nvSpPr>
          <p:cNvPr id="3" name="Inhaltsplatzhalter 2"/>
          <p:cNvSpPr>
            <a:spLocks noGrp="1"/>
          </p:cNvSpPr>
          <p:nvPr>
            <p:ph idx="1"/>
          </p:nvPr>
        </p:nvSpPr>
        <p:spPr>
          <a:xfrm>
            <a:off x="518864" y="1556792"/>
            <a:ext cx="8229600" cy="4525963"/>
          </a:xfrm>
        </p:spPr>
        <p:txBody>
          <a:bodyPr/>
          <a:lstStyle/>
          <a:p>
            <a:r>
              <a:rPr lang="en-US" dirty="0" smtClean="0"/>
              <a:t>If a problem can only be solved by considering all n variables at the same time, it is not separable</a:t>
            </a:r>
          </a:p>
          <a:p>
            <a:r>
              <a:rPr lang="en-US" dirty="0" smtClean="0"/>
              <a:t>If decisions about the next solution to visit can reliably be made with just considering </a:t>
            </a:r>
            <a:r>
              <a:rPr lang="en-US" dirty="0" smtClean="0">
                <a:latin typeface="cmmi10"/>
              </a:rPr>
              <a:t>k&lt;&lt;n</a:t>
            </a:r>
            <a:r>
              <a:rPr lang="en-US" dirty="0" smtClean="0"/>
              <a:t> decision variables, the problem is separable</a:t>
            </a:r>
          </a:p>
          <a:p>
            <a:r>
              <a:rPr lang="en-US" dirty="0" smtClean="0"/>
              <a:t>Separable functions are often easier because less dimensions/variables depend on each other</a:t>
            </a:r>
          </a:p>
          <a:p>
            <a:r>
              <a:rPr lang="en-US" dirty="0" smtClean="0"/>
              <a:t>Reduces number of solutions, e.g. </a:t>
            </a:r>
            <a:r>
              <a:rPr lang="en-US" dirty="0" smtClean="0">
                <a:latin typeface="Calibri"/>
              </a:rPr>
              <a:t>2</a:t>
            </a:r>
            <a:r>
              <a:rPr lang="en-US" baseline="30000" dirty="0" smtClean="0">
                <a:latin typeface="cmmi10"/>
              </a:rPr>
              <a:t>k</a:t>
            </a:r>
            <a:r>
              <a:rPr lang="en-US" dirty="0" smtClean="0"/>
              <a:t> </a:t>
            </a:r>
            <a:r>
              <a:rPr lang="en-US" dirty="0" smtClean="0">
                <a:latin typeface="cmmi10"/>
              </a:rPr>
              <a:t>&lt;&lt;</a:t>
            </a:r>
            <a:r>
              <a:rPr lang="en-US" dirty="0" smtClean="0"/>
              <a:t> </a:t>
            </a:r>
            <a:r>
              <a:rPr lang="en-US" dirty="0" smtClean="0">
                <a:latin typeface="Calibri"/>
              </a:rPr>
              <a:t>2</a:t>
            </a:r>
            <a:r>
              <a:rPr lang="en-US" baseline="30000" dirty="0" smtClean="0">
                <a:latin typeface="cmmi10"/>
              </a:rPr>
              <a:t>n</a:t>
            </a:r>
            <a:endParaRPr lang="en-US" baseline="30000" dirty="0">
              <a:latin typeface="cmmi10"/>
            </a:endParaRPr>
          </a:p>
        </p:txBody>
      </p:sp>
      <p:sp>
        <p:nvSpPr>
          <p:cNvPr id="5"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ChangeArrowheads="1"/>
          </p:cNvSpPr>
          <p:nvPr>
            <p:ph type="title"/>
          </p:nvPr>
        </p:nvSpPr>
        <p:spPr/>
        <p:txBody>
          <a:bodyPr/>
          <a:lstStyle/>
          <a:p>
            <a:r>
              <a:rPr lang="en-US" smtClean="0"/>
              <a:t>Decomposability</a:t>
            </a:r>
          </a:p>
        </p:txBody>
      </p:sp>
      <p:sp>
        <p:nvSpPr>
          <p:cNvPr id="1320963" name="Rectangle 3" descr="Rectangle: Click to edit Master text styles&#10;Second level&#10;Third level&#10;Fourth level&#10;Fifth level"/>
          <p:cNvSpPr>
            <a:spLocks noGrp="1" noChangeArrowheads="1"/>
          </p:cNvSpPr>
          <p:nvPr>
            <p:ph type="body" idx="1"/>
          </p:nvPr>
        </p:nvSpPr>
        <p:spPr/>
        <p:txBody>
          <a:bodyPr>
            <a:noAutofit/>
          </a:bodyPr>
          <a:lstStyle/>
          <a:p>
            <a:r>
              <a:rPr lang="en-US" sz="2400" dirty="0" smtClean="0"/>
              <a:t>Decomposability is relevant for </a:t>
            </a:r>
            <a:r>
              <a:rPr lang="en-US" sz="2400" dirty="0" smtClean="0">
                <a:solidFill>
                  <a:schemeClr val="tx1"/>
                </a:solidFill>
              </a:rPr>
              <a:t>recombination-based search methods</a:t>
            </a:r>
          </a:p>
          <a:p>
            <a:r>
              <a:rPr lang="en-US" sz="2400" dirty="0" smtClean="0"/>
              <a:t>Recombination-based methods try different decompositions of the problem, solve the sub-problems, put together the solutions for these sub-problems. </a:t>
            </a:r>
          </a:p>
          <a:p>
            <a:r>
              <a:rPr lang="en-US" sz="2400" dirty="0" smtClean="0"/>
              <a:t>For such types of optimization methods, decomposability is meaningful as high decomposability results in low problem difficulty </a:t>
            </a:r>
          </a:p>
          <a:p>
            <a:r>
              <a:rPr lang="en-US" sz="2400" dirty="0" smtClean="0"/>
              <a:t>Solving smaller sub-problems is usually easier than solving the larger, original problem. </a:t>
            </a:r>
          </a:p>
          <a:p>
            <a:r>
              <a:rPr lang="en-US" sz="2400" dirty="0" smtClean="0"/>
              <a:t>Different approaches for measuring decomposability of problems:</a:t>
            </a:r>
          </a:p>
          <a:p>
            <a:pPr lvl="1"/>
            <a:r>
              <a:rPr lang="en-US" sz="2000" dirty="0" smtClean="0"/>
              <a:t>Polynomial decomposition</a:t>
            </a:r>
          </a:p>
          <a:p>
            <a:pPr lvl="1"/>
            <a:r>
              <a:rPr lang="en-US" sz="2000" dirty="0" smtClean="0"/>
              <a:t>Walsh Analysis</a:t>
            </a:r>
          </a:p>
          <a:p>
            <a:pPr lvl="1"/>
            <a:r>
              <a:rPr lang="en-US" sz="2000" dirty="0" smtClean="0"/>
              <a:t>Schemata Analysis and Building Blocks</a:t>
            </a:r>
          </a:p>
        </p:txBody>
      </p:sp>
      <p:sp>
        <p:nvSpPr>
          <p:cNvPr id="1320964"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p:txBody>
          <a:bodyPr/>
          <a:lstStyle/>
          <a:p>
            <a:r>
              <a:rPr lang="en-US" smtClean="0"/>
              <a:t>Polynomial Decomposition</a:t>
            </a:r>
          </a:p>
        </p:txBody>
      </p:sp>
      <p:sp>
        <p:nvSpPr>
          <p:cNvPr id="1115139" name="Rectangle 3" descr="Rectangle: Click to edit Master text styles&#10;Second level&#10;Third level&#10;Fourth level&#10;Fifth level"/>
          <p:cNvSpPr>
            <a:spLocks noGrp="1" noChangeArrowheads="1"/>
          </p:cNvSpPr>
          <p:nvPr>
            <p:ph type="body" idx="1"/>
          </p:nvPr>
        </p:nvSpPr>
        <p:spPr>
          <a:xfrm>
            <a:off x="533400" y="1600200"/>
            <a:ext cx="8305800" cy="4997450"/>
          </a:xfrm>
        </p:spPr>
        <p:txBody>
          <a:bodyPr>
            <a:noAutofit/>
          </a:bodyPr>
          <a:lstStyle/>
          <a:p>
            <a:pPr>
              <a:lnSpc>
                <a:spcPct val="90000"/>
              </a:lnSpc>
            </a:pPr>
            <a:r>
              <a:rPr lang="en-US" sz="2400" smtClean="0"/>
              <a:t>The linearity of an optimization problem can be measured by the polynomial decomposition of the problem. </a:t>
            </a:r>
          </a:p>
          <a:p>
            <a:pPr>
              <a:lnSpc>
                <a:spcPct val="90000"/>
              </a:lnSpc>
            </a:pPr>
            <a:r>
              <a:rPr lang="en-US" sz="2400" smtClean="0"/>
              <a:t>It measures how well a problem can be decomposed into smaller sub-problem </a:t>
            </a:r>
          </a:p>
          <a:p>
            <a:pPr>
              <a:lnSpc>
                <a:spcPct val="90000"/>
              </a:lnSpc>
            </a:pPr>
            <a:r>
              <a:rPr lang="en-US" sz="2400" smtClean="0"/>
              <a:t>For binary decision variables, each objective function </a:t>
            </a:r>
            <a:r>
              <a:rPr lang="en-US" sz="2400" smtClean="0">
                <a:latin typeface="cmmi10"/>
              </a:rPr>
              <a:t>f</a:t>
            </a:r>
            <a:r>
              <a:rPr lang="en-US" sz="2400" smtClean="0"/>
              <a:t> defined on </a:t>
            </a:r>
            <a:r>
              <a:rPr lang="en-US" sz="2400" smtClean="0">
                <a:latin typeface="cmmi10"/>
              </a:rPr>
              <a:t>l</a:t>
            </a:r>
            <a:r>
              <a:rPr lang="en-US" sz="2400" i="1" smtClean="0"/>
              <a:t> </a:t>
            </a:r>
            <a:r>
              <a:rPr lang="en-US" sz="2400" smtClean="0"/>
              <a:t>decision variables </a:t>
            </a:r>
            <a:r>
              <a:rPr lang="en-US" sz="2400" smtClean="0">
                <a:latin typeface="cmmi10"/>
              </a:rPr>
              <a:t>x</a:t>
            </a:r>
            <a:r>
              <a:rPr lang="en-US" sz="2400" baseline="-25000" smtClean="0">
                <a:latin typeface="cmmi10"/>
              </a:rPr>
              <a:t>i</a:t>
            </a:r>
            <a:r>
              <a:rPr lang="en-US" sz="2400" smtClean="0"/>
              <a:t> </a:t>
            </a:r>
            <a:r>
              <a:rPr lang="en-US" sz="2400" smtClean="0">
                <a:latin typeface="cmsy10"/>
              </a:rPr>
              <a:t>2</a:t>
            </a:r>
            <a:r>
              <a:rPr lang="en-US" sz="2400" smtClean="0"/>
              <a:t> {0,1} can be decomposed in the form</a:t>
            </a:r>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buNone/>
            </a:pPr>
            <a:r>
              <a:rPr lang="en-US" sz="2400" smtClean="0"/>
              <a:t>	where </a:t>
            </a:r>
            <a:r>
              <a:rPr lang="en-US" sz="2400" smtClean="0">
                <a:latin typeface="cmmi10"/>
              </a:rPr>
              <a:t>e</a:t>
            </a:r>
            <a:r>
              <a:rPr lang="en-US" sz="2400" baseline="-25000" smtClean="0">
                <a:latin typeface="Franklin Gothic Medium Cond"/>
              </a:rPr>
              <a:t>n</a:t>
            </a:r>
            <a:r>
              <a:rPr lang="en-US" sz="2400" smtClean="0"/>
              <a:t> contains 1 in </a:t>
            </a:r>
            <a:r>
              <a:rPr lang="en-US" sz="2400" smtClean="0">
                <a:latin typeface="cmmi10"/>
              </a:rPr>
              <a:t>n</a:t>
            </a:r>
            <a:r>
              <a:rPr lang="en-US" sz="2400" smtClean="0"/>
              <a:t>-th column and 0 elsewhere, </a:t>
            </a:r>
            <a:r>
              <a:rPr lang="en-US" sz="2400" smtClean="0">
                <a:latin typeface="cmmi10"/>
              </a:rPr>
              <a:t>T</a:t>
            </a:r>
            <a:r>
              <a:rPr lang="en-US" sz="2400" smtClean="0"/>
              <a:t> denotes transpose, the </a:t>
            </a:r>
            <a:r>
              <a:rPr lang="en-US" sz="2400" smtClean="0">
                <a:latin typeface="cmmi10"/>
              </a:rPr>
              <a:t>®</a:t>
            </a:r>
            <a:r>
              <a:rPr lang="en-US" sz="2400" baseline="-25000" smtClean="0">
                <a:latin typeface="cmmi10"/>
              </a:rPr>
              <a:t>N</a:t>
            </a:r>
            <a:r>
              <a:rPr lang="en-US" sz="2400" smtClean="0"/>
              <a:t> are coefficients</a:t>
            </a:r>
          </a:p>
        </p:txBody>
      </p:sp>
      <p:sp>
        <p:nvSpPr>
          <p:cNvPr id="1115142"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pic>
        <p:nvPicPr>
          <p:cNvPr id="1115143" name="Picture 7" descr="txp_fig"/>
          <p:cNvPicPr>
            <a:picLocks noChangeAspect="1" noChangeArrowheads="1"/>
          </p:cNvPicPr>
          <p:nvPr>
            <p:custDataLst>
              <p:tags r:id="rId1"/>
            </p:custDataLst>
          </p:nvPr>
        </p:nvPicPr>
        <p:blipFill>
          <a:blip r:embed="rId4" cstate="print"/>
          <a:srcRect l="21121" r="20487" b="45720"/>
          <a:stretch>
            <a:fillRect/>
          </a:stretch>
        </p:blipFill>
        <p:spPr bwMode="auto">
          <a:xfrm>
            <a:off x="971600" y="4005064"/>
            <a:ext cx="3384376" cy="719509"/>
          </a:xfrm>
          <a:prstGeom prst="rect">
            <a:avLst/>
          </a:prstGeom>
          <a:noFill/>
          <a:ln w="9525" algn="ctr">
            <a:noFill/>
            <a:miter lim="800000"/>
            <a:headEnd/>
            <a:tailEnd/>
          </a:ln>
          <a:effectLst/>
        </p:spPr>
      </p:pic>
      <p:sp>
        <p:nvSpPr>
          <p:cNvPr id="7"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Polynomial Decomposition</a:t>
            </a:r>
            <a:endParaRPr lang="en-US"/>
          </a:p>
        </p:txBody>
      </p:sp>
      <p:sp>
        <p:nvSpPr>
          <p:cNvPr id="3" name="Inhaltsplatzhalter 2"/>
          <p:cNvSpPr>
            <a:spLocks noGrp="1"/>
          </p:cNvSpPr>
          <p:nvPr>
            <p:ph idx="1"/>
          </p:nvPr>
        </p:nvSpPr>
        <p:spPr/>
        <p:txBody>
          <a:bodyPr>
            <a:normAutofit/>
          </a:bodyPr>
          <a:lstStyle/>
          <a:p>
            <a:r>
              <a:rPr lang="en-US" sz="2400" smtClean="0"/>
              <a:t>The coefficients </a:t>
            </a:r>
            <a:r>
              <a:rPr lang="en-US" sz="2400" smtClean="0">
                <a:latin typeface="cmmi10"/>
              </a:rPr>
              <a:t>®</a:t>
            </a:r>
            <a:r>
              <a:rPr lang="en-US" sz="2400" baseline="-25000" smtClean="0">
                <a:latin typeface="cmmi10"/>
              </a:rPr>
              <a:t>i</a:t>
            </a:r>
            <a:r>
              <a:rPr lang="en-US" sz="2400" smtClean="0"/>
              <a:t> describe the non-linearity of the problem</a:t>
            </a:r>
          </a:p>
          <a:p>
            <a:r>
              <a:rPr lang="en-US" sz="2400" smtClean="0"/>
              <a:t>If there are high order coefficients in the decomposition of the problem, the function is (highly) nonlinear. </a:t>
            </a:r>
          </a:p>
          <a:p>
            <a:r>
              <a:rPr lang="en-US" sz="2400" smtClean="0"/>
              <a:t>If the decomposition of a problem only has  order 1 coefficients, then the problem is linear decomposable.</a:t>
            </a:r>
          </a:p>
          <a:p>
            <a:endParaRPr lang="en-US" sz="2400"/>
          </a:p>
        </p:txBody>
      </p:sp>
      <p:sp>
        <p:nvSpPr>
          <p:cNvPr id="5"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p:cNvSpPr>
            <a:spLocks noGrp="1" noChangeArrowheads="1"/>
          </p:cNvSpPr>
          <p:nvPr>
            <p:ph type="title"/>
          </p:nvPr>
        </p:nvSpPr>
        <p:spPr/>
        <p:txBody>
          <a:bodyPr/>
          <a:lstStyle/>
          <a:p>
            <a:r>
              <a:rPr lang="en-US" smtClean="0"/>
              <a:t>Polynomial Decomposition</a:t>
            </a:r>
          </a:p>
        </p:txBody>
      </p:sp>
      <p:sp>
        <p:nvSpPr>
          <p:cNvPr id="1121283" name="Rectangle 3" descr="Rectangle: Click to edit Master text styles&#10;Second level&#10;Third level&#10;Fourth level&#10;Fifth level"/>
          <p:cNvSpPr>
            <a:spLocks noGrp="1" noChangeArrowheads="1"/>
          </p:cNvSpPr>
          <p:nvPr>
            <p:ph type="body" idx="1"/>
          </p:nvPr>
        </p:nvSpPr>
        <p:spPr/>
        <p:txBody>
          <a:bodyPr>
            <a:normAutofit fontScale="92500" lnSpcReduction="20000"/>
          </a:bodyPr>
          <a:lstStyle/>
          <a:p>
            <a:r>
              <a:rPr lang="en-US" dirty="0" smtClean="0"/>
              <a:t>It is possible to determine the maximum non-linearity of </a:t>
            </a:r>
            <a:r>
              <a:rPr lang="en-US" dirty="0" smtClean="0">
                <a:latin typeface="cmmi10"/>
              </a:rPr>
              <a:t>f</a:t>
            </a:r>
            <a:r>
              <a:rPr lang="en-US" dirty="0" smtClean="0"/>
              <a:t>(</a:t>
            </a:r>
            <a:r>
              <a:rPr lang="en-US" dirty="0" smtClean="0">
                <a:latin typeface="cmmi10"/>
              </a:rPr>
              <a:t>x</a:t>
            </a:r>
            <a:r>
              <a:rPr lang="en-US" dirty="0" smtClean="0"/>
              <a:t>) by its highest polynomial coefficients. </a:t>
            </a:r>
          </a:p>
          <a:p>
            <a:r>
              <a:rPr lang="en-US" dirty="0" smtClean="0"/>
              <a:t>The higher the order of the </a:t>
            </a:r>
            <a:r>
              <a:rPr lang="en-US" dirty="0" smtClean="0">
                <a:latin typeface="cmmi10"/>
              </a:rPr>
              <a:t>®</a:t>
            </a:r>
            <a:r>
              <a:rPr lang="en-US" baseline="-25000" dirty="0" err="1" smtClean="0">
                <a:latin typeface="cmmi10"/>
              </a:rPr>
              <a:t>i</a:t>
            </a:r>
            <a:r>
              <a:rPr lang="en-US" dirty="0" smtClean="0"/>
              <a:t>, the more non-linear  the problem is. </a:t>
            </a:r>
          </a:p>
          <a:p>
            <a:r>
              <a:rPr lang="en-US" dirty="0" smtClean="0"/>
              <a:t>There is some correlation between the non-linearity of a problem and the difficulty of a problem for recombination-based search methods</a:t>
            </a:r>
          </a:p>
          <a:p>
            <a:r>
              <a:rPr lang="en-US" dirty="0" smtClean="0"/>
              <a:t>The order of non-linearity can only give an upper limit on the problem difficulty.</a:t>
            </a:r>
          </a:p>
          <a:p>
            <a:r>
              <a:rPr lang="en-US" dirty="0" smtClean="0"/>
              <a:t>There could be high order </a:t>
            </a:r>
            <a:r>
              <a:rPr lang="en-US" dirty="0" smtClean="0">
                <a:latin typeface="cmmi10"/>
              </a:rPr>
              <a:t>®</a:t>
            </a:r>
            <a:r>
              <a:rPr lang="en-US" baseline="-25000" dirty="0" err="1" smtClean="0">
                <a:latin typeface="cmmi10"/>
              </a:rPr>
              <a:t>i</a:t>
            </a:r>
            <a:r>
              <a:rPr lang="en-US" i="1" dirty="0" smtClean="0"/>
              <a:t> </a:t>
            </a:r>
            <a:r>
              <a:rPr lang="en-US" dirty="0" smtClean="0"/>
              <a:t>although the problem can still easily be solved by recombining search methods. </a:t>
            </a:r>
          </a:p>
        </p:txBody>
      </p:sp>
      <p:sp>
        <p:nvSpPr>
          <p:cNvPr id="1121285"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p:cNvSpPr>
            <a:spLocks noGrp="1" noChangeArrowheads="1"/>
          </p:cNvSpPr>
          <p:nvPr>
            <p:ph type="title"/>
          </p:nvPr>
        </p:nvSpPr>
        <p:spPr/>
        <p:txBody>
          <a:bodyPr/>
          <a:lstStyle/>
          <a:p>
            <a:r>
              <a:rPr lang="en-US" smtClean="0"/>
              <a:t>Polynomial Decomposition: Example</a:t>
            </a:r>
          </a:p>
        </p:txBody>
      </p:sp>
      <p:sp>
        <p:nvSpPr>
          <p:cNvPr id="1119235" name="Rectangle 3" descr="Rectangle: Click to edit Master text styles&#10;Second level&#10;Third level&#10;Fourth level&#10;Fifth level"/>
          <p:cNvSpPr>
            <a:spLocks noGrp="1" noChangeArrowheads="1"/>
          </p:cNvSpPr>
          <p:nvPr>
            <p:ph type="body" idx="1"/>
          </p:nvPr>
        </p:nvSpPr>
        <p:spPr>
          <a:xfrm>
            <a:off x="432817" y="3284985"/>
            <a:ext cx="8675687" cy="3312666"/>
          </a:xfrm>
        </p:spPr>
        <p:txBody>
          <a:bodyPr>
            <a:noAutofit/>
          </a:bodyPr>
          <a:lstStyle/>
          <a:p>
            <a:pPr>
              <a:lnSpc>
                <a:spcPct val="90000"/>
              </a:lnSpc>
              <a:buFont typeface="Wingdings" pitchFamily="2" charset="2"/>
              <a:buNone/>
            </a:pPr>
            <a:r>
              <a:rPr lang="en-US" sz="2400" smtClean="0"/>
              <a:t>	</a:t>
            </a:r>
            <a:r>
              <a:rPr lang="en-US" sz="2400" smtClean="0">
                <a:latin typeface="cmmi10"/>
              </a:rPr>
              <a:t>f</a:t>
            </a:r>
            <a:r>
              <a:rPr lang="en-US" sz="2400" smtClean="0"/>
              <a:t>(</a:t>
            </a:r>
            <a:r>
              <a:rPr lang="en-US" sz="2400" smtClean="0">
                <a:latin typeface="cmmi10"/>
              </a:rPr>
              <a:t>x</a:t>
            </a:r>
            <a:r>
              <a:rPr lang="en-US" sz="2400" smtClean="0"/>
              <a:t>)=</a:t>
            </a:r>
            <a:r>
              <a:rPr lang="en-US" sz="2400" smtClean="0">
                <a:latin typeface="Symbol" pitchFamily="18" charset="2"/>
                <a:sym typeface="Symbol" pitchFamily="18" charset="2"/>
              </a:rPr>
              <a:t></a:t>
            </a:r>
            <a:r>
              <a:rPr lang="en-US" sz="2400" baseline="-25000" smtClean="0">
                <a:sym typeface="Symbol" pitchFamily="18" charset="2"/>
              </a:rPr>
              <a:t>0</a:t>
            </a:r>
            <a:r>
              <a:rPr lang="en-US" sz="2400" smtClean="0"/>
              <a:t>+</a:t>
            </a:r>
            <a:r>
              <a:rPr lang="en-US" sz="2400" smtClean="0">
                <a:latin typeface="Symbol" pitchFamily="18" charset="2"/>
                <a:sym typeface="Symbol" pitchFamily="18" charset="2"/>
              </a:rPr>
              <a:t></a:t>
            </a:r>
            <a:r>
              <a:rPr lang="en-US" sz="2400" baseline="-25000" smtClean="0">
                <a:sym typeface="Symbol" pitchFamily="18" charset="2"/>
              </a:rPr>
              <a:t>1</a:t>
            </a:r>
            <a:r>
              <a:rPr lang="en-US" sz="2400" smtClean="0">
                <a:latin typeface="cmmi10"/>
              </a:rPr>
              <a:t>x</a:t>
            </a:r>
            <a:r>
              <a:rPr lang="en-US" sz="2400" baseline="-25000" smtClean="0"/>
              <a:t>0</a:t>
            </a:r>
            <a:r>
              <a:rPr lang="en-US" sz="2400" smtClean="0"/>
              <a:t>+</a:t>
            </a:r>
            <a:r>
              <a:rPr lang="en-US" sz="2400" smtClean="0">
                <a:latin typeface="Symbol" pitchFamily="18" charset="2"/>
                <a:sym typeface="Symbol" pitchFamily="18" charset="2"/>
              </a:rPr>
              <a:t></a:t>
            </a:r>
            <a:r>
              <a:rPr lang="en-US" sz="2400" baseline="-25000" smtClean="0">
                <a:sym typeface="Symbol" pitchFamily="18" charset="2"/>
              </a:rPr>
              <a:t>2</a:t>
            </a:r>
            <a:r>
              <a:rPr lang="en-US" sz="2400" smtClean="0">
                <a:latin typeface="cmmi10"/>
              </a:rPr>
              <a:t>x</a:t>
            </a:r>
            <a:r>
              <a:rPr lang="en-US" sz="2400" baseline="-25000" smtClean="0"/>
              <a:t>1</a:t>
            </a:r>
            <a:r>
              <a:rPr lang="en-US" sz="2400" smtClean="0"/>
              <a:t>+</a:t>
            </a:r>
            <a:r>
              <a:rPr lang="en-US" sz="2400" smtClean="0">
                <a:latin typeface="Symbol" pitchFamily="18" charset="2"/>
                <a:sym typeface="Symbol" pitchFamily="18" charset="2"/>
              </a:rPr>
              <a:t></a:t>
            </a:r>
            <a:r>
              <a:rPr lang="en-US" sz="2400" baseline="-25000" smtClean="0">
                <a:sym typeface="Symbol" pitchFamily="18" charset="2"/>
              </a:rPr>
              <a:t>3</a:t>
            </a:r>
            <a:r>
              <a:rPr lang="en-US" sz="2400" smtClean="0">
                <a:latin typeface="cmmi10"/>
              </a:rPr>
              <a:t>x</a:t>
            </a:r>
            <a:r>
              <a:rPr lang="en-US" sz="2400" baseline="-25000" smtClean="0"/>
              <a:t>0</a:t>
            </a:r>
            <a:r>
              <a:rPr lang="en-US" sz="2400" smtClean="0">
                <a:latin typeface="cmmi10"/>
              </a:rPr>
              <a:t>x</a:t>
            </a:r>
            <a:r>
              <a:rPr lang="en-US" sz="2400" baseline="-25000" smtClean="0"/>
              <a:t>1</a:t>
            </a:r>
            <a:r>
              <a:rPr lang="en-US" sz="2400" smtClean="0"/>
              <a:t>=1+</a:t>
            </a:r>
            <a:r>
              <a:rPr lang="en-US" sz="2400" smtClean="0">
                <a:latin typeface="cmmi10"/>
              </a:rPr>
              <a:t>x</a:t>
            </a:r>
            <a:r>
              <a:rPr lang="en-US" sz="2400" baseline="-25000" smtClean="0"/>
              <a:t>0</a:t>
            </a:r>
            <a:r>
              <a:rPr lang="en-US" sz="2400" smtClean="0"/>
              <a:t>+3</a:t>
            </a:r>
            <a:r>
              <a:rPr lang="en-US" sz="2400" smtClean="0">
                <a:latin typeface="cmmi10"/>
              </a:rPr>
              <a:t>x</a:t>
            </a:r>
            <a:r>
              <a:rPr lang="en-US" sz="2400" baseline="-25000" smtClean="0"/>
              <a:t>1</a:t>
            </a:r>
            <a:r>
              <a:rPr lang="en-US" sz="2400" smtClean="0"/>
              <a:t>+5</a:t>
            </a:r>
            <a:r>
              <a:rPr lang="en-US" sz="2400" smtClean="0">
                <a:latin typeface="cmmi10"/>
              </a:rPr>
              <a:t>x</a:t>
            </a:r>
            <a:r>
              <a:rPr lang="en-US" sz="2400" baseline="-25000" smtClean="0"/>
              <a:t>0</a:t>
            </a:r>
            <a:r>
              <a:rPr lang="en-US" sz="2400" smtClean="0">
                <a:latin typeface="cmmi10"/>
              </a:rPr>
              <a:t>x</a:t>
            </a:r>
            <a:r>
              <a:rPr lang="en-US" sz="2400" baseline="-25000" smtClean="0"/>
              <a:t>1</a:t>
            </a:r>
            <a:r>
              <a:rPr lang="en-US" sz="2400" smtClean="0"/>
              <a:t>. </a:t>
            </a:r>
          </a:p>
          <a:p>
            <a:pPr>
              <a:lnSpc>
                <a:spcPct val="90000"/>
              </a:lnSpc>
            </a:pPr>
            <a:r>
              <a:rPr lang="en-US" sz="2400" smtClean="0"/>
              <a:t>E</a:t>
            </a:r>
            <a:r>
              <a:rPr lang="en-US" sz="2400" smtClean="0">
                <a:solidFill>
                  <a:schemeClr val="tx1"/>
                </a:solidFill>
              </a:rPr>
              <a:t>asy</a:t>
            </a:r>
            <a:r>
              <a:rPr lang="en-US" sz="2400" smtClean="0"/>
              <a:t> for recombining search methods: two decision variables can be solved independently of each other. </a:t>
            </a:r>
          </a:p>
          <a:p>
            <a:pPr>
              <a:lnSpc>
                <a:spcPct val="90000"/>
              </a:lnSpc>
            </a:pPr>
            <a:r>
              <a:rPr lang="en-US" sz="2400" smtClean="0"/>
              <a:t>The problem is </a:t>
            </a:r>
            <a:r>
              <a:rPr lang="en-US" sz="2400" smtClean="0">
                <a:solidFill>
                  <a:schemeClr val="tx1"/>
                </a:solidFill>
              </a:rPr>
              <a:t>(wrongly) classified as difficult</a:t>
            </a:r>
            <a:r>
              <a:rPr lang="en-US" sz="2400" smtClean="0"/>
              <a:t>. </a:t>
            </a:r>
          </a:p>
          <a:p>
            <a:pPr>
              <a:lnSpc>
                <a:spcPct val="90000"/>
              </a:lnSpc>
            </a:pPr>
            <a:r>
              <a:rPr lang="en-US" sz="2400" smtClean="0"/>
              <a:t>This misclassification of problem difficulty is due to the fact that the polynomial decomposition </a:t>
            </a:r>
            <a:r>
              <a:rPr lang="en-US" sz="2400" smtClean="0">
                <a:solidFill>
                  <a:schemeClr val="tx1"/>
                </a:solidFill>
              </a:rPr>
              <a:t>assumes a linear decomposition </a:t>
            </a:r>
            <a:r>
              <a:rPr lang="en-US" sz="2400" smtClean="0"/>
              <a:t>and could not appropriately describe non-linear (quadratic) dependencies. </a:t>
            </a:r>
          </a:p>
        </p:txBody>
      </p:sp>
      <p:pic>
        <p:nvPicPr>
          <p:cNvPr id="1119239" name="Picture 7" descr="txp_fig"/>
          <p:cNvPicPr>
            <a:picLocks noChangeAspect="1" noChangeArrowheads="1"/>
          </p:cNvPicPr>
          <p:nvPr>
            <p:custDataLst>
              <p:tags r:id="rId1"/>
            </p:custDataLst>
          </p:nvPr>
        </p:nvPicPr>
        <p:blipFill>
          <a:blip r:embed="rId4" cstate="print"/>
          <a:srcRect l="36177" t="10673"/>
          <a:stretch>
            <a:fillRect/>
          </a:stretch>
        </p:blipFill>
        <p:spPr bwMode="auto">
          <a:xfrm>
            <a:off x="683568" y="1268760"/>
            <a:ext cx="3428653" cy="1876097"/>
          </a:xfrm>
          <a:prstGeom prst="rect">
            <a:avLst/>
          </a:prstGeom>
          <a:noFill/>
          <a:ln w="9525" algn="ctr">
            <a:noFill/>
            <a:miter lim="800000"/>
            <a:headEnd/>
            <a:tailEnd/>
          </a:ln>
          <a:effectLst/>
        </p:spPr>
      </p:pic>
      <p:sp>
        <p:nvSpPr>
          <p:cNvPr id="1119241"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sp>
        <p:nvSpPr>
          <p:cNvPr id="7"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ChangeArrowheads="1"/>
          </p:cNvSpPr>
          <p:nvPr>
            <p:ph type="title"/>
          </p:nvPr>
        </p:nvSpPr>
        <p:spPr/>
        <p:txBody>
          <a:bodyPr/>
          <a:lstStyle/>
          <a:p>
            <a:r>
              <a:rPr lang="en-US" smtClean="0"/>
              <a:t>Schemata Analysis and Building Blocks</a:t>
            </a:r>
          </a:p>
        </p:txBody>
      </p:sp>
      <p:sp>
        <p:nvSpPr>
          <p:cNvPr id="1123331" name="Rectangle 3" descr="Rectangle: Click to edit Master text styles&#10;Second level&#10;Third level&#10;Fourth level&#10;Fifth level"/>
          <p:cNvSpPr>
            <a:spLocks noGrp="1" noChangeArrowheads="1"/>
          </p:cNvSpPr>
          <p:nvPr>
            <p:ph type="body" idx="1"/>
          </p:nvPr>
        </p:nvSpPr>
        <p:spPr/>
        <p:txBody>
          <a:bodyPr>
            <a:normAutofit/>
          </a:bodyPr>
          <a:lstStyle/>
          <a:p>
            <a:pPr>
              <a:lnSpc>
                <a:spcPct val="90000"/>
              </a:lnSpc>
            </a:pPr>
            <a:r>
              <a:rPr lang="en-US" sz="2400" smtClean="0">
                <a:solidFill>
                  <a:schemeClr val="tx1"/>
                </a:solidFill>
              </a:rPr>
              <a:t>Schemata analysis is </a:t>
            </a:r>
            <a:r>
              <a:rPr lang="en-US" sz="2400" smtClean="0"/>
              <a:t>mainly used in the genetic algorithm domain </a:t>
            </a:r>
          </a:p>
          <a:p>
            <a:pPr>
              <a:lnSpc>
                <a:spcPct val="90000"/>
              </a:lnSpc>
            </a:pPr>
            <a:r>
              <a:rPr lang="en-US" sz="2400" smtClean="0"/>
              <a:t>Main search operator of genetic algorithms is recombination</a:t>
            </a:r>
          </a:p>
          <a:p>
            <a:pPr>
              <a:lnSpc>
                <a:spcPct val="90000"/>
              </a:lnSpc>
            </a:pPr>
            <a:r>
              <a:rPr lang="en-US" sz="2400" smtClean="0"/>
              <a:t>Schemata are usually defined for binary search spaces and thus schemata analysis is mainly applicable to problems with binary decision variables. However, the ideas of building blocks are also applicable to other search spaces.</a:t>
            </a:r>
          </a:p>
          <a:p>
            <a:pPr>
              <a:lnSpc>
                <a:spcPct val="90000"/>
              </a:lnSpc>
            </a:pPr>
            <a:r>
              <a:rPr lang="en-US" sz="2400" smtClean="0"/>
              <a:t>When using </a:t>
            </a:r>
            <a:r>
              <a:rPr lang="en-US" sz="2400" smtClean="0">
                <a:latin typeface="cmmi10"/>
              </a:rPr>
              <a:t>l</a:t>
            </a:r>
            <a:r>
              <a:rPr lang="en-US" sz="2400" smtClean="0"/>
              <a:t> binary decision variables </a:t>
            </a:r>
            <a:r>
              <a:rPr lang="en-US" sz="2400" smtClean="0">
                <a:latin typeface="cmmi10"/>
              </a:rPr>
              <a:t>x</a:t>
            </a:r>
            <a:r>
              <a:rPr lang="en-US" sz="2400" baseline="-25000" smtClean="0">
                <a:latin typeface="cmmi10"/>
              </a:rPr>
              <a:t>i</a:t>
            </a:r>
            <a:r>
              <a:rPr lang="en-US" sz="2400" smtClean="0">
                <a:latin typeface="cmsy10" pitchFamily="34" charset="0"/>
              </a:rPr>
              <a:t>2</a:t>
            </a:r>
            <a:r>
              <a:rPr lang="en-US" sz="2400" smtClean="0"/>
              <a:t>{0,1}, a schema </a:t>
            </a:r>
            <a:r>
              <a:rPr lang="en-US" sz="2400" smtClean="0">
                <a:latin typeface="cmmi10"/>
              </a:rPr>
              <a:t>h</a:t>
            </a:r>
            <a:r>
              <a:rPr lang="en-US" sz="2400" smtClean="0"/>
              <a:t>=(</a:t>
            </a:r>
            <a:r>
              <a:rPr lang="en-US" sz="2400" smtClean="0">
                <a:latin typeface="cmmi10"/>
              </a:rPr>
              <a:t>h</a:t>
            </a:r>
            <a:r>
              <a:rPr lang="en-US" sz="2400" baseline="-25000" smtClean="0">
                <a:latin typeface="cmmi10"/>
              </a:rPr>
              <a:t>1</a:t>
            </a:r>
            <a:r>
              <a:rPr lang="en-US" sz="2400" smtClean="0"/>
              <a:t>,</a:t>
            </a:r>
            <a:r>
              <a:rPr lang="en-US" sz="2400" smtClean="0">
                <a:latin typeface="cmmi10"/>
              </a:rPr>
              <a:t>h</a:t>
            </a:r>
            <a:r>
              <a:rPr lang="en-US" sz="2400" baseline="-25000" smtClean="0">
                <a:latin typeface="cmmi10"/>
              </a:rPr>
              <a:t>2</a:t>
            </a:r>
            <a:r>
              <a:rPr lang="en-US" sz="2400" smtClean="0"/>
              <a:t>,…,</a:t>
            </a:r>
            <a:r>
              <a:rPr lang="en-US" sz="2400" smtClean="0">
                <a:latin typeface="cmmi10"/>
              </a:rPr>
              <a:t>h</a:t>
            </a:r>
            <a:r>
              <a:rPr lang="en-US" sz="2400" baseline="-25000" smtClean="0">
                <a:latin typeface="cmmi10"/>
              </a:rPr>
              <a:t>l</a:t>
            </a:r>
            <a:r>
              <a:rPr lang="en-US" sz="2400" smtClean="0"/>
              <a:t>) is defined as a ternary string of length </a:t>
            </a:r>
            <a:r>
              <a:rPr lang="en-US" sz="2400" smtClean="0">
                <a:latin typeface="cmmi10"/>
              </a:rPr>
              <a:t>l</a:t>
            </a:r>
            <a:r>
              <a:rPr lang="en-US" sz="2400" smtClean="0"/>
              <a:t> </a:t>
            </a:r>
          </a:p>
          <a:p>
            <a:pPr>
              <a:lnSpc>
                <a:spcPct val="90000"/>
              </a:lnSpc>
            </a:pPr>
            <a:r>
              <a:rPr lang="en-US" sz="2400" smtClean="0">
                <a:latin typeface="cmmi10"/>
              </a:rPr>
              <a:t>h</a:t>
            </a:r>
            <a:r>
              <a:rPr lang="en-US" sz="2400" baseline="-25000" smtClean="0">
                <a:latin typeface="cmmi10"/>
              </a:rPr>
              <a:t>i</a:t>
            </a:r>
            <a:r>
              <a:rPr lang="en-US" sz="2400" smtClean="0">
                <a:latin typeface="cmsy10" pitchFamily="34" charset="0"/>
              </a:rPr>
              <a:t>2</a:t>
            </a:r>
            <a:r>
              <a:rPr lang="en-US" sz="2400" smtClean="0"/>
              <a:t>{0,1,*}. * denotes a“don't care” symbol and tells us that the </a:t>
            </a:r>
            <a:r>
              <a:rPr lang="en-US" sz="2400" smtClean="0">
                <a:latin typeface="cmmi10"/>
              </a:rPr>
              <a:t>l</a:t>
            </a:r>
            <a:r>
              <a:rPr lang="en-US" sz="2400" smtClean="0"/>
              <a:t>th decision variable is not fixed.</a:t>
            </a:r>
          </a:p>
        </p:txBody>
      </p:sp>
      <p:sp>
        <p:nvSpPr>
          <p:cNvPr id="1123333"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History</a:t>
            </a:r>
            <a:endParaRPr lang="en-US" dirty="0"/>
          </a:p>
        </p:txBody>
      </p:sp>
      <p:sp>
        <p:nvSpPr>
          <p:cNvPr id="3" name="Inhaltsplatzhalter 2"/>
          <p:cNvSpPr>
            <a:spLocks noGrp="1"/>
          </p:cNvSpPr>
          <p:nvPr>
            <p:ph idx="1"/>
          </p:nvPr>
        </p:nvSpPr>
        <p:spPr/>
        <p:txBody>
          <a:bodyPr/>
          <a:lstStyle/>
          <a:p>
            <a:r>
              <a:rPr lang="en-US" dirty="0" smtClean="0"/>
              <a:t>Until 1970s: mostly exact optimization</a:t>
            </a:r>
          </a:p>
          <a:p>
            <a:r>
              <a:rPr lang="en-US" dirty="0" smtClean="0"/>
              <a:t>Many practical problems are NP-complete</a:t>
            </a:r>
          </a:p>
          <a:p>
            <a:pPr>
              <a:buNone/>
            </a:pPr>
            <a:r>
              <a:rPr lang="en-US" dirty="0" smtClean="0">
                <a:sym typeface="Symbol"/>
              </a:rPr>
              <a:t> </a:t>
            </a:r>
            <a:r>
              <a:rPr lang="en-US" dirty="0" smtClean="0"/>
              <a:t>exact approaches have exponential running time</a:t>
            </a:r>
          </a:p>
          <a:p>
            <a:r>
              <a:rPr lang="en-US" dirty="0" smtClean="0"/>
              <a:t>Idea: relax optimality, increase efficiency</a:t>
            </a:r>
            <a:br>
              <a:rPr lang="en-US" dirty="0" smtClean="0"/>
            </a:br>
            <a:r>
              <a:rPr lang="en-US" dirty="0" smtClean="0"/>
              <a:t/>
            </a:r>
            <a:br>
              <a:rPr lang="en-US" dirty="0" smtClean="0"/>
            </a:br>
            <a:r>
              <a:rPr lang="en-US" dirty="0" smtClean="0">
                <a:sym typeface="Symbol"/>
              </a:rPr>
              <a:t> Heuristics</a:t>
            </a:r>
            <a:endParaRPr lang="en-US" dirty="0" smtClean="0"/>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p:txBody>
          <a:bodyPr/>
          <a:lstStyle/>
          <a:p>
            <a:r>
              <a:rPr lang="en-US" smtClean="0"/>
              <a:t>Schemata</a:t>
            </a:r>
          </a:p>
        </p:txBody>
      </p:sp>
      <p:sp>
        <p:nvSpPr>
          <p:cNvPr id="1117187" name="Rectangle 3" descr="Rectangle: Click to edit Master text styles&#10;Second level&#10;Third level&#10;Fourth level&#10;Fifth level"/>
          <p:cNvSpPr>
            <a:spLocks noGrp="1" noChangeArrowheads="1"/>
          </p:cNvSpPr>
          <p:nvPr>
            <p:ph type="body" idx="1"/>
          </p:nvPr>
        </p:nvSpPr>
        <p:spPr>
          <a:xfrm>
            <a:off x="533400" y="1600200"/>
            <a:ext cx="8305800" cy="4997450"/>
          </a:xfrm>
        </p:spPr>
        <p:txBody>
          <a:bodyPr>
            <a:noAutofit/>
          </a:bodyPr>
          <a:lstStyle/>
          <a:p>
            <a:pPr>
              <a:lnSpc>
                <a:spcPct val="80000"/>
              </a:lnSpc>
            </a:pPr>
            <a:r>
              <a:rPr lang="en-US" sz="2400" smtClean="0"/>
              <a:t>A position in a schema is fixed if there is a 0 or a 1</a:t>
            </a:r>
          </a:p>
          <a:p>
            <a:pPr>
              <a:lnSpc>
                <a:spcPct val="80000"/>
              </a:lnSpc>
            </a:pPr>
            <a:r>
              <a:rPr lang="en-US" sz="2400" smtClean="0"/>
              <a:t>The size or order </a:t>
            </a:r>
            <a:r>
              <a:rPr lang="en-US" sz="2400" smtClean="0">
                <a:latin typeface="cmmi10"/>
              </a:rPr>
              <a:t>o</a:t>
            </a:r>
            <a:r>
              <a:rPr lang="en-US" sz="2400" smtClean="0"/>
              <a:t>(</a:t>
            </a:r>
            <a:r>
              <a:rPr lang="en-US" sz="2400" smtClean="0">
                <a:latin typeface="cmmi10"/>
              </a:rPr>
              <a:t>h</a:t>
            </a:r>
            <a:r>
              <a:rPr lang="en-US" sz="2400" smtClean="0"/>
              <a:t>) of a schema </a:t>
            </a:r>
            <a:r>
              <a:rPr lang="en-US" sz="2400" smtClean="0">
                <a:latin typeface="cmmi10"/>
              </a:rPr>
              <a:t>h</a:t>
            </a:r>
            <a:r>
              <a:rPr lang="en-US" sz="2400" smtClean="0"/>
              <a:t> is defined as the number of fixed positions (0s or 1s) in the schema string.</a:t>
            </a:r>
          </a:p>
          <a:p>
            <a:pPr>
              <a:lnSpc>
                <a:spcPct val="80000"/>
              </a:lnSpc>
            </a:pPr>
            <a:r>
              <a:rPr lang="en-US" sz="2400" smtClean="0"/>
              <a:t>The defining length </a:t>
            </a:r>
            <a:r>
              <a:rPr lang="en-US" sz="2400" smtClean="0">
                <a:latin typeface="cmmi10"/>
              </a:rPr>
              <a:t>±</a:t>
            </a:r>
            <a:r>
              <a:rPr lang="en-US" sz="2400" smtClean="0"/>
              <a:t>(</a:t>
            </a:r>
            <a:r>
              <a:rPr lang="en-US" sz="2400" smtClean="0">
                <a:latin typeface="cmmi10"/>
              </a:rPr>
              <a:t>h</a:t>
            </a:r>
            <a:r>
              <a:rPr lang="en-US" sz="2400" smtClean="0"/>
              <a:t>) of a schema </a:t>
            </a:r>
            <a:r>
              <a:rPr lang="en-US" sz="2400" smtClean="0">
                <a:latin typeface="cmmi10"/>
              </a:rPr>
              <a:t>h</a:t>
            </a:r>
            <a:r>
              <a:rPr lang="en-US" sz="2400" smtClean="0"/>
              <a:t> is defined as the distance between (number of bits that are between) the two outermost fixed bits.</a:t>
            </a:r>
          </a:p>
          <a:p>
            <a:pPr>
              <a:lnSpc>
                <a:spcPct val="80000"/>
              </a:lnSpc>
            </a:pPr>
            <a:r>
              <a:rPr lang="en-US" sz="2400" smtClean="0"/>
              <a:t>The fitness </a:t>
            </a:r>
            <a:r>
              <a:rPr lang="en-US" sz="2400" smtClean="0">
                <a:latin typeface="cmmi10"/>
              </a:rPr>
              <a:t>f</a:t>
            </a:r>
            <a:r>
              <a:rPr lang="en-US" sz="2400" smtClean="0"/>
              <a:t>(</a:t>
            </a:r>
            <a:r>
              <a:rPr lang="en-US" sz="2400" smtClean="0">
                <a:latin typeface="cmmi10"/>
              </a:rPr>
              <a:t>h</a:t>
            </a:r>
            <a:r>
              <a:rPr lang="en-US" sz="2400" smtClean="0"/>
              <a:t>) of a schema is defined as the average fitness of all instances of this schema and can be calculated as</a:t>
            </a:r>
          </a:p>
          <a:p>
            <a:pPr>
              <a:lnSpc>
                <a:spcPct val="80000"/>
              </a:lnSpc>
            </a:pPr>
            <a:endParaRPr lang="en-US" sz="2400" smtClean="0"/>
          </a:p>
          <a:p>
            <a:pPr>
              <a:lnSpc>
                <a:spcPct val="80000"/>
              </a:lnSpc>
            </a:pPr>
            <a:endParaRPr lang="en-US" sz="2400" smtClean="0"/>
          </a:p>
          <a:p>
            <a:pPr>
              <a:lnSpc>
                <a:spcPct val="80000"/>
              </a:lnSpc>
            </a:pPr>
            <a:endParaRPr lang="en-US" sz="2400" smtClean="0"/>
          </a:p>
          <a:p>
            <a:pPr>
              <a:lnSpc>
                <a:spcPct val="80000"/>
              </a:lnSpc>
            </a:pPr>
            <a:r>
              <a:rPr lang="en-US" sz="2400" smtClean="0"/>
              <a:t>For example, </a:t>
            </a:r>
            <a:r>
              <a:rPr lang="en-US" sz="2400" smtClean="0">
                <a:latin typeface="cmmi10"/>
              </a:rPr>
              <a:t>x</a:t>
            </a:r>
            <a:r>
              <a:rPr lang="en-US" sz="2400" smtClean="0"/>
              <a:t>=01101 and </a:t>
            </a:r>
            <a:r>
              <a:rPr lang="en-US" sz="2400" smtClean="0">
                <a:latin typeface="cmmi10"/>
              </a:rPr>
              <a:t>y</a:t>
            </a:r>
            <a:r>
              <a:rPr lang="en-US" sz="2400" smtClean="0"/>
              <a:t>=01100 are instances of </a:t>
            </a:r>
            <a:r>
              <a:rPr lang="en-US" sz="2400" smtClean="0">
                <a:latin typeface="cmmi10"/>
              </a:rPr>
              <a:t>h</a:t>
            </a:r>
            <a:r>
              <a:rPr lang="en-US" sz="2400" smtClean="0"/>
              <a:t>=0*1**. </a:t>
            </a:r>
          </a:p>
          <a:p>
            <a:pPr>
              <a:lnSpc>
                <a:spcPct val="80000"/>
              </a:lnSpc>
            </a:pPr>
            <a:r>
              <a:rPr lang="en-US" sz="2400" smtClean="0"/>
              <a:t>The number of solutions that are an instance of a schema </a:t>
            </a:r>
            <a:r>
              <a:rPr lang="en-US" sz="2400" smtClean="0">
                <a:latin typeface="cmmi10"/>
              </a:rPr>
              <a:t>h</a:t>
            </a:r>
            <a:r>
              <a:rPr lang="en-US" sz="2400" smtClean="0"/>
              <a:t> can be calculated as 2</a:t>
            </a:r>
            <a:r>
              <a:rPr lang="en-US" sz="2400" baseline="30000" smtClean="0">
                <a:latin typeface="cmmi10"/>
              </a:rPr>
              <a:t>l</a:t>
            </a:r>
            <a:r>
              <a:rPr lang="en-US" sz="2400" baseline="30000" smtClean="0"/>
              <a:t>-</a:t>
            </a:r>
            <a:r>
              <a:rPr lang="en-US" sz="2400" baseline="30000" smtClean="0">
                <a:latin typeface="cmmi10"/>
              </a:rPr>
              <a:t>o</a:t>
            </a:r>
            <a:r>
              <a:rPr lang="en-US" sz="2400" baseline="30000" smtClean="0"/>
              <a:t>(</a:t>
            </a:r>
            <a:r>
              <a:rPr lang="en-US" sz="2400" baseline="30000" smtClean="0">
                <a:latin typeface="cmmi10"/>
              </a:rPr>
              <a:t>h</a:t>
            </a:r>
            <a:r>
              <a:rPr lang="en-US" sz="2400" baseline="30000" smtClean="0"/>
              <a:t>)</a:t>
            </a:r>
            <a:r>
              <a:rPr lang="en-US" sz="2400" smtClean="0"/>
              <a:t>.</a:t>
            </a:r>
          </a:p>
        </p:txBody>
      </p:sp>
      <p:pic>
        <p:nvPicPr>
          <p:cNvPr id="1117188" name="Picture 4" descr="txp_fig"/>
          <p:cNvPicPr>
            <a:picLocks noChangeAspect="1" noChangeArrowheads="1"/>
          </p:cNvPicPr>
          <p:nvPr>
            <p:custDataLst>
              <p:tags r:id="rId1"/>
            </p:custDataLst>
          </p:nvPr>
        </p:nvPicPr>
        <p:blipFill>
          <a:blip r:embed="rId4" cstate="print"/>
          <a:srcRect/>
          <a:stretch>
            <a:fillRect/>
          </a:stretch>
        </p:blipFill>
        <p:spPr bwMode="auto">
          <a:xfrm>
            <a:off x="1043608" y="4293096"/>
            <a:ext cx="2448322" cy="727383"/>
          </a:xfrm>
          <a:prstGeom prst="rect">
            <a:avLst/>
          </a:prstGeom>
          <a:noFill/>
          <a:ln w="9525" algn="ctr">
            <a:noFill/>
            <a:miter lim="800000"/>
            <a:headEnd/>
            <a:tailEnd/>
          </a:ln>
          <a:effectLst/>
        </p:spPr>
      </p:pic>
      <p:sp>
        <p:nvSpPr>
          <p:cNvPr id="1117190"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sp>
        <p:nvSpPr>
          <p:cNvPr id="7"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78" name="Rectangle 2"/>
          <p:cNvSpPr>
            <a:spLocks noGrp="1" noChangeArrowheads="1"/>
          </p:cNvSpPr>
          <p:nvPr>
            <p:ph type="title"/>
          </p:nvPr>
        </p:nvSpPr>
        <p:spPr/>
        <p:txBody>
          <a:bodyPr/>
          <a:lstStyle/>
          <a:p>
            <a:r>
              <a:rPr lang="en-US" smtClean="0"/>
              <a:t>Building Blocks</a:t>
            </a:r>
          </a:p>
        </p:txBody>
      </p:sp>
      <p:sp>
        <p:nvSpPr>
          <p:cNvPr id="1125379"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sz="2000" smtClean="0"/>
              <a:t>“highly fit, short-defining-length schemata”.</a:t>
            </a:r>
          </a:p>
          <a:p>
            <a:pPr>
              <a:lnSpc>
                <a:spcPct val="80000"/>
              </a:lnSpc>
            </a:pPr>
            <a:r>
              <a:rPr lang="en-US" sz="2000" smtClean="0"/>
              <a:t>A BB can be described as a solution to a subproblem that can be expressed as a schema. A thus-like schema has high fitness and its size is smaller than the length </a:t>
            </a:r>
            <a:r>
              <a:rPr lang="en-US" sz="2000" smtClean="0">
                <a:latin typeface="cmmi10"/>
              </a:rPr>
              <a:t>l</a:t>
            </a:r>
            <a:r>
              <a:rPr lang="en-US" sz="2000" smtClean="0"/>
              <a:t> of the binary solution. </a:t>
            </a:r>
          </a:p>
          <a:p>
            <a:pPr>
              <a:lnSpc>
                <a:spcPct val="80000"/>
              </a:lnSpc>
            </a:pPr>
            <a:r>
              <a:rPr lang="en-US" sz="2000" smtClean="0"/>
              <a:t>By combining BBs of lower order, recombining search methods like genetic algorithms can form high-quality over-all solutions.</a:t>
            </a:r>
          </a:p>
          <a:p>
            <a:pPr>
              <a:lnSpc>
                <a:spcPct val="80000"/>
              </a:lnSpc>
            </a:pPr>
            <a:r>
              <a:rPr lang="en-US" sz="2000" smtClean="0"/>
              <a:t>We can interpret BBs also from a biological perspective. </a:t>
            </a:r>
          </a:p>
          <a:p>
            <a:pPr lvl="1">
              <a:lnSpc>
                <a:spcPct val="80000"/>
              </a:lnSpc>
            </a:pPr>
            <a:r>
              <a:rPr lang="en-US" sz="1600" smtClean="0"/>
              <a:t>Using the notion of genes we can interpret BBs as genes. A gene consists of one or more alleles and can be described as a schema with high fitness. The alleles in a chromosome can be separated (decomposed) into genes which do not interact with each other and which determine one specific  property of an individual like hair or eye color. </a:t>
            </a:r>
          </a:p>
          <a:p>
            <a:pPr>
              <a:lnSpc>
                <a:spcPct val="80000"/>
              </a:lnSpc>
            </a:pPr>
            <a:r>
              <a:rPr lang="en-US" sz="2000" smtClean="0"/>
              <a:t>BBs can be used to describe the difficulty of optimization problems for recombining search algorithms. </a:t>
            </a:r>
          </a:p>
          <a:p>
            <a:pPr>
              <a:lnSpc>
                <a:spcPct val="80000"/>
              </a:lnSpc>
            </a:pPr>
            <a:r>
              <a:rPr lang="en-US" sz="2000" smtClean="0"/>
              <a:t>If the sub-solutions to a problem (the BBs) are short (low </a:t>
            </a:r>
            <a:r>
              <a:rPr lang="en-US" sz="2000" smtClean="0">
                <a:latin typeface="cmmi10"/>
              </a:rPr>
              <a:t>±</a:t>
            </a:r>
            <a:r>
              <a:rPr lang="en-US" sz="2000" smtClean="0"/>
              <a:t>(</a:t>
            </a:r>
            <a:r>
              <a:rPr lang="en-US" sz="2000" smtClean="0">
                <a:latin typeface="cmmi10"/>
              </a:rPr>
              <a:t>h</a:t>
            </a:r>
            <a:r>
              <a:rPr lang="en-US" sz="2000" smtClean="0"/>
              <a:t>)) and of low order (low </a:t>
            </a:r>
            <a:r>
              <a:rPr lang="en-US" sz="2000" smtClean="0">
                <a:latin typeface="cmmi10"/>
              </a:rPr>
              <a:t>o</a:t>
            </a:r>
            <a:r>
              <a:rPr lang="en-US" sz="2000" smtClean="0"/>
              <a:t>(</a:t>
            </a:r>
            <a:r>
              <a:rPr lang="en-US" sz="2000" smtClean="0">
                <a:latin typeface="cmmi10"/>
              </a:rPr>
              <a:t>h</a:t>
            </a:r>
            <a:r>
              <a:rPr lang="en-US" sz="2000" smtClean="0"/>
              <a:t>)), then the problem is assumed to be easy. </a:t>
            </a:r>
          </a:p>
        </p:txBody>
      </p:sp>
      <p:sp>
        <p:nvSpPr>
          <p:cNvPr id="1125381"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30" name="Rectangle 6"/>
          <p:cNvSpPr>
            <a:spLocks noGrp="1" noChangeArrowheads="1"/>
          </p:cNvSpPr>
          <p:nvPr>
            <p:ph type="title"/>
          </p:nvPr>
        </p:nvSpPr>
        <p:spPr/>
        <p:txBody>
          <a:bodyPr/>
          <a:lstStyle/>
          <a:p>
            <a:r>
              <a:rPr lang="en-US" smtClean="0"/>
              <a:t>BB-based Problem Difficulty</a:t>
            </a:r>
          </a:p>
        </p:txBody>
      </p:sp>
      <p:sp>
        <p:nvSpPr>
          <p:cNvPr id="1127431" name="Rectangle 7" descr="Rectangle: Click to edit Master text styles&#10;Second level&#10;Third level&#10;Fourth level&#10;Fifth level"/>
          <p:cNvSpPr>
            <a:spLocks noGrp="1" noChangeArrowheads="1"/>
          </p:cNvSpPr>
          <p:nvPr>
            <p:ph type="body" idx="1"/>
          </p:nvPr>
        </p:nvSpPr>
        <p:spPr/>
        <p:txBody>
          <a:bodyPr>
            <a:normAutofit/>
          </a:bodyPr>
          <a:lstStyle/>
          <a:p>
            <a:r>
              <a:rPr lang="en-US" sz="2400" smtClean="0"/>
              <a:t>There are three types of problem difficulty: </a:t>
            </a:r>
          </a:p>
          <a:p>
            <a:r>
              <a:rPr lang="en-US" sz="2400" smtClean="0"/>
              <a:t>Difficulty within a building block (intra-BB difficulty)</a:t>
            </a:r>
          </a:p>
          <a:p>
            <a:r>
              <a:rPr lang="en-US" sz="2400" smtClean="0"/>
              <a:t>Difficulty between building blocks (inter-BB difficulty)</a:t>
            </a:r>
          </a:p>
          <a:p>
            <a:r>
              <a:rPr lang="en-US" sz="2400" smtClean="0"/>
              <a:t>Difficulty outside of building blocks (extra-BB difficulty)</a:t>
            </a:r>
          </a:p>
        </p:txBody>
      </p:sp>
      <p:sp>
        <p:nvSpPr>
          <p:cNvPr id="1127429"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p:cNvSpPr>
            <a:spLocks noGrp="1" noChangeArrowheads="1"/>
          </p:cNvSpPr>
          <p:nvPr>
            <p:ph type="title"/>
          </p:nvPr>
        </p:nvSpPr>
        <p:spPr/>
        <p:txBody>
          <a:bodyPr/>
          <a:lstStyle/>
          <a:p>
            <a:r>
              <a:rPr lang="en-US" smtClean="0"/>
              <a:t>Intra-BB difficulty</a:t>
            </a:r>
          </a:p>
        </p:txBody>
      </p:sp>
      <p:sp>
        <p:nvSpPr>
          <p:cNvPr id="1129475" name="Rectangle 3" descr="Rectangle: Click to edit Master text styles&#10;Second level&#10;Third level&#10;Fourth level&#10;Fifth level"/>
          <p:cNvSpPr>
            <a:spLocks noGrp="1" noChangeArrowheads="1"/>
          </p:cNvSpPr>
          <p:nvPr>
            <p:ph type="body" idx="1"/>
          </p:nvPr>
        </p:nvSpPr>
        <p:spPr>
          <a:xfrm>
            <a:off x="533400" y="1600200"/>
            <a:ext cx="8305800" cy="4924425"/>
          </a:xfrm>
        </p:spPr>
        <p:txBody>
          <a:bodyPr>
            <a:normAutofit/>
          </a:bodyPr>
          <a:lstStyle/>
          <a:p>
            <a:pPr>
              <a:lnSpc>
                <a:spcPct val="90000"/>
              </a:lnSpc>
            </a:pPr>
            <a:r>
              <a:rPr lang="en-US" sz="2400" smtClean="0"/>
              <a:t>If we count the number of schemata of order </a:t>
            </a:r>
            <a:r>
              <a:rPr lang="en-US" sz="2400" smtClean="0">
                <a:latin typeface="cmmi10"/>
              </a:rPr>
              <a:t>o</a:t>
            </a:r>
            <a:r>
              <a:rPr lang="en-US" sz="2400" smtClean="0"/>
              <a:t>(</a:t>
            </a:r>
            <a:r>
              <a:rPr lang="en-US" sz="2400" smtClean="0">
                <a:latin typeface="cmmi10"/>
              </a:rPr>
              <a:t>h</a:t>
            </a:r>
            <a:r>
              <a:rPr lang="en-US" sz="2400" smtClean="0"/>
              <a:t>)=</a:t>
            </a:r>
            <a:r>
              <a:rPr lang="en-US" sz="2400" smtClean="0">
                <a:latin typeface="cmmi10"/>
              </a:rPr>
              <a:t>k</a:t>
            </a:r>
            <a:r>
              <a:rPr lang="en-US" sz="2400" smtClean="0"/>
              <a:t> that have the same fixed positions, there are 2</a:t>
            </a:r>
            <a:r>
              <a:rPr lang="en-US" sz="2400" baseline="30000" smtClean="0">
                <a:latin typeface="cmmi10"/>
              </a:rPr>
              <a:t>k</a:t>
            </a:r>
            <a:r>
              <a:rPr lang="en-US" sz="2400" smtClean="0"/>
              <a:t> different schemata. </a:t>
            </a:r>
          </a:p>
          <a:p>
            <a:pPr>
              <a:lnSpc>
                <a:spcPct val="90000"/>
              </a:lnSpc>
            </a:pPr>
            <a:r>
              <a:rPr lang="en-US" sz="2400" smtClean="0"/>
              <a:t>Viewing a BB of size </a:t>
            </a:r>
            <a:r>
              <a:rPr lang="en-US" sz="2400" smtClean="0">
                <a:latin typeface="cmmi10"/>
              </a:rPr>
              <a:t>k</a:t>
            </a:r>
            <a:r>
              <a:rPr lang="en-US" sz="2400" smtClean="0"/>
              <a:t> as a subproblem, there are 2</a:t>
            </a:r>
            <a:r>
              <a:rPr lang="en-US" sz="2400" baseline="30000" smtClean="0">
                <a:latin typeface="cmmi10"/>
              </a:rPr>
              <a:t>k</a:t>
            </a:r>
            <a:r>
              <a:rPr lang="en-US" sz="2400" smtClean="0"/>
              <a:t> different solutions to this subproblem. </a:t>
            </a:r>
          </a:p>
          <a:p>
            <a:pPr>
              <a:lnSpc>
                <a:spcPct val="90000"/>
              </a:lnSpc>
            </a:pPr>
            <a:r>
              <a:rPr lang="en-US" sz="2400" smtClean="0"/>
              <a:t>Such subproblems can not be decomposed any more and usually guided or random search methods are applied to find the correct solution BB for the decomposed subproblems. </a:t>
            </a:r>
          </a:p>
          <a:p>
            <a:pPr>
              <a:lnSpc>
                <a:spcPct val="90000"/>
              </a:lnSpc>
            </a:pPr>
            <a:r>
              <a:rPr lang="en-US" sz="2400" smtClean="0">
                <a:solidFill>
                  <a:schemeClr val="tx1"/>
                </a:solidFill>
              </a:rPr>
              <a:t>Deceptive Problems</a:t>
            </a:r>
            <a:r>
              <a:rPr lang="en-US" sz="2400" smtClean="0"/>
              <a:t> (see negative fitness distance correlation) are at the core of intra-BB difficulty</a:t>
            </a:r>
          </a:p>
          <a:p>
            <a:pPr>
              <a:lnSpc>
                <a:spcPct val="90000"/>
              </a:lnSpc>
            </a:pPr>
            <a:r>
              <a:rPr lang="en-US" sz="2400" smtClean="0"/>
              <a:t>The  intra-BB difficulty of a problem can be measured by the maximum length </a:t>
            </a:r>
            <a:r>
              <a:rPr lang="en-US" sz="2400" smtClean="0">
                <a:latin typeface="cmmi10"/>
              </a:rPr>
              <a:t>±</a:t>
            </a:r>
            <a:r>
              <a:rPr lang="en-US" sz="2400" smtClean="0"/>
              <a:t>(h) and size </a:t>
            </a:r>
            <a:r>
              <a:rPr lang="en-US" sz="2400" smtClean="0">
                <a:latin typeface="cmmi10"/>
              </a:rPr>
              <a:t>k</a:t>
            </a:r>
            <a:r>
              <a:rPr lang="en-US" sz="2400" smtClean="0"/>
              <a:t>=</a:t>
            </a:r>
            <a:r>
              <a:rPr lang="en-US" sz="2400" smtClean="0">
                <a:latin typeface="cmmi10"/>
              </a:rPr>
              <a:t>o</a:t>
            </a:r>
            <a:r>
              <a:rPr lang="en-US" sz="2400" smtClean="0"/>
              <a:t>(</a:t>
            </a:r>
            <a:r>
              <a:rPr lang="en-US" sz="2400" smtClean="0">
                <a:latin typeface="cmmi10"/>
              </a:rPr>
              <a:t>h</a:t>
            </a:r>
            <a:r>
              <a:rPr lang="en-US" sz="2400" smtClean="0"/>
              <a:t>) of the BBs </a:t>
            </a:r>
            <a:r>
              <a:rPr lang="en-US" sz="2400" smtClean="0">
                <a:latin typeface="cmmi10"/>
              </a:rPr>
              <a:t>h</a:t>
            </a:r>
            <a:r>
              <a:rPr lang="en-US" sz="2400" i="1" smtClean="0"/>
              <a:t>.</a:t>
            </a:r>
            <a:endParaRPr lang="en-US" sz="2400" smtClean="0"/>
          </a:p>
        </p:txBody>
      </p:sp>
      <p:sp>
        <p:nvSpPr>
          <p:cNvPr id="1129477"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sp>
        <p:nvSpPr>
          <p:cNvPr id="8"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p:cNvSpPr>
            <a:spLocks noGrp="1" noChangeArrowheads="1"/>
          </p:cNvSpPr>
          <p:nvPr>
            <p:ph type="title"/>
          </p:nvPr>
        </p:nvSpPr>
        <p:spPr/>
        <p:txBody>
          <a:bodyPr/>
          <a:lstStyle/>
          <a:p>
            <a:r>
              <a:rPr lang="en-US" smtClean="0"/>
              <a:t>Inter-BB and Extra-BB difficulty</a:t>
            </a:r>
          </a:p>
        </p:txBody>
      </p:sp>
      <p:sp>
        <p:nvSpPr>
          <p:cNvPr id="1131523"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en-US" sz="2000" smtClean="0"/>
              <a:t>The contributions of different sub-problems to the objective function can be different. The  sub-problems can have a non-uniform contribution to the overall objective value of a solution. </a:t>
            </a:r>
          </a:p>
          <a:p>
            <a:pPr>
              <a:lnSpc>
                <a:spcPct val="80000"/>
              </a:lnSpc>
            </a:pPr>
            <a:r>
              <a:rPr lang="en-US" sz="2000" smtClean="0"/>
              <a:t>Important for </a:t>
            </a:r>
            <a:r>
              <a:rPr lang="en-US" sz="2000" smtClean="0">
                <a:solidFill>
                  <a:schemeClr val="tx1"/>
                </a:solidFill>
              </a:rPr>
              <a:t>inter-BB difficulty</a:t>
            </a:r>
            <a:r>
              <a:rPr lang="en-US" sz="2000" smtClean="0"/>
              <a:t>. </a:t>
            </a:r>
          </a:p>
          <a:p>
            <a:pPr>
              <a:lnSpc>
                <a:spcPct val="80000"/>
              </a:lnSpc>
            </a:pPr>
            <a:r>
              <a:rPr lang="en-US" sz="2000" smtClean="0"/>
              <a:t>A problem can often not be decomposed into completely separated and independent sub-problems, but there are still some interdependencies between the different subproblems which are an additional source of inter-BB difficulty.</a:t>
            </a:r>
          </a:p>
          <a:p>
            <a:pPr>
              <a:lnSpc>
                <a:spcPct val="80000"/>
              </a:lnSpc>
            </a:pPr>
            <a:r>
              <a:rPr lang="en-US" sz="2000" smtClean="0"/>
              <a:t>Sources of </a:t>
            </a:r>
            <a:r>
              <a:rPr lang="en-US" sz="2000" smtClean="0">
                <a:solidFill>
                  <a:schemeClr val="tx1"/>
                </a:solidFill>
              </a:rPr>
              <a:t>extra-BB difficulty </a:t>
            </a:r>
            <a:r>
              <a:rPr lang="en-US" sz="2000" smtClean="0"/>
              <a:t>are factors like noise. </a:t>
            </a:r>
          </a:p>
          <a:p>
            <a:pPr>
              <a:lnSpc>
                <a:spcPct val="80000"/>
              </a:lnSpc>
            </a:pPr>
            <a:r>
              <a:rPr lang="en-US" sz="2000" smtClean="0"/>
              <a:t>Additional, non-deterministic noise can randomly modify the objective values of solutions and make the problem more difficulty for recombining search methods as no accurate decisions can be made on the optimal solutions for the different sub-problems. </a:t>
            </a:r>
          </a:p>
          <a:p>
            <a:pPr>
              <a:lnSpc>
                <a:spcPct val="80000"/>
              </a:lnSpc>
            </a:pPr>
            <a:r>
              <a:rPr lang="en-US" sz="2000" smtClean="0"/>
              <a:t>A similar problem occurs if the evaluation of the solutions is non-stationary. Non-stationary environments results into solutions that have different evaluation values  at different moments in time.</a:t>
            </a:r>
          </a:p>
        </p:txBody>
      </p:sp>
      <p:sp>
        <p:nvSpPr>
          <p:cNvPr id="1131525"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Decomposability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Decomposability</a:t>
            </a:r>
          </a:p>
          <a:p>
            <a:endParaRPr lang="en-US"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Representations</a:t>
            </a:r>
            <a:endParaRPr lang="en-US" dirty="0"/>
          </a:p>
        </p:txBody>
      </p:sp>
      <p:sp>
        <p:nvSpPr>
          <p:cNvPr id="3" name="Inhaltsplatzhalter 2"/>
          <p:cNvSpPr>
            <a:spLocks noGrp="1"/>
          </p:cNvSpPr>
          <p:nvPr>
            <p:ph idx="1"/>
          </p:nvPr>
        </p:nvSpPr>
        <p:spPr/>
        <p:txBody>
          <a:bodyPr>
            <a:normAutofit/>
          </a:bodyPr>
          <a:lstStyle/>
          <a:p>
            <a:pPr marL="514350" indent="-514350">
              <a:buFont typeface="+mj-lt"/>
              <a:buAutoNum type="arabicPeriod"/>
            </a:pPr>
            <a:r>
              <a:rPr lang="en-US" dirty="0" smtClean="0"/>
              <a:t>A Short Introduction to Representations</a:t>
            </a:r>
          </a:p>
          <a:p>
            <a:pPr marL="971550" lvl="1" indent="-514350">
              <a:buFont typeface="+mj-lt"/>
              <a:buAutoNum type="arabicPeriod"/>
            </a:pPr>
            <a:r>
              <a:rPr lang="en-US" dirty="0" smtClean="0"/>
              <a:t>Defining Representations</a:t>
            </a:r>
          </a:p>
          <a:p>
            <a:pPr marL="971550" lvl="1" indent="-514350">
              <a:buFont typeface="+mj-lt"/>
              <a:buAutoNum type="arabicPeriod"/>
            </a:pPr>
            <a:r>
              <a:rPr lang="en-US" dirty="0" smtClean="0"/>
              <a:t>Representations, Operators, and Metrics</a:t>
            </a:r>
          </a:p>
          <a:p>
            <a:pPr marL="971550" lvl="1" indent="-514350">
              <a:buFont typeface="+mj-lt"/>
              <a:buAutoNum type="arabicPeriod"/>
            </a:pPr>
            <a:r>
              <a:rPr lang="en-US" dirty="0" smtClean="0"/>
              <a:t>Direct and Indirect Representations</a:t>
            </a:r>
          </a:p>
          <a:p>
            <a:pPr marL="514350" indent="-514350">
              <a:buFont typeface="+mj-lt"/>
              <a:buAutoNum type="arabicPeriod"/>
            </a:pPr>
            <a:r>
              <a:rPr lang="en-US" dirty="0" smtClean="0"/>
              <a:t>Design Guidelines for Representations</a:t>
            </a:r>
          </a:p>
          <a:p>
            <a:pPr marL="514350" indent="-514350">
              <a:buFont typeface="+mj-lt"/>
              <a:buAutoNum type="arabicPeriod"/>
            </a:pPr>
            <a:r>
              <a:rPr lang="en-US" dirty="0" smtClean="0"/>
              <a:t>Properties of Representations</a:t>
            </a:r>
          </a:p>
          <a:p>
            <a:pPr marL="971550" lvl="1" indent="-514350">
              <a:buFont typeface="+mj-lt"/>
              <a:buAutoNum type="arabicPeriod"/>
            </a:pPr>
            <a:r>
              <a:rPr lang="en-US" dirty="0" smtClean="0"/>
              <a:t>High-Locality Representations</a:t>
            </a:r>
          </a:p>
          <a:p>
            <a:pPr marL="971550" lvl="1" indent="-514350">
              <a:buFont typeface="+mj-lt"/>
              <a:buAutoNum type="arabicPeriod"/>
            </a:pPr>
            <a:r>
              <a:rPr lang="en-US" dirty="0" smtClean="0"/>
              <a:t>Redundant Representations and Neutral Networks</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Review: Modern heuristics</a:t>
            </a:r>
            <a:endParaRPr lang="en-US" dirty="0"/>
          </a:p>
        </p:txBody>
      </p:sp>
      <p:sp>
        <p:nvSpPr>
          <p:cNvPr id="3" name="Inhaltsplatzhalter 2"/>
          <p:cNvSpPr>
            <a:spLocks noGrp="1"/>
          </p:cNvSpPr>
          <p:nvPr>
            <p:ph idx="1"/>
          </p:nvPr>
        </p:nvSpPr>
        <p:spPr/>
        <p:txBody>
          <a:bodyPr>
            <a:normAutofit/>
          </a:bodyPr>
          <a:lstStyle/>
          <a:p>
            <a:r>
              <a:rPr lang="en-US" smtClean="0"/>
              <a:t>Modern heuristics</a:t>
            </a:r>
          </a:p>
          <a:p>
            <a:pPr lvl="1"/>
            <a:r>
              <a:rPr lang="en-US" smtClean="0"/>
              <a:t>Can be applied to a wide range of problems</a:t>
            </a:r>
          </a:p>
          <a:p>
            <a:pPr lvl="1"/>
            <a:r>
              <a:rPr lang="en-US" smtClean="0"/>
              <a:t>Use intensification (exploitation) and diversification (exploration) steps</a:t>
            </a:r>
          </a:p>
          <a:p>
            <a:r>
              <a:rPr lang="en-US" smtClean="0"/>
              <a:t>Intensification steps shall improve quality</a:t>
            </a:r>
          </a:p>
          <a:p>
            <a:r>
              <a:rPr lang="en-US" smtClean="0"/>
              <a:t>Diversification explores new areas of search space, also accepting complete or partial solutions that are inferior to current solution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Review: Principles of Modern Heuristics</a:t>
            </a:r>
            <a:endParaRPr lang="en-US" dirty="0"/>
          </a:p>
        </p:txBody>
      </p:sp>
      <p:sp>
        <p:nvSpPr>
          <p:cNvPr id="3" name="Inhaltsplatzhalter 2"/>
          <p:cNvSpPr>
            <a:spLocks noGrp="1"/>
          </p:cNvSpPr>
          <p:nvPr>
            <p:ph idx="1"/>
          </p:nvPr>
        </p:nvSpPr>
        <p:spPr/>
        <p:txBody>
          <a:bodyPr>
            <a:normAutofit fontScale="85000" lnSpcReduction="10000"/>
          </a:bodyPr>
          <a:lstStyle/>
          <a:p>
            <a:r>
              <a:rPr lang="en-US" smtClean="0"/>
              <a:t>Start with one or more random solutions</a:t>
            </a:r>
          </a:p>
          <a:p>
            <a:r>
              <a:rPr lang="en-US" smtClean="0"/>
              <a:t>In iterative steps modify solution(s) to generate one or more new solution(s)</a:t>
            </a:r>
          </a:p>
          <a:p>
            <a:r>
              <a:rPr lang="en-US" smtClean="0"/>
              <a:t>New solutions are created by search operators (variation operators)</a:t>
            </a:r>
          </a:p>
          <a:p>
            <a:r>
              <a:rPr lang="en-US" smtClean="0"/>
              <a:t>Regularly perform intensification and exploration phases</a:t>
            </a:r>
          </a:p>
          <a:p>
            <a:pPr lvl="1"/>
            <a:r>
              <a:rPr lang="en-US" smtClean="0"/>
              <a:t>During intensification, use objective function value and focus variation on high-quality solutions</a:t>
            </a:r>
          </a:p>
          <a:p>
            <a:pPr lvl="1"/>
            <a:r>
              <a:rPr lang="en-US" smtClean="0"/>
              <a:t>During diversification, usually objective function values are not considered. Modify solutions so that new areas of search space are explored</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Genotypes and phenotypes</a:t>
            </a:r>
            <a:endParaRPr lang="en-US"/>
          </a:p>
        </p:txBody>
      </p:sp>
      <p:sp>
        <p:nvSpPr>
          <p:cNvPr id="3" name="Inhaltsplatzhalter 2"/>
          <p:cNvSpPr>
            <a:spLocks noGrp="1"/>
          </p:cNvSpPr>
          <p:nvPr>
            <p:ph idx="1"/>
          </p:nvPr>
        </p:nvSpPr>
        <p:spPr/>
        <p:txBody>
          <a:bodyPr>
            <a:normAutofit fontScale="85000" lnSpcReduction="10000"/>
          </a:bodyPr>
          <a:lstStyle/>
          <a:p>
            <a:r>
              <a:rPr lang="en-US" dirty="0" smtClean="0"/>
              <a:t>Mendel recognized that nature stores information about an individual in pair-wise alleles</a:t>
            </a:r>
          </a:p>
          <a:p>
            <a:r>
              <a:rPr lang="en-US" dirty="0" smtClean="0"/>
              <a:t>Genetic information determines properties, appearance, shape of an individual</a:t>
            </a:r>
          </a:p>
          <a:p>
            <a:r>
              <a:rPr lang="en-US" dirty="0" smtClean="0"/>
              <a:t>Distinguish between genetic code and outward appearance</a:t>
            </a:r>
          </a:p>
          <a:p>
            <a:r>
              <a:rPr lang="en-US" dirty="0" smtClean="0"/>
              <a:t>There is a transformation between the genetic information (genotypes) and the outward appearance (phenotypes)</a:t>
            </a:r>
          </a:p>
          <a:p>
            <a:r>
              <a:rPr lang="en-US" dirty="0" smtClean="0"/>
              <a:t>Transformation is called a „representation“</a:t>
            </a:r>
          </a:p>
          <a:p>
            <a:r>
              <a:rPr lang="en-US" dirty="0" smtClean="0"/>
              <a:t>Representations map genotypes on phenotypes</a:t>
            </a:r>
            <a:endParaRPr lang="en-US" dirty="0"/>
          </a:p>
        </p:txBody>
      </p:sp>
      <p:sp>
        <p:nvSpPr>
          <p:cNvPr id="5"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Defining representations (1)</a:t>
            </a:r>
            <a:endParaRPr lang="en-US"/>
          </a:p>
        </p:txBody>
      </p:sp>
      <p:sp>
        <p:nvSpPr>
          <p:cNvPr id="3" name="Inhaltsplatzhalter 2"/>
          <p:cNvSpPr>
            <a:spLocks noGrp="1"/>
          </p:cNvSpPr>
          <p:nvPr>
            <p:ph idx="1"/>
          </p:nvPr>
        </p:nvSpPr>
        <p:spPr/>
        <p:txBody>
          <a:bodyPr>
            <a:normAutofit fontScale="85000" lnSpcReduction="10000"/>
          </a:bodyPr>
          <a:lstStyle/>
          <a:p>
            <a:r>
              <a:rPr lang="en-US" smtClean="0"/>
              <a:t>A representation assigns genotypes to corresponding phenotypes.</a:t>
            </a:r>
          </a:p>
          <a:p>
            <a:r>
              <a:rPr lang="en-US" smtClean="0"/>
              <a:t>Every search and optimization algorithms needs a representation.</a:t>
            </a:r>
          </a:p>
          <a:p>
            <a:r>
              <a:rPr lang="en-US" smtClean="0"/>
              <a:t>The representation allows us to represent a solution to a specific problem.</a:t>
            </a:r>
          </a:p>
          <a:p>
            <a:r>
              <a:rPr lang="en-US" smtClean="0"/>
              <a:t>Different representations can be used for the same problem.</a:t>
            </a:r>
          </a:p>
          <a:p>
            <a:r>
              <a:rPr lang="en-US" smtClean="0"/>
              <a:t>Performance of search algorithm depends on properties of the used representation and how suitable is the representation in the context of the used genetic operators.</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Construction heuristics</a:t>
            </a:r>
            <a:endParaRPr lang="en-US"/>
          </a:p>
        </p:txBody>
      </p:sp>
      <p:sp>
        <p:nvSpPr>
          <p:cNvPr id="3" name="Inhaltsplatzhalter 2"/>
          <p:cNvSpPr>
            <a:spLocks noGrp="1"/>
          </p:cNvSpPr>
          <p:nvPr>
            <p:ph idx="1"/>
          </p:nvPr>
        </p:nvSpPr>
        <p:spPr/>
        <p:txBody>
          <a:bodyPr/>
          <a:lstStyle/>
          <a:p>
            <a:r>
              <a:rPr lang="en-US" dirty="0" smtClean="0"/>
              <a:t>A.k.a. single-pass heuristics</a:t>
            </a:r>
          </a:p>
          <a:p>
            <a:r>
              <a:rPr lang="en-US" dirty="0" smtClean="0"/>
              <a:t>Build solution from scratch</a:t>
            </a:r>
          </a:p>
          <a:p>
            <a:pPr lvl="1"/>
            <a:r>
              <a:rPr lang="en-US" dirty="0" smtClean="0"/>
              <a:t>Several steps</a:t>
            </a:r>
          </a:p>
          <a:p>
            <a:pPr lvl="1"/>
            <a:r>
              <a:rPr lang="en-US" dirty="0" smtClean="0"/>
              <a:t>Fix one part of solution per step</a:t>
            </a:r>
          </a:p>
          <a:p>
            <a:pPr lvl="1"/>
            <a:r>
              <a:rPr lang="en-US" dirty="0" smtClean="0"/>
              <a:t>Often: fix one decision variable per step</a:t>
            </a:r>
          </a:p>
          <a:p>
            <a:r>
              <a:rPr lang="en-US" dirty="0" smtClean="0"/>
              <a:t>Terminate when solution is complete</a:t>
            </a:r>
          </a:p>
          <a:p>
            <a:r>
              <a:rPr lang="en-US" dirty="0" smtClean="0"/>
              <a:t>No improvement steps</a:t>
            </a:r>
            <a:endParaRPr lang="en-US" dirty="0"/>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Heuristics</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Defining representations (2)</a:t>
            </a:r>
            <a:endParaRPr lang="en-US" dirty="0"/>
          </a:p>
        </p:txBody>
      </p:sp>
      <p:sp>
        <p:nvSpPr>
          <p:cNvPr id="3" name="Inhaltsplatzhalter 2"/>
          <p:cNvSpPr>
            <a:spLocks noGrp="1"/>
          </p:cNvSpPr>
          <p:nvPr>
            <p:ph idx="1"/>
          </p:nvPr>
        </p:nvSpPr>
        <p:spPr/>
        <p:txBody>
          <a:bodyPr>
            <a:normAutofit/>
          </a:bodyPr>
          <a:lstStyle/>
          <a:p>
            <a:r>
              <a:rPr lang="en-US" sz="2400" smtClean="0"/>
              <a:t>An optimization problem </a:t>
            </a:r>
            <a:r>
              <a:rPr lang="en-US" sz="2400" smtClean="0">
                <a:latin typeface="cmmi10"/>
              </a:rPr>
              <a:t>f</a:t>
            </a:r>
            <a:r>
              <a:rPr lang="en-US" sz="2400" smtClean="0"/>
              <a:t>(</a:t>
            </a:r>
            <a:r>
              <a:rPr lang="en-US" sz="2400" smtClean="0">
                <a:latin typeface="cmmi10"/>
              </a:rPr>
              <a:t>x</a:t>
            </a:r>
            <a:r>
              <a:rPr lang="en-US" sz="2400" smtClean="0"/>
              <a:t>) can be separated into a genotype-phenotype mapping </a:t>
            </a:r>
            <a:r>
              <a:rPr lang="en-US" sz="2400" smtClean="0">
                <a:latin typeface="cmmi10"/>
              </a:rPr>
              <a:t>f</a:t>
            </a:r>
            <a:r>
              <a:rPr lang="en-US" sz="2400" baseline="-25000" smtClean="0">
                <a:latin typeface="cmmi10"/>
              </a:rPr>
              <a:t>g</a:t>
            </a:r>
            <a:r>
              <a:rPr lang="en-US" sz="2400" smtClean="0"/>
              <a:t> and a phenotype-fitness mapping </a:t>
            </a:r>
            <a:r>
              <a:rPr lang="en-US" sz="2400" smtClean="0">
                <a:latin typeface="cmmi10"/>
              </a:rPr>
              <a:t>f</a:t>
            </a:r>
            <a:r>
              <a:rPr lang="en-US" sz="2400" baseline="-25000" smtClean="0">
                <a:latin typeface="cmmi10"/>
              </a:rPr>
              <a:t>p</a:t>
            </a:r>
          </a:p>
          <a:p>
            <a:endParaRPr lang="en-US" sz="2400" baseline="-25000" smtClean="0">
              <a:latin typeface="cmmi10"/>
            </a:endParaRPr>
          </a:p>
          <a:p>
            <a:endParaRPr lang="en-US" sz="2400" baseline="-25000" smtClean="0">
              <a:latin typeface="cmmi10"/>
            </a:endParaRPr>
          </a:p>
          <a:p>
            <a:endParaRPr lang="en-US" sz="2400" baseline="-25000" smtClean="0">
              <a:latin typeface="cmmi10"/>
            </a:endParaRPr>
          </a:p>
          <a:p>
            <a:pPr>
              <a:buNone/>
            </a:pPr>
            <a:r>
              <a:rPr lang="en-US" sz="2400" smtClean="0"/>
              <a:t>	where </a:t>
            </a:r>
            <a:r>
              <a:rPr lang="en-US" sz="2400" smtClean="0">
                <a:latin typeface="cmmi10"/>
              </a:rPr>
              <a:t>f</a:t>
            </a:r>
            <a:r>
              <a:rPr lang="en-US" sz="2400" smtClean="0">
                <a:latin typeface="Calibri"/>
              </a:rPr>
              <a:t>=</a:t>
            </a:r>
            <a:r>
              <a:rPr lang="en-US" sz="2400" smtClean="0">
                <a:latin typeface="cmmi10"/>
              </a:rPr>
              <a:t>f</a:t>
            </a:r>
            <a:r>
              <a:rPr lang="en-US" sz="2400" baseline="-25000" smtClean="0">
                <a:latin typeface="cmmi10"/>
              </a:rPr>
              <a:t>p</a:t>
            </a:r>
            <a:r>
              <a:rPr lang="en-US" sz="2400" smtClean="0">
                <a:latin typeface="cmsy10"/>
              </a:rPr>
              <a:t>±</a:t>
            </a:r>
            <a:r>
              <a:rPr lang="en-US" sz="2400" smtClean="0">
                <a:latin typeface="cmmi10"/>
              </a:rPr>
              <a:t>f</a:t>
            </a:r>
            <a:r>
              <a:rPr lang="en-US" sz="2400" baseline="-25000" smtClean="0">
                <a:latin typeface="cmmi10"/>
              </a:rPr>
              <a:t>g</a:t>
            </a:r>
            <a:r>
              <a:rPr lang="en-US" sz="2400" smtClean="0"/>
              <a:t> = </a:t>
            </a:r>
            <a:r>
              <a:rPr lang="en-US" sz="2400" smtClean="0">
                <a:latin typeface="cmmi10"/>
              </a:rPr>
              <a:t>f</a:t>
            </a:r>
            <a:r>
              <a:rPr lang="en-US" sz="2400" baseline="-25000" smtClean="0">
                <a:latin typeface="cmmi10"/>
              </a:rPr>
              <a:t>p</a:t>
            </a:r>
            <a:r>
              <a:rPr lang="en-US" sz="2400" smtClean="0">
                <a:latin typeface="Calibri"/>
              </a:rPr>
              <a:t>(</a:t>
            </a:r>
            <a:r>
              <a:rPr lang="en-US" sz="2400" smtClean="0">
                <a:latin typeface="cmmi10"/>
              </a:rPr>
              <a:t>f</a:t>
            </a:r>
            <a:r>
              <a:rPr lang="en-US" sz="2400" baseline="-25000" smtClean="0">
                <a:latin typeface="cmmi10"/>
              </a:rPr>
              <a:t>g</a:t>
            </a:r>
            <a:r>
              <a:rPr lang="en-US" sz="2400" smtClean="0">
                <a:latin typeface="Calibri"/>
              </a:rPr>
              <a:t>(</a:t>
            </a:r>
            <a:r>
              <a:rPr lang="en-US" sz="2400" smtClean="0">
                <a:latin typeface="cmmi10"/>
              </a:rPr>
              <a:t>x</a:t>
            </a:r>
            <a:r>
              <a:rPr lang="en-US" sz="2400" baseline="-25000" smtClean="0">
                <a:latin typeface="cmmi10"/>
              </a:rPr>
              <a:t>g</a:t>
            </a:r>
            <a:r>
              <a:rPr lang="en-US" sz="2400" smtClean="0"/>
              <a:t>))</a:t>
            </a:r>
          </a:p>
          <a:p>
            <a:r>
              <a:rPr lang="en-US" sz="2400" smtClean="0"/>
              <a:t>A change of </a:t>
            </a:r>
            <a:r>
              <a:rPr lang="en-US" sz="2400" smtClean="0">
                <a:latin typeface="cmmi10"/>
              </a:rPr>
              <a:t>f</a:t>
            </a:r>
            <a:r>
              <a:rPr lang="en-US" sz="2400" baseline="-25000" smtClean="0">
                <a:latin typeface="cmmi10"/>
              </a:rPr>
              <a:t>g</a:t>
            </a:r>
            <a:r>
              <a:rPr lang="en-US" sz="2400" smtClean="0"/>
              <a:t> also changes the properties of </a:t>
            </a:r>
            <a:r>
              <a:rPr lang="en-US" sz="2400" smtClean="0">
                <a:latin typeface="cmmi10"/>
              </a:rPr>
              <a:t>f</a:t>
            </a:r>
          </a:p>
          <a:p>
            <a:r>
              <a:rPr lang="en-US" sz="2400" smtClean="0"/>
              <a:t>The genetic operators mutation and crossover are applied to </a:t>
            </a:r>
            <a:r>
              <a:rPr lang="en-US" sz="2400" smtClean="0">
                <a:latin typeface="cmmi10"/>
              </a:rPr>
              <a:t>x</a:t>
            </a:r>
            <a:r>
              <a:rPr lang="en-US" sz="2400" baseline="-25000" smtClean="0">
                <a:latin typeface="cmmi10"/>
              </a:rPr>
              <a:t>g</a:t>
            </a:r>
            <a:r>
              <a:rPr lang="en-US" sz="2400" smtClean="0"/>
              <a:t> whereas the selection process is based on the fitness of </a:t>
            </a:r>
            <a:r>
              <a:rPr lang="en-US" sz="2400" smtClean="0">
                <a:latin typeface="cmmi10"/>
              </a:rPr>
              <a:t>x</a:t>
            </a:r>
            <a:r>
              <a:rPr lang="en-US" sz="2400" baseline="-25000" smtClean="0">
                <a:latin typeface="cmmi10"/>
              </a:rPr>
              <a:t>p</a:t>
            </a:r>
          </a:p>
          <a:p>
            <a:r>
              <a:rPr lang="en-US" sz="2400" smtClean="0">
                <a:latin typeface="cmmi10"/>
              </a:rPr>
              <a:t>f</a:t>
            </a:r>
            <a:r>
              <a:rPr lang="en-US" sz="2400" baseline="-25000" smtClean="0">
                <a:latin typeface="cmmi10"/>
              </a:rPr>
              <a:t>p</a:t>
            </a:r>
            <a:r>
              <a:rPr lang="en-US" sz="2400" smtClean="0"/>
              <a:t> (</a:t>
            </a:r>
            <a:r>
              <a:rPr lang="en-US" sz="2400" smtClean="0">
                <a:latin typeface="cmmi10"/>
              </a:rPr>
              <a:t>x</a:t>
            </a:r>
            <a:r>
              <a:rPr lang="en-US" sz="2400" baseline="-25000" smtClean="0">
                <a:latin typeface="cmmi10"/>
              </a:rPr>
              <a:t>p</a:t>
            </a:r>
            <a:r>
              <a:rPr lang="en-US" sz="2400" smtClean="0"/>
              <a:t>) determines the fitness and complexity of the problem</a:t>
            </a:r>
          </a:p>
          <a:p>
            <a:r>
              <a:rPr lang="en-US" sz="2400" smtClean="0">
                <a:latin typeface="cmmi10"/>
              </a:rPr>
              <a:t>f</a:t>
            </a:r>
            <a:r>
              <a:rPr lang="en-US" sz="2400" baseline="-25000" smtClean="0">
                <a:latin typeface="cmmi10"/>
              </a:rPr>
              <a:t>g</a:t>
            </a:r>
            <a:r>
              <a:rPr lang="en-US" sz="2400" smtClean="0"/>
              <a:t> (</a:t>
            </a:r>
            <a:r>
              <a:rPr lang="en-US" sz="2400" smtClean="0">
                <a:latin typeface="cmmi10"/>
              </a:rPr>
              <a:t>x</a:t>
            </a:r>
            <a:r>
              <a:rPr lang="en-US" sz="2400" baseline="-25000" smtClean="0">
                <a:latin typeface="cmmi10"/>
              </a:rPr>
              <a:t>g</a:t>
            </a:r>
            <a:r>
              <a:rPr lang="en-US" sz="2400" smtClean="0"/>
              <a:t>) determines the used representations</a:t>
            </a:r>
          </a:p>
          <a:p>
            <a:pPr>
              <a:buNone/>
            </a:pPr>
            <a:endParaRPr lang="en-US" sz="2400" smtClean="0"/>
          </a:p>
        </p:txBody>
      </p:sp>
      <p:pic>
        <p:nvPicPr>
          <p:cNvPr id="7" name="Grafik 6" descr="TP_tmp.emf"/>
          <p:cNvPicPr>
            <a:picLocks noChangeAspect="1"/>
          </p:cNvPicPr>
          <p:nvPr>
            <p:custDataLst>
              <p:tags r:id="rId1"/>
            </p:custDataLst>
          </p:nvPr>
        </p:nvPicPr>
        <p:blipFill>
          <a:blip r:embed="rId4" cstate="print"/>
          <a:stretch>
            <a:fillRect/>
          </a:stretch>
        </p:blipFill>
        <p:spPr>
          <a:xfrm>
            <a:off x="827584" y="2492896"/>
            <a:ext cx="2051999" cy="702000"/>
          </a:xfrm>
          <a:prstGeom prst="rect">
            <a:avLst/>
          </a:prstGeom>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Standard genotypes: Binary genotypes</a:t>
            </a:r>
            <a:endParaRPr lang="en-US"/>
          </a:p>
        </p:txBody>
      </p:sp>
      <p:sp>
        <p:nvSpPr>
          <p:cNvPr id="3" name="Inhaltsplatzhalter 2"/>
          <p:cNvSpPr>
            <a:spLocks noGrp="1"/>
          </p:cNvSpPr>
          <p:nvPr>
            <p:ph idx="1"/>
          </p:nvPr>
        </p:nvSpPr>
        <p:spPr/>
        <p:txBody>
          <a:bodyPr>
            <a:normAutofit fontScale="92500" lnSpcReduction="10000"/>
          </a:bodyPr>
          <a:lstStyle/>
          <a:p>
            <a:r>
              <a:rPr lang="en-US" sz="2800" smtClean="0"/>
              <a:t>Commonly used in Genetic Algorithms</a:t>
            </a:r>
          </a:p>
          <a:p>
            <a:r>
              <a:rPr lang="en-US" sz="2800" smtClean="0"/>
              <a:t>Recombination is main operator, mutation is background noise</a:t>
            </a:r>
          </a:p>
          <a:p>
            <a:r>
              <a:rPr lang="en-US" sz="2800" smtClean="0"/>
              <a:t>Search space is </a:t>
            </a:r>
            <a:r>
              <a:rPr lang="en-US" sz="2800" smtClean="0">
                <a:latin typeface="cmmi10"/>
              </a:rPr>
              <a:t>©</a:t>
            </a:r>
            <a:r>
              <a:rPr lang="en-US" sz="2800" baseline="-25000" smtClean="0">
                <a:latin typeface="cmmi10"/>
              </a:rPr>
              <a:t>g</a:t>
            </a:r>
            <a:r>
              <a:rPr lang="en-US" sz="2800" smtClean="0"/>
              <a:t> = {</a:t>
            </a:r>
            <a:r>
              <a:rPr lang="en-US" sz="2800" smtClean="0">
                <a:latin typeface="Calibri"/>
              </a:rPr>
              <a:t>0,1}</a:t>
            </a:r>
            <a:r>
              <a:rPr lang="en-US" sz="2800" baseline="30000" smtClean="0">
                <a:latin typeface="cmmi10"/>
              </a:rPr>
              <a:t>l </a:t>
            </a:r>
            <a:r>
              <a:rPr lang="en-US" sz="2800" smtClean="0"/>
              <a:t>where l is length of a binary vector </a:t>
            </a:r>
            <a:r>
              <a:rPr lang="en-US" sz="2800" smtClean="0">
                <a:latin typeface="cmmi10"/>
              </a:rPr>
              <a:t>x</a:t>
            </a:r>
            <a:r>
              <a:rPr lang="en-US" sz="2800" baseline="30000" smtClean="0">
                <a:latin typeface="cmmi10"/>
              </a:rPr>
              <a:t>g</a:t>
            </a:r>
            <a:r>
              <a:rPr lang="en-US" sz="2800" smtClean="0"/>
              <a:t> =(</a:t>
            </a:r>
            <a:r>
              <a:rPr lang="en-US" sz="2800" smtClean="0">
                <a:latin typeface="cmmi10"/>
              </a:rPr>
              <a:t>x</a:t>
            </a:r>
            <a:r>
              <a:rPr lang="en-US" sz="2800" baseline="30000" smtClean="0">
                <a:latin typeface="cmmi10"/>
              </a:rPr>
              <a:t>g</a:t>
            </a:r>
            <a:r>
              <a:rPr lang="en-US" sz="2800" baseline="-50000" smtClean="0">
                <a:latin typeface="cmmi10"/>
              </a:rPr>
              <a:t>1</a:t>
            </a:r>
            <a:r>
              <a:rPr lang="en-US" sz="2800" smtClean="0"/>
              <a:t> ,…, </a:t>
            </a:r>
            <a:r>
              <a:rPr lang="en-US" sz="2800" smtClean="0">
                <a:latin typeface="cmmi10"/>
              </a:rPr>
              <a:t>x</a:t>
            </a:r>
            <a:r>
              <a:rPr lang="en-US" sz="2800" baseline="30000" smtClean="0">
                <a:latin typeface="cmmi10"/>
              </a:rPr>
              <a:t>g</a:t>
            </a:r>
            <a:r>
              <a:rPr lang="en-US" sz="2800" baseline="-50000" smtClean="0">
                <a:latin typeface="cmmi10"/>
              </a:rPr>
              <a:t>l</a:t>
            </a:r>
            <a:r>
              <a:rPr lang="en-US" sz="2800" smtClean="0"/>
              <a:t>)</a:t>
            </a:r>
          </a:p>
          <a:p>
            <a:r>
              <a:rPr lang="en-US" sz="2800" smtClean="0"/>
              <a:t>Representation depends on problem to be solved</a:t>
            </a:r>
          </a:p>
          <a:p>
            <a:r>
              <a:rPr lang="en-US" sz="2800" smtClean="0"/>
              <a:t>Often natural for combinatorial problems</a:t>
            </a:r>
          </a:p>
          <a:p>
            <a:r>
              <a:rPr lang="en-US" sz="2800" smtClean="0"/>
              <a:t>When using binary representations for integers, decide between unary, Gray, or binary.</a:t>
            </a:r>
          </a:p>
          <a:p>
            <a:r>
              <a:rPr lang="en-US" sz="2800" smtClean="0"/>
              <a:t> When using binary representations for floats, precision depends on number of bits in genotype.</a:t>
            </a:r>
          </a:p>
          <a:p>
            <a:endParaRPr lang="en-US" sz="2800" baseline="30000">
              <a:latin typeface="Franklin Gothic Medium Cond"/>
            </a:endParaRPr>
          </a:p>
        </p:txBody>
      </p:sp>
      <p:sp>
        <p:nvSpPr>
          <p:cNvPr id="5"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Standard genotypes: Integer genotypes</a:t>
            </a:r>
            <a:endParaRPr lang="en-US" dirty="0"/>
          </a:p>
        </p:txBody>
      </p:sp>
      <p:sp>
        <p:nvSpPr>
          <p:cNvPr id="3" name="Inhaltsplatzhalter 2"/>
          <p:cNvSpPr>
            <a:spLocks noGrp="1"/>
          </p:cNvSpPr>
          <p:nvPr>
            <p:ph idx="1"/>
          </p:nvPr>
        </p:nvSpPr>
        <p:spPr/>
        <p:txBody>
          <a:bodyPr>
            <a:normAutofit/>
          </a:bodyPr>
          <a:lstStyle/>
          <a:p>
            <a:r>
              <a:rPr lang="en-US" sz="2800" dirty="0" smtClean="0"/>
              <a:t>Use </a:t>
            </a:r>
            <a:r>
              <a:rPr lang="en-US" sz="2800" dirty="0" smtClean="0">
                <a:latin typeface="cmmi10"/>
              </a:rPr>
              <a:t>Â</a:t>
            </a:r>
            <a:r>
              <a:rPr lang="en-US" sz="2800" dirty="0" smtClean="0"/>
              <a:t>-</a:t>
            </a:r>
            <a:r>
              <a:rPr lang="en-US" sz="2800" dirty="0" err="1" smtClean="0"/>
              <a:t>ary</a:t>
            </a:r>
            <a:r>
              <a:rPr lang="en-US" sz="2800" dirty="0" smtClean="0"/>
              <a:t> alphabet instead of binary, where</a:t>
            </a:r>
            <a:br>
              <a:rPr lang="en-US" sz="2800" dirty="0" smtClean="0"/>
            </a:br>
            <a:r>
              <a:rPr lang="en-US" sz="2800" dirty="0" smtClean="0"/>
              <a:t>{</a:t>
            </a:r>
            <a:r>
              <a:rPr lang="en-US" sz="2800" dirty="0" smtClean="0">
                <a:latin typeface="cmmi10"/>
              </a:rPr>
              <a:t>Â</a:t>
            </a:r>
            <a:r>
              <a:rPr lang="en-US" sz="2800" dirty="0" smtClean="0">
                <a:latin typeface="cmsy10"/>
              </a:rPr>
              <a:t>2</a:t>
            </a:r>
            <a:r>
              <a:rPr lang="en-US" sz="2800" dirty="0" smtClean="0"/>
              <a:t>N|</a:t>
            </a:r>
            <a:r>
              <a:rPr lang="en-US" sz="2800" dirty="0" smtClean="0">
                <a:latin typeface="cmmi10"/>
              </a:rPr>
              <a:t>Â</a:t>
            </a:r>
            <a:r>
              <a:rPr lang="en-US" sz="2800" dirty="0" smtClean="0"/>
              <a:t> &gt;2} can also be used in phenotypes</a:t>
            </a:r>
          </a:p>
          <a:p>
            <a:r>
              <a:rPr lang="en-US" sz="2800" dirty="0" smtClean="0"/>
              <a:t>Instead of coding </a:t>
            </a:r>
            <a:r>
              <a:rPr lang="en-US" sz="2800" dirty="0" smtClean="0">
                <a:latin typeface="Calibri"/>
              </a:rPr>
              <a:t>2</a:t>
            </a:r>
            <a:r>
              <a:rPr lang="en-US" sz="2800" baseline="30000" dirty="0" smtClean="0">
                <a:latin typeface="cmmi10"/>
              </a:rPr>
              <a:t>l</a:t>
            </a:r>
            <a:r>
              <a:rPr lang="en-US" sz="2800" dirty="0" smtClean="0"/>
              <a:t> solutions, size of search space </a:t>
            </a:r>
            <a:br>
              <a:rPr lang="en-US" sz="2800" dirty="0" smtClean="0"/>
            </a:br>
            <a:r>
              <a:rPr lang="en-US" sz="2800" dirty="0" smtClean="0"/>
              <a:t>becomes </a:t>
            </a:r>
            <a:r>
              <a:rPr lang="en-US" sz="2800" dirty="0" err="1" smtClean="0">
                <a:latin typeface="cmmi10"/>
              </a:rPr>
              <a:t>Â</a:t>
            </a:r>
            <a:r>
              <a:rPr lang="en-US" sz="2800" baseline="30000" dirty="0" err="1" smtClean="0">
                <a:latin typeface="cmmi10"/>
              </a:rPr>
              <a:t>l</a:t>
            </a:r>
            <a:endParaRPr lang="en-US" sz="2800" baseline="30000" dirty="0" smtClean="0">
              <a:latin typeface="cmmi10"/>
            </a:endParaRPr>
          </a:p>
          <a:p>
            <a:r>
              <a:rPr lang="en-US" sz="2800" dirty="0" smtClean="0"/>
              <a:t>Recommended when phenotype is integer</a:t>
            </a:r>
          </a:p>
        </p:txBody>
      </p:sp>
      <p:sp>
        <p:nvSpPr>
          <p:cNvPr id="5"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Standard Genotypes: Continuous genotypes</a:t>
            </a:r>
            <a:endParaRPr lang="en-US" dirty="0"/>
          </a:p>
        </p:txBody>
      </p:sp>
      <p:sp>
        <p:nvSpPr>
          <p:cNvPr id="3" name="Inhaltsplatzhalter 2"/>
          <p:cNvSpPr>
            <a:spLocks noGrp="1"/>
          </p:cNvSpPr>
          <p:nvPr>
            <p:ph idx="1"/>
          </p:nvPr>
        </p:nvSpPr>
        <p:spPr/>
        <p:txBody>
          <a:bodyPr>
            <a:normAutofit/>
          </a:bodyPr>
          <a:lstStyle/>
          <a:p>
            <a:r>
              <a:rPr lang="en-US" sz="2800" smtClean="0"/>
              <a:t>The search space is </a:t>
            </a:r>
            <a:r>
              <a:rPr lang="en-US" sz="2800" smtClean="0">
                <a:latin typeface="cmmi10"/>
              </a:rPr>
              <a:t>©</a:t>
            </a:r>
            <a:r>
              <a:rPr lang="en-US" sz="2800" baseline="-25000" smtClean="0">
                <a:latin typeface="cmmi10"/>
              </a:rPr>
              <a:t>g</a:t>
            </a:r>
            <a:r>
              <a:rPr lang="en-US" sz="2800" smtClean="0"/>
              <a:t> = </a:t>
            </a:r>
            <a:r>
              <a:rPr lang="en-US" sz="2800" smtClean="0">
                <a:latin typeface="Calibri"/>
              </a:rPr>
              <a:t>R</a:t>
            </a:r>
            <a:r>
              <a:rPr lang="en-US" sz="2800" baseline="30000" smtClean="0">
                <a:latin typeface="cmmi10"/>
              </a:rPr>
              <a:t>l</a:t>
            </a:r>
            <a:r>
              <a:rPr lang="en-US" sz="2800" smtClean="0"/>
              <a:t> where l is the size of the real-valued vector</a:t>
            </a:r>
          </a:p>
          <a:p>
            <a:r>
              <a:rPr lang="en-US" sz="2800" smtClean="0"/>
              <a:t>Often used in evolution strategies, nonlinear numerical optimization, rely on local search</a:t>
            </a:r>
          </a:p>
          <a:p>
            <a:r>
              <a:rPr lang="en-US" sz="2800" smtClean="0"/>
              <a:t>Can also encode permutations, trees, schedules, or tours.a</a:t>
            </a:r>
            <a:endParaRPr lang="en-US" sz="2800"/>
          </a:p>
        </p:txBody>
      </p:sp>
      <p:sp>
        <p:nvSpPr>
          <p:cNvPr id="5"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Representations make the difference</a:t>
            </a:r>
            <a:endParaRPr lang="en-US" dirty="0"/>
          </a:p>
        </p:txBody>
      </p:sp>
      <p:sp>
        <p:nvSpPr>
          <p:cNvPr id="6" name="Inhaltsplatzhalter 5"/>
          <p:cNvSpPr>
            <a:spLocks noGrp="1"/>
          </p:cNvSpPr>
          <p:nvPr>
            <p:ph idx="1"/>
          </p:nvPr>
        </p:nvSpPr>
        <p:spPr>
          <a:xfrm>
            <a:off x="457200" y="1600200"/>
            <a:ext cx="3250704" cy="4525963"/>
          </a:xfrm>
        </p:spPr>
        <p:txBody>
          <a:bodyPr>
            <a:noAutofit/>
          </a:bodyPr>
          <a:lstStyle/>
          <a:p>
            <a:r>
              <a:rPr lang="en-US" sz="2400" smtClean="0"/>
              <a:t>Representations change the character and difficulty of optimization problems</a:t>
            </a:r>
          </a:p>
          <a:p>
            <a:r>
              <a:rPr lang="en-US" sz="2400" smtClean="0"/>
              <a:t>E.g. </a:t>
            </a:r>
            <a:r>
              <a:rPr lang="en-US" sz="2400" smtClean="0">
                <a:latin typeface="cmmi10"/>
              </a:rPr>
              <a:t>f</a:t>
            </a:r>
            <a:r>
              <a:rPr lang="en-US" sz="2400" baseline="-25000" smtClean="0">
                <a:latin typeface="cmmi10"/>
              </a:rPr>
              <a:t>p</a:t>
            </a:r>
            <a:r>
              <a:rPr lang="en-US" sz="2400" smtClean="0"/>
              <a:t> = </a:t>
            </a:r>
            <a:r>
              <a:rPr lang="en-US" sz="2400" smtClean="0">
                <a:latin typeface="cmmi10"/>
              </a:rPr>
              <a:t>x</a:t>
            </a:r>
            <a:r>
              <a:rPr lang="en-US" sz="2400" baseline="-25000" smtClean="0">
                <a:latin typeface="cmmi10"/>
              </a:rPr>
              <a:t>p</a:t>
            </a:r>
            <a:r>
              <a:rPr lang="en-US" sz="2400" smtClean="0"/>
              <a:t>, </a:t>
            </a:r>
            <a:r>
              <a:rPr lang="en-US" sz="2400" smtClean="0">
                <a:latin typeface="cmmi10"/>
              </a:rPr>
              <a:t>x</a:t>
            </a:r>
            <a:r>
              <a:rPr lang="en-US" sz="2400" smtClean="0">
                <a:latin typeface="cmsy10"/>
              </a:rPr>
              <a:t>2</a:t>
            </a:r>
            <a:r>
              <a:rPr lang="en-US" sz="2400" smtClean="0">
                <a:latin typeface="cmmi10"/>
              </a:rPr>
              <a:t>N</a:t>
            </a:r>
          </a:p>
          <a:p>
            <a:r>
              <a:rPr lang="en-US" sz="2400" smtClean="0"/>
              <a:t>Different problem depending on the used representation </a:t>
            </a:r>
          </a:p>
        </p:txBody>
      </p:sp>
      <p:pic>
        <p:nvPicPr>
          <p:cNvPr id="2050" name="Picture 2"/>
          <p:cNvPicPr>
            <a:picLocks noChangeAspect="1" noChangeArrowheads="1"/>
          </p:cNvPicPr>
          <p:nvPr/>
        </p:nvPicPr>
        <p:blipFill>
          <a:blip r:embed="rId3" cstate="print"/>
          <a:srcRect/>
          <a:stretch>
            <a:fillRect/>
          </a:stretch>
        </p:blipFill>
        <p:spPr bwMode="auto">
          <a:xfrm>
            <a:off x="3779912" y="1340768"/>
            <a:ext cx="4824338" cy="4560561"/>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Representations make the difference (2)</a:t>
            </a:r>
            <a:endParaRPr lang="en-US" dirty="0"/>
          </a:p>
        </p:txBody>
      </p:sp>
      <p:sp>
        <p:nvSpPr>
          <p:cNvPr id="3" name="Inhaltsplatzhalter 2"/>
          <p:cNvSpPr>
            <a:spLocks noGrp="1"/>
          </p:cNvSpPr>
          <p:nvPr>
            <p:ph idx="1"/>
          </p:nvPr>
        </p:nvSpPr>
        <p:spPr/>
        <p:txBody>
          <a:bodyPr>
            <a:normAutofit fontScale="92500"/>
          </a:bodyPr>
          <a:lstStyle/>
          <a:p>
            <a:r>
              <a:rPr lang="en-US" smtClean="0"/>
              <a:t>Phenotypic problem easy to solve for hill-climber.</a:t>
            </a:r>
          </a:p>
          <a:p>
            <a:r>
              <a:rPr lang="en-US" smtClean="0"/>
              <a:t>When using bit-flipping GA the Gray-encoded problem is easier to solve than the binary-encoded problem.</a:t>
            </a:r>
          </a:p>
          <a:p>
            <a:r>
              <a:rPr lang="en-US" smtClean="0"/>
              <a:t>Gray encoding induces less local optima when used on problems of practical relevance (compare Free Lunch theorem).</a:t>
            </a:r>
          </a:p>
          <a:p>
            <a:r>
              <a:rPr lang="en-US" smtClean="0"/>
              <a:t>Search performance depends on used search method. If other search methods (e.g. different operators) are used, then search performance is different</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Representations, Operators, Metrics</a:t>
            </a:r>
            <a:endParaRPr lang="en-US"/>
          </a:p>
        </p:txBody>
      </p:sp>
      <p:sp>
        <p:nvSpPr>
          <p:cNvPr id="3" name="Inhaltsplatzhalter 2"/>
          <p:cNvSpPr>
            <a:spLocks noGrp="1"/>
          </p:cNvSpPr>
          <p:nvPr>
            <p:ph idx="1"/>
          </p:nvPr>
        </p:nvSpPr>
        <p:spPr>
          <a:xfrm>
            <a:off x="446856" y="1600200"/>
            <a:ext cx="8229600" cy="4525963"/>
          </a:xfrm>
        </p:spPr>
        <p:txBody>
          <a:bodyPr>
            <a:normAutofit fontScale="85000" lnSpcReduction="10000"/>
          </a:bodyPr>
          <a:lstStyle/>
          <a:p>
            <a:r>
              <a:rPr lang="en-US" smtClean="0"/>
              <a:t>Representation, metric defined on </a:t>
            </a:r>
            <a:r>
              <a:rPr lang="en-US" smtClean="0">
                <a:latin typeface="cmmi10"/>
              </a:rPr>
              <a:t>©</a:t>
            </a:r>
            <a:r>
              <a:rPr lang="en-US" baseline="-25000" smtClean="0">
                <a:latin typeface="cmmi10"/>
              </a:rPr>
              <a:t>g</a:t>
            </a:r>
            <a:r>
              <a:rPr lang="en-US" smtClean="0"/>
              <a:t> and </a:t>
            </a:r>
            <a:r>
              <a:rPr lang="en-US" smtClean="0">
                <a:latin typeface="cmmi10"/>
              </a:rPr>
              <a:t>©</a:t>
            </a:r>
            <a:r>
              <a:rPr lang="en-US" baseline="-25000" smtClean="0">
                <a:latin typeface="cmmi10"/>
              </a:rPr>
              <a:t>p</a:t>
            </a:r>
            <a:r>
              <a:rPr lang="en-US" smtClean="0"/>
              <a:t>, and genetic operators depend on each other and are closely related.</a:t>
            </a:r>
          </a:p>
          <a:p>
            <a:pPr lvl="1"/>
            <a:r>
              <a:rPr lang="en-US" smtClean="0"/>
              <a:t>A representation is just a mapping from </a:t>
            </a:r>
            <a:r>
              <a:rPr lang="en-US" smtClean="0">
                <a:latin typeface="cmmi10"/>
              </a:rPr>
              <a:t>©</a:t>
            </a:r>
            <a:r>
              <a:rPr lang="en-US" baseline="-25000" smtClean="0">
                <a:latin typeface="cmmi10"/>
              </a:rPr>
              <a:t>g</a:t>
            </a:r>
            <a:r>
              <a:rPr lang="en-US" smtClean="0"/>
              <a:t> to </a:t>
            </a:r>
            <a:r>
              <a:rPr lang="en-US" smtClean="0">
                <a:latin typeface="cmmi10"/>
              </a:rPr>
              <a:t>©</a:t>
            </a:r>
            <a:r>
              <a:rPr lang="en-US" baseline="-25000" smtClean="0">
                <a:latin typeface="cmmi10"/>
              </a:rPr>
              <a:t>p</a:t>
            </a:r>
            <a:r>
              <a:rPr lang="en-US" smtClean="0"/>
              <a:t> . It assigns any possible </a:t>
            </a:r>
            <a:r>
              <a:rPr lang="en-US" smtClean="0">
                <a:latin typeface="cmmi10"/>
              </a:rPr>
              <a:t>x</a:t>
            </a:r>
            <a:r>
              <a:rPr lang="en-US" baseline="-25000" smtClean="0">
                <a:latin typeface="cmmi10"/>
              </a:rPr>
              <a:t>g</a:t>
            </a:r>
            <a:r>
              <a:rPr lang="en-US" smtClean="0">
                <a:latin typeface="cmsy10"/>
              </a:rPr>
              <a:t>2</a:t>
            </a:r>
            <a:r>
              <a:rPr lang="en-US" smtClean="0"/>
              <a:t> </a:t>
            </a:r>
            <a:r>
              <a:rPr lang="en-US" smtClean="0">
                <a:latin typeface="cmmi10"/>
              </a:rPr>
              <a:t>©</a:t>
            </a:r>
            <a:r>
              <a:rPr lang="en-US" baseline="-25000" smtClean="0">
                <a:latin typeface="cmmi10"/>
              </a:rPr>
              <a:t>g</a:t>
            </a:r>
            <a:r>
              <a:rPr lang="en-US" smtClean="0"/>
              <a:t> to an </a:t>
            </a:r>
            <a:r>
              <a:rPr lang="en-US" smtClean="0">
                <a:latin typeface="cmmi10"/>
              </a:rPr>
              <a:t>x</a:t>
            </a:r>
            <a:r>
              <a:rPr lang="en-US" baseline="-25000" smtClean="0">
                <a:latin typeface="cmmi10"/>
              </a:rPr>
              <a:t>p</a:t>
            </a:r>
            <a:r>
              <a:rPr lang="en-US" smtClean="0">
                <a:latin typeface="cmsy10"/>
              </a:rPr>
              <a:t>2</a:t>
            </a:r>
            <a:r>
              <a:rPr lang="en-US" smtClean="0"/>
              <a:t> </a:t>
            </a:r>
            <a:r>
              <a:rPr lang="en-US" smtClean="0">
                <a:latin typeface="cmmi10"/>
              </a:rPr>
              <a:t>©</a:t>
            </a:r>
            <a:r>
              <a:rPr lang="en-US" baseline="-25000" smtClean="0">
                <a:latin typeface="cmmi10"/>
              </a:rPr>
              <a:t>p</a:t>
            </a:r>
            <a:endParaRPr lang="en-US" smtClean="0"/>
          </a:p>
          <a:p>
            <a:pPr lvl="1"/>
            <a:r>
              <a:rPr lang="en-US" smtClean="0"/>
              <a:t>In both search spaces, </a:t>
            </a:r>
            <a:r>
              <a:rPr lang="en-US" smtClean="0">
                <a:latin typeface="cmmi10"/>
              </a:rPr>
              <a:t>©</a:t>
            </a:r>
            <a:r>
              <a:rPr lang="en-US" baseline="-25000" smtClean="0">
                <a:latin typeface="cmmi10"/>
              </a:rPr>
              <a:t>g</a:t>
            </a:r>
            <a:r>
              <a:rPr lang="en-US" smtClean="0"/>
              <a:t> and </a:t>
            </a:r>
            <a:r>
              <a:rPr lang="en-US" smtClean="0">
                <a:latin typeface="cmmi10"/>
              </a:rPr>
              <a:t>©</a:t>
            </a:r>
            <a:r>
              <a:rPr lang="en-US" baseline="-25000" smtClean="0">
                <a:latin typeface="cmmi10"/>
              </a:rPr>
              <a:t>p</a:t>
            </a:r>
            <a:r>
              <a:rPr lang="en-US" smtClean="0"/>
              <a:t>, a metric is or has to be defined. The metric determines the distances between the individuals and is the basis for measuring similarities between individuals. In general, the metric used for </a:t>
            </a:r>
            <a:r>
              <a:rPr lang="en-US" smtClean="0">
                <a:latin typeface="cmmi10"/>
              </a:rPr>
              <a:t>©</a:t>
            </a:r>
            <a:r>
              <a:rPr lang="en-US" baseline="-25000" smtClean="0">
                <a:latin typeface="cmmi10"/>
              </a:rPr>
              <a:t>p</a:t>
            </a:r>
            <a:r>
              <a:rPr lang="en-US" smtClean="0"/>
              <a:t> is defined by the considered problem. The metric used for </a:t>
            </a:r>
            <a:r>
              <a:rPr lang="en-US" smtClean="0">
                <a:latin typeface="cmmi10"/>
              </a:rPr>
              <a:t>©</a:t>
            </a:r>
            <a:r>
              <a:rPr lang="en-US" baseline="-25000" smtClean="0">
                <a:latin typeface="cmmi10"/>
              </a:rPr>
              <a:t>g</a:t>
            </a:r>
            <a:r>
              <a:rPr lang="en-US" smtClean="0"/>
              <a:t> is determined by the used search operators.</a:t>
            </a:r>
          </a:p>
          <a:p>
            <a:pPr lvl="1"/>
            <a:r>
              <a:rPr lang="en-US" smtClean="0"/>
              <a:t>Genotypic operators like mutation and crossover are defined based on the used metric</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Representations, Operators, Metrics (2)</a:t>
            </a:r>
            <a:endParaRPr lang="en-US"/>
          </a:p>
        </p:txBody>
      </p:sp>
      <p:sp>
        <p:nvSpPr>
          <p:cNvPr id="3" name="Inhaltsplatzhalter 2"/>
          <p:cNvSpPr>
            <a:spLocks noGrp="1"/>
          </p:cNvSpPr>
          <p:nvPr>
            <p:ph idx="1"/>
          </p:nvPr>
        </p:nvSpPr>
        <p:spPr/>
        <p:txBody>
          <a:bodyPr>
            <a:normAutofit/>
          </a:bodyPr>
          <a:lstStyle/>
          <a:p>
            <a:r>
              <a:rPr lang="en-US" dirty="0" smtClean="0"/>
              <a:t>Mutation:</a:t>
            </a:r>
          </a:p>
          <a:p>
            <a:pPr lvl="1"/>
            <a:r>
              <a:rPr lang="en-US" dirty="0" smtClean="0"/>
              <a:t>The application of mutation to an individual results in a new individual with similar properties. There is a small distance between offspring and parent.</a:t>
            </a:r>
          </a:p>
          <a:p>
            <a:r>
              <a:rPr lang="en-US" dirty="0" smtClean="0"/>
              <a:t>Crossover:</a:t>
            </a:r>
          </a:p>
          <a:p>
            <a:pPr lvl="1"/>
            <a:r>
              <a:rPr lang="en-US" dirty="0" smtClean="0"/>
              <a:t>Crossover combines the properties of two or more parents in an offspring. The distance between offspring and parent should be equal or smaller than the distance between both parents.</a:t>
            </a:r>
            <a:endParaRPr lang="en-US" dirty="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Representations, Operators, Metrics (3)</a:t>
            </a:r>
            <a:endParaRPr lang="en-US"/>
          </a:p>
        </p:txBody>
      </p:sp>
      <p:sp>
        <p:nvSpPr>
          <p:cNvPr id="3" name="Inhaltsplatzhalter 2"/>
          <p:cNvSpPr>
            <a:spLocks noGrp="1"/>
          </p:cNvSpPr>
          <p:nvPr>
            <p:ph idx="1"/>
          </p:nvPr>
        </p:nvSpPr>
        <p:spPr>
          <a:xfrm>
            <a:off x="446856" y="1600200"/>
            <a:ext cx="8229600" cy="4525963"/>
          </a:xfrm>
        </p:spPr>
        <p:txBody>
          <a:bodyPr/>
          <a:lstStyle/>
          <a:p>
            <a:r>
              <a:rPr lang="en-US" smtClean="0"/>
              <a:t>Results:</a:t>
            </a:r>
          </a:p>
          <a:p>
            <a:pPr lvl="1"/>
            <a:r>
              <a:rPr lang="en-US" smtClean="0"/>
              <a:t>Metric on </a:t>
            </a:r>
            <a:r>
              <a:rPr lang="en-US" smtClean="0">
                <a:latin typeface="cmmi10"/>
              </a:rPr>
              <a:t>©</a:t>
            </a:r>
            <a:r>
              <a:rPr lang="en-US" baseline="-25000" smtClean="0">
                <a:latin typeface="cmmi10"/>
              </a:rPr>
              <a:t>g</a:t>
            </a:r>
            <a:r>
              <a:rPr lang="en-US" smtClean="0"/>
              <a:t> and used operators depend on each other. The one determines the other.</a:t>
            </a:r>
          </a:p>
          <a:p>
            <a:pPr lvl="1"/>
            <a:r>
              <a:rPr lang="en-US" smtClean="0"/>
              <a:t>Representations “transform” the metric on </a:t>
            </a:r>
            <a:r>
              <a:rPr lang="en-US" smtClean="0">
                <a:latin typeface="cmmi10"/>
              </a:rPr>
              <a:t>©</a:t>
            </a:r>
            <a:r>
              <a:rPr lang="en-US" baseline="-25000" smtClean="0">
                <a:latin typeface="cmmi10"/>
              </a:rPr>
              <a:t>g</a:t>
            </a:r>
            <a:r>
              <a:rPr lang="en-US" smtClean="0"/>
              <a:t> to the (problem dependent) metric on </a:t>
            </a:r>
            <a:r>
              <a:rPr lang="en-US" smtClean="0">
                <a:latin typeface="cmmi10"/>
              </a:rPr>
              <a:t>©</a:t>
            </a:r>
            <a:r>
              <a:rPr lang="en-US" baseline="-25000" smtClean="0">
                <a:latin typeface="cmmi10"/>
              </a:rPr>
              <a:t>p</a:t>
            </a:r>
            <a:r>
              <a:rPr lang="en-US" smtClean="0"/>
              <a:t>. (Compare locality, causality, and distance distortion)</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Direct representations</a:t>
            </a:r>
            <a:endParaRPr lang="en-US"/>
          </a:p>
        </p:txBody>
      </p:sp>
      <p:sp>
        <p:nvSpPr>
          <p:cNvPr id="3" name="Inhaltsplatzhalter 2"/>
          <p:cNvSpPr>
            <a:spLocks noGrp="1"/>
          </p:cNvSpPr>
          <p:nvPr>
            <p:ph idx="1"/>
          </p:nvPr>
        </p:nvSpPr>
        <p:spPr/>
        <p:txBody>
          <a:bodyPr>
            <a:normAutofit/>
          </a:bodyPr>
          <a:lstStyle/>
          <a:p>
            <a:r>
              <a:rPr lang="en-US" sz="2400" smtClean="0"/>
              <a:t>If the genetic operators are applied directly to the phenotypes it is not necessary to specify a representation and the phenotypes are identical with the genotypes:</a:t>
            </a:r>
          </a:p>
          <a:p>
            <a:endParaRPr lang="en-US" sz="2400" smtClean="0"/>
          </a:p>
          <a:p>
            <a:pPr>
              <a:buNone/>
            </a:pPr>
            <a:r>
              <a:rPr lang="en-US" sz="2400" smtClean="0"/>
              <a:t/>
            </a:r>
            <a:br>
              <a:rPr lang="en-US" sz="2400" smtClean="0"/>
            </a:br>
            <a:r>
              <a:rPr lang="en-US" sz="2400" smtClean="0"/>
              <a:t/>
            </a:r>
            <a:br>
              <a:rPr lang="en-US" sz="2400" smtClean="0"/>
            </a:br>
            <a:r>
              <a:rPr lang="en-US" sz="2400" smtClean="0"/>
              <a:t>This means, </a:t>
            </a:r>
            <a:r>
              <a:rPr lang="en-US" sz="2400" smtClean="0">
                <a:latin typeface="cmmi10"/>
              </a:rPr>
              <a:t>f</a:t>
            </a:r>
            <a:r>
              <a:rPr lang="en-US" sz="2400" baseline="-25000" smtClean="0">
                <a:latin typeface="cmmi10"/>
              </a:rPr>
              <a:t>g</a:t>
            </a:r>
            <a:r>
              <a:rPr lang="en-US" sz="2400" smtClean="0"/>
              <a:t> is the identity function </a:t>
            </a:r>
            <a:r>
              <a:rPr lang="en-US" sz="2400" smtClean="0">
                <a:latin typeface="cmmi10"/>
              </a:rPr>
              <a:t>f</a:t>
            </a:r>
            <a:r>
              <a:rPr lang="en-US" sz="2400" baseline="-25000" smtClean="0">
                <a:latin typeface="cmmi10"/>
              </a:rPr>
              <a:t>g</a:t>
            </a:r>
            <a:r>
              <a:rPr lang="en-US" sz="2400" smtClean="0"/>
              <a:t>(</a:t>
            </a:r>
            <a:r>
              <a:rPr lang="en-US" sz="2400" smtClean="0">
                <a:latin typeface="cmmi10"/>
              </a:rPr>
              <a:t>x</a:t>
            </a:r>
            <a:r>
              <a:rPr lang="en-US" sz="2400" baseline="-25000" smtClean="0">
                <a:latin typeface="cmmi10"/>
              </a:rPr>
              <a:t>g</a:t>
            </a:r>
            <a:r>
              <a:rPr lang="en-US" sz="2400" smtClean="0"/>
              <a:t>)=</a:t>
            </a:r>
            <a:r>
              <a:rPr lang="en-US" sz="2400" smtClean="0">
                <a:latin typeface="cmmi10"/>
              </a:rPr>
              <a:t>x</a:t>
            </a:r>
            <a:r>
              <a:rPr lang="en-US" sz="2400" baseline="-25000" smtClean="0">
                <a:latin typeface="cmmi10"/>
              </a:rPr>
              <a:t>g</a:t>
            </a:r>
            <a:r>
              <a:rPr lang="en-US" sz="2400" smtClean="0"/>
              <a:t>. Using direct representations do not neccessarily make life easier:</a:t>
            </a:r>
          </a:p>
          <a:p>
            <a:pPr lvl="1"/>
            <a:r>
              <a:rPr lang="en-US" sz="2000" smtClean="0"/>
              <a:t>Design of proper operators is difficult</a:t>
            </a:r>
          </a:p>
          <a:p>
            <a:pPr lvl="1"/>
            <a:r>
              <a:rPr lang="en-US" sz="2000" smtClean="0"/>
              <a:t>How can we apply specific types or EAs (like EDAs)?</a:t>
            </a:r>
          </a:p>
          <a:p>
            <a:pPr lvl="1"/>
            <a:r>
              <a:rPr lang="en-US" sz="2000" smtClean="0"/>
              <a:t>Representation issues are not important any more (</a:t>
            </a:r>
            <a:r>
              <a:rPr lang="en-US" sz="2000" smtClean="0">
                <a:latin typeface="cmmi10"/>
              </a:rPr>
              <a:t>©</a:t>
            </a:r>
            <a:r>
              <a:rPr lang="en-US" sz="2000" baseline="-25000" smtClean="0">
                <a:latin typeface="cmmi10"/>
              </a:rPr>
              <a:t>g</a:t>
            </a:r>
            <a:r>
              <a:rPr lang="en-US" sz="2000" smtClean="0"/>
              <a:t> = </a:t>
            </a:r>
            <a:r>
              <a:rPr lang="en-US" sz="2000" smtClean="0">
                <a:latin typeface="cmmi10"/>
              </a:rPr>
              <a:t>©</a:t>
            </a:r>
            <a:r>
              <a:rPr lang="en-US" sz="2000" baseline="-25000" smtClean="0">
                <a:latin typeface="cmmi10"/>
              </a:rPr>
              <a:t>p</a:t>
            </a:r>
            <a:r>
              <a:rPr lang="en-US" sz="2000" smtClean="0"/>
              <a:t> and </a:t>
            </a:r>
            <a:r>
              <a:rPr lang="en-US" sz="2000" smtClean="0">
                <a:latin typeface="cmmi10"/>
              </a:rPr>
              <a:t>f</a:t>
            </a:r>
            <a:r>
              <a:rPr lang="en-US" sz="2000" baseline="-25000" smtClean="0">
                <a:latin typeface="cmmi10"/>
              </a:rPr>
              <a:t>g</a:t>
            </a:r>
            <a:r>
              <a:rPr lang="en-US" sz="2000" smtClean="0"/>
              <a:t>(</a:t>
            </a:r>
            <a:r>
              <a:rPr lang="en-US" sz="2000" smtClean="0">
                <a:latin typeface="cmmi10"/>
              </a:rPr>
              <a:t>x</a:t>
            </a:r>
            <a:r>
              <a:rPr lang="en-US" sz="2000" baseline="-25000" smtClean="0">
                <a:latin typeface="cmmi10"/>
              </a:rPr>
              <a:t>g</a:t>
            </a:r>
            <a:r>
              <a:rPr lang="en-US" sz="2000" smtClean="0"/>
              <a:t>)=</a:t>
            </a:r>
            <a:r>
              <a:rPr lang="en-US" sz="2000" smtClean="0">
                <a:latin typeface="cmmi10"/>
              </a:rPr>
              <a:t>x</a:t>
            </a:r>
            <a:r>
              <a:rPr lang="en-US" sz="2000" baseline="-25000" smtClean="0">
                <a:latin typeface="cmmi10"/>
              </a:rPr>
              <a:t>g</a:t>
            </a:r>
            <a:r>
              <a:rPr lang="en-US" sz="2000" smtClean="0"/>
              <a:t>).</a:t>
            </a:r>
          </a:p>
          <a:p>
            <a:endParaRPr lang="en-US" sz="2400"/>
          </a:p>
        </p:txBody>
      </p:sp>
      <p:pic>
        <p:nvPicPr>
          <p:cNvPr id="5" name="Grafik 4" descr="TP_tmp.emf"/>
          <p:cNvPicPr>
            <a:picLocks noChangeAspect="1"/>
          </p:cNvPicPr>
          <p:nvPr>
            <p:custDataLst>
              <p:tags r:id="rId1"/>
            </p:custDataLst>
          </p:nvPr>
        </p:nvPicPr>
        <p:blipFill>
          <a:blip r:embed="rId4" cstate="print"/>
          <a:stretch>
            <a:fillRect/>
          </a:stretch>
        </p:blipFill>
        <p:spPr>
          <a:xfrm>
            <a:off x="2267744" y="2996952"/>
            <a:ext cx="2051999" cy="702000"/>
          </a:xfrm>
          <a:prstGeom prst="rect">
            <a:avLst/>
          </a:prstGeom>
        </p:spPr>
      </p:pic>
      <p:sp>
        <p:nvSpPr>
          <p:cNvPr id="6"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Improvement heuristics</a:t>
            </a:r>
            <a:endParaRPr lang="en-US"/>
          </a:p>
        </p:txBody>
      </p:sp>
      <p:sp>
        <p:nvSpPr>
          <p:cNvPr id="3" name="Inhaltsplatzhalter 2"/>
          <p:cNvSpPr>
            <a:spLocks noGrp="1"/>
          </p:cNvSpPr>
          <p:nvPr>
            <p:ph idx="1"/>
          </p:nvPr>
        </p:nvSpPr>
        <p:spPr/>
        <p:txBody>
          <a:bodyPr/>
          <a:lstStyle/>
          <a:p>
            <a:r>
              <a:rPr lang="en-US" dirty="0" smtClean="0"/>
              <a:t>Start from a complete solution</a:t>
            </a:r>
          </a:p>
          <a:p>
            <a:r>
              <a:rPr lang="en-US" dirty="0" smtClean="0"/>
              <a:t>Improve solution</a:t>
            </a:r>
          </a:p>
          <a:p>
            <a:pPr lvl="1"/>
            <a:r>
              <a:rPr lang="en-US" dirty="0" smtClean="0"/>
              <a:t>Several steps</a:t>
            </a:r>
          </a:p>
          <a:p>
            <a:pPr lvl="1"/>
            <a:r>
              <a:rPr lang="en-US" dirty="0" smtClean="0"/>
              <a:t>Possible changes define a „neighborhood“</a:t>
            </a:r>
          </a:p>
          <a:p>
            <a:pPr lvl="1"/>
            <a:r>
              <a:rPr lang="en-US" dirty="0" smtClean="0"/>
              <a:t>No diversification: objective value increases</a:t>
            </a:r>
          </a:p>
          <a:p>
            <a:pPr lvl="1"/>
            <a:r>
              <a:rPr lang="en-US" dirty="0" smtClean="0"/>
              <a:t>If no improvement is possible: terminate</a:t>
            </a:r>
          </a:p>
          <a:p>
            <a:endParaRPr lang="en-US" dirty="0" smtClean="0"/>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Heuristics</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3200" smtClean="0"/>
              <a:t>Direct representations – Genetic Programming</a:t>
            </a:r>
            <a:endParaRPr lang="en-US" sz="3200"/>
          </a:p>
        </p:txBody>
      </p:sp>
      <p:sp>
        <p:nvSpPr>
          <p:cNvPr id="3" name="Inhaltsplatzhalter 2"/>
          <p:cNvSpPr>
            <a:spLocks noGrp="1"/>
          </p:cNvSpPr>
          <p:nvPr>
            <p:ph idx="1"/>
          </p:nvPr>
        </p:nvSpPr>
        <p:spPr/>
        <p:txBody>
          <a:bodyPr>
            <a:normAutofit fontScale="85000" lnSpcReduction="10000"/>
          </a:bodyPr>
          <a:lstStyle/>
          <a:p>
            <a:r>
              <a:rPr lang="en-US" smtClean="0"/>
              <a:t>Representation issues are also relevant to Genetic Programming.</a:t>
            </a:r>
          </a:p>
          <a:p>
            <a:r>
              <a:rPr lang="en-US" smtClean="0"/>
              <a:t>Phenotypes: Programs, logical expressions.</a:t>
            </a:r>
            <a:br>
              <a:rPr lang="en-US" smtClean="0"/>
            </a:br>
            <a:r>
              <a:rPr lang="en-US" smtClean="0"/>
              <a:t>Genotypes: Parse trees, bitstrings, linear structures, ...</a:t>
            </a:r>
          </a:p>
          <a:p>
            <a:r>
              <a:rPr lang="en-US" smtClean="0"/>
              <a:t>Neglecting proper genotype-phenotype mappings can result in low performance of GP approaches.</a:t>
            </a:r>
          </a:p>
          <a:p>
            <a:r>
              <a:rPr lang="en-US" smtClean="0"/>
              <a:t>Example: Standard GP (expression tree representation and subtree swapping crossover) cannot solve problems where optimal solutions require very full or very narrow trees. This is due to problems of the representation (interplay between genotypes and used search operators).</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Benefits of Indirect representations</a:t>
            </a:r>
            <a:endParaRPr lang="en-US" dirty="0"/>
          </a:p>
        </p:txBody>
      </p:sp>
      <p:sp>
        <p:nvSpPr>
          <p:cNvPr id="3" name="Inhaltsplatzhalter 2"/>
          <p:cNvSpPr>
            <a:spLocks noGrp="1"/>
          </p:cNvSpPr>
          <p:nvPr>
            <p:ph idx="1"/>
          </p:nvPr>
        </p:nvSpPr>
        <p:spPr/>
        <p:txBody>
          <a:bodyPr>
            <a:normAutofit/>
          </a:bodyPr>
          <a:lstStyle/>
          <a:p>
            <a:r>
              <a:rPr lang="en-US" sz="2400" smtClean="0"/>
              <a:t>The use of an explicite genotype-phenotype mapping has some benefits:</a:t>
            </a:r>
          </a:p>
          <a:p>
            <a:pPr lvl="1"/>
            <a:r>
              <a:rPr lang="en-US" sz="2000" smtClean="0"/>
              <a:t>specific constraints can be considered.</a:t>
            </a:r>
          </a:p>
          <a:p>
            <a:pPr lvl="1"/>
            <a:r>
              <a:rPr lang="en-US" sz="2000" smtClean="0"/>
              <a:t>Standardized genetic operators with known behavior and properties can be used.</a:t>
            </a:r>
          </a:p>
          <a:p>
            <a:pPr lvl="1"/>
            <a:r>
              <a:rPr lang="en-US" sz="2000" smtClean="0"/>
              <a:t>An indirect representation is necessary if problem-specific operators are either not available or difficult to design.</a:t>
            </a:r>
          </a:p>
          <a:p>
            <a:pPr lvl="1"/>
            <a:r>
              <a:rPr lang="en-US" sz="2000" smtClean="0"/>
              <a:t>Representation can make problem easier by incorporating problem-specific knowledge.</a:t>
            </a:r>
            <a:endParaRPr lang="en-US" sz="20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Specific constraints</a:t>
            </a:r>
            <a:endParaRPr lang="en-US"/>
          </a:p>
        </p:txBody>
      </p:sp>
      <p:sp>
        <p:nvSpPr>
          <p:cNvPr id="3" name="Inhaltsplatzhalter 2"/>
          <p:cNvSpPr>
            <a:spLocks noGrp="1"/>
          </p:cNvSpPr>
          <p:nvPr>
            <p:ph idx="1"/>
          </p:nvPr>
        </p:nvSpPr>
        <p:spPr/>
        <p:txBody>
          <a:bodyPr>
            <a:normAutofit/>
          </a:bodyPr>
          <a:lstStyle/>
          <a:p>
            <a:r>
              <a:rPr lang="en-US" sz="2400" smtClean="0"/>
              <a:t>Example: Tree optimization problems</a:t>
            </a:r>
          </a:p>
          <a:p>
            <a:r>
              <a:rPr lang="en-US" sz="2400" smtClean="0"/>
              <a:t>A tree is a fully connected graph with exactly </a:t>
            </a:r>
            <a:r>
              <a:rPr lang="en-US" sz="2400" smtClean="0">
                <a:latin typeface="cmmi10"/>
              </a:rPr>
              <a:t>n</a:t>
            </a:r>
            <a:r>
              <a:rPr lang="en-US" sz="2400" smtClean="0"/>
              <a:t>−1 links (for an </a:t>
            </a:r>
            <a:r>
              <a:rPr lang="en-US" sz="2400" smtClean="0">
                <a:latin typeface="cmmi10"/>
              </a:rPr>
              <a:t>n</a:t>
            </a:r>
            <a:r>
              <a:rPr lang="en-US" sz="2400" smtClean="0"/>
              <a:t> node network). There are no circles in a tree.</a:t>
            </a:r>
          </a:p>
          <a:p>
            <a:r>
              <a:rPr lang="en-US" sz="2400" smtClean="0"/>
              <a:t>A graph can be represented by its characteristic vector.</a:t>
            </a:r>
            <a:endParaRPr lang="en-US" sz="2400"/>
          </a:p>
        </p:txBody>
      </p:sp>
      <p:pic>
        <p:nvPicPr>
          <p:cNvPr id="3075" name="Picture 3"/>
          <p:cNvPicPr>
            <a:picLocks noChangeAspect="1" noChangeArrowheads="1"/>
          </p:cNvPicPr>
          <p:nvPr/>
        </p:nvPicPr>
        <p:blipFill>
          <a:blip r:embed="rId3" cstate="print"/>
          <a:srcRect/>
          <a:stretch>
            <a:fillRect/>
          </a:stretch>
        </p:blipFill>
        <p:spPr bwMode="auto">
          <a:xfrm>
            <a:off x="1475656" y="3573016"/>
            <a:ext cx="5895398" cy="2376264"/>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Specific constraints (2)</a:t>
            </a:r>
            <a:endParaRPr lang="en-US"/>
          </a:p>
        </p:txBody>
      </p:sp>
      <p:sp>
        <p:nvSpPr>
          <p:cNvPr id="3" name="Inhaltsplatzhalter 2"/>
          <p:cNvSpPr>
            <a:spLocks noGrp="1"/>
          </p:cNvSpPr>
          <p:nvPr>
            <p:ph idx="1"/>
          </p:nvPr>
        </p:nvSpPr>
        <p:spPr/>
        <p:txBody>
          <a:bodyPr>
            <a:normAutofit/>
          </a:bodyPr>
          <a:lstStyle/>
          <a:p>
            <a:r>
              <a:rPr lang="en-US" sz="2400" smtClean="0"/>
              <a:t>Prüfer numbers are a one-to-one mapping between trees and a sequence of integers (like other Cayley codes). A tree with </a:t>
            </a:r>
            <a:r>
              <a:rPr lang="en-US" sz="2400" smtClean="0">
                <a:latin typeface="cmmi10"/>
              </a:rPr>
              <a:t>n</a:t>
            </a:r>
            <a:r>
              <a:rPr lang="en-US" sz="2400" smtClean="0"/>
              <a:t> nodes is represented by a string of length </a:t>
            </a:r>
            <a:r>
              <a:rPr lang="en-US" sz="2400" smtClean="0">
                <a:latin typeface="cmmi10"/>
              </a:rPr>
              <a:t>n</a:t>
            </a:r>
            <a:r>
              <a:rPr lang="en-US" sz="2400" smtClean="0"/>
              <a:t>−2 over an alphabet of </a:t>
            </a:r>
            <a:r>
              <a:rPr lang="en-US" sz="2400" smtClean="0">
                <a:latin typeface="cmmi10"/>
              </a:rPr>
              <a:t>n</a:t>
            </a:r>
            <a:r>
              <a:rPr lang="en-US" sz="2400" smtClean="0"/>
              <a:t> symbols.</a:t>
            </a:r>
          </a:p>
          <a:p>
            <a:r>
              <a:rPr lang="en-US" sz="2400" smtClean="0"/>
              <a:t>Therefore, using Prüfer numbers allows us to consider the constraint that the graph is a tree (For other representations repair operators are necessary).</a:t>
            </a:r>
            <a:endParaRPr lang="en-US" sz="2400"/>
          </a:p>
        </p:txBody>
      </p:sp>
      <p:pic>
        <p:nvPicPr>
          <p:cNvPr id="4098" name="Picture 2"/>
          <p:cNvPicPr>
            <a:picLocks noChangeAspect="1" noChangeArrowheads="1"/>
          </p:cNvPicPr>
          <p:nvPr/>
        </p:nvPicPr>
        <p:blipFill>
          <a:blip r:embed="rId3" cstate="print"/>
          <a:srcRect/>
          <a:stretch>
            <a:fillRect/>
          </a:stretch>
        </p:blipFill>
        <p:spPr bwMode="auto">
          <a:xfrm>
            <a:off x="1763688" y="4149080"/>
            <a:ext cx="5749652" cy="1362418"/>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Standardized operators</a:t>
            </a:r>
            <a:endParaRPr lang="en-US"/>
          </a:p>
        </p:txBody>
      </p:sp>
      <p:sp>
        <p:nvSpPr>
          <p:cNvPr id="3" name="Inhaltsplatzhalter 2"/>
          <p:cNvSpPr>
            <a:spLocks noGrp="1"/>
          </p:cNvSpPr>
          <p:nvPr>
            <p:ph idx="1"/>
          </p:nvPr>
        </p:nvSpPr>
        <p:spPr/>
        <p:txBody>
          <a:bodyPr>
            <a:normAutofit fontScale="85000" lnSpcReduction="20000"/>
          </a:bodyPr>
          <a:lstStyle/>
          <a:p>
            <a:r>
              <a:rPr lang="en-US" smtClean="0"/>
              <a:t>When mapping many different types of phenotypes on only a few types of different genotypes (binary, integer, or continuous representations), it is possible to use standardized operators.</a:t>
            </a:r>
          </a:p>
          <a:p>
            <a:r>
              <a:rPr lang="en-US" smtClean="0"/>
              <a:t>Behavior of EAs for standard representations like binary (simple GAs) or continuous (evolution strategies) representations well understood.</a:t>
            </a:r>
          </a:p>
          <a:p>
            <a:r>
              <a:rPr lang="en-US" smtClean="0"/>
              <a:t>Mapping phenotypes on binary genotypes allows the use of schemata and effective linkage learning GAs (under the assumption that the problem still remains decomposable and that binary encodings allow a natural encoding of the problem).</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Problem-specific operators</a:t>
            </a:r>
            <a:endParaRPr lang="en-US"/>
          </a:p>
        </p:txBody>
      </p:sp>
      <p:sp>
        <p:nvSpPr>
          <p:cNvPr id="3" name="Inhaltsplatzhalter 2"/>
          <p:cNvSpPr>
            <a:spLocks noGrp="1"/>
          </p:cNvSpPr>
          <p:nvPr>
            <p:ph idx="1"/>
          </p:nvPr>
        </p:nvSpPr>
        <p:spPr>
          <a:xfrm>
            <a:off x="457200" y="1600200"/>
            <a:ext cx="4114800" cy="4525963"/>
          </a:xfrm>
        </p:spPr>
        <p:txBody>
          <a:bodyPr>
            <a:normAutofit/>
          </a:bodyPr>
          <a:lstStyle/>
          <a:p>
            <a:r>
              <a:rPr lang="en-US" sz="2400" smtClean="0"/>
              <a:t>Developing of problem-specific operators is difficult and often additional repair mechanisms must be used to ensure a valid solutiona</a:t>
            </a:r>
            <a:endParaRPr lang="en-US" sz="2400"/>
          </a:p>
        </p:txBody>
      </p:sp>
      <p:pic>
        <p:nvPicPr>
          <p:cNvPr id="5123" name="Picture 3"/>
          <p:cNvPicPr>
            <a:picLocks noChangeAspect="1" noChangeArrowheads="1"/>
          </p:cNvPicPr>
          <p:nvPr/>
        </p:nvPicPr>
        <p:blipFill>
          <a:blip r:embed="rId3" cstate="print"/>
          <a:srcRect/>
          <a:stretch>
            <a:fillRect/>
          </a:stretch>
        </p:blipFill>
        <p:spPr bwMode="auto">
          <a:xfrm>
            <a:off x="4860032" y="1268760"/>
            <a:ext cx="2808312" cy="5114257"/>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Problem-specific operators (2)</a:t>
            </a:r>
            <a:endParaRPr lang="en-US"/>
          </a:p>
        </p:txBody>
      </p:sp>
      <p:sp>
        <p:nvSpPr>
          <p:cNvPr id="3" name="Inhaltsplatzhalter 2"/>
          <p:cNvSpPr>
            <a:spLocks noGrp="1"/>
          </p:cNvSpPr>
          <p:nvPr>
            <p:ph idx="1"/>
          </p:nvPr>
        </p:nvSpPr>
        <p:spPr/>
        <p:txBody>
          <a:bodyPr>
            <a:normAutofit/>
          </a:bodyPr>
          <a:lstStyle/>
          <a:p>
            <a:r>
              <a:rPr lang="en-US" sz="2400" smtClean="0"/>
              <a:t>For some types of problems no problem-specific operators exist that can be applied to direct representations</a:t>
            </a:r>
            <a:endParaRPr lang="en-US" sz="2400"/>
          </a:p>
        </p:txBody>
      </p:sp>
      <p:pic>
        <p:nvPicPr>
          <p:cNvPr id="6146" name="Picture 2"/>
          <p:cNvPicPr>
            <a:picLocks noChangeAspect="1" noChangeArrowheads="1"/>
          </p:cNvPicPr>
          <p:nvPr/>
        </p:nvPicPr>
        <p:blipFill>
          <a:blip r:embed="rId3" cstate="print"/>
          <a:srcRect/>
          <a:stretch>
            <a:fillRect/>
          </a:stretch>
        </p:blipFill>
        <p:spPr bwMode="auto">
          <a:xfrm>
            <a:off x="2627784" y="2924944"/>
            <a:ext cx="3895725" cy="2476500"/>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Indirect Representations - Problem-specific Knowledge</a:t>
            </a:r>
            <a:endParaRPr lang="en-US"/>
          </a:p>
        </p:txBody>
      </p:sp>
      <p:sp>
        <p:nvSpPr>
          <p:cNvPr id="3" name="Inhaltsplatzhalter 2"/>
          <p:cNvSpPr>
            <a:spLocks noGrp="1"/>
          </p:cNvSpPr>
          <p:nvPr>
            <p:ph idx="1"/>
          </p:nvPr>
        </p:nvSpPr>
        <p:spPr/>
        <p:txBody>
          <a:bodyPr>
            <a:normAutofit/>
          </a:bodyPr>
          <a:lstStyle/>
          <a:p>
            <a:r>
              <a:rPr lang="en-US" sz="2800" smtClean="0"/>
              <a:t>Incorporating problem-specific knowledge in the representations to increase GA performance:</a:t>
            </a:r>
          </a:p>
          <a:p>
            <a:pPr lvl="1"/>
            <a:r>
              <a:rPr lang="en-US" sz="2400" smtClean="0"/>
              <a:t>Increase the initial supply of solutions that are similar to the optimal solution.</a:t>
            </a:r>
          </a:p>
          <a:p>
            <a:pPr lvl="1"/>
            <a:r>
              <a:rPr lang="en-US" sz="2400" smtClean="0"/>
              <a:t>Use high-locality representations for easy problems.</a:t>
            </a:r>
          </a:p>
          <a:p>
            <a:pPr lvl="1"/>
            <a:r>
              <a:rPr lang="en-US" sz="2400" smtClean="0"/>
              <a:t>Consider specific properties of the optimal solution (e.g. stars and trees).</a:t>
            </a:r>
          </a:p>
          <a:p>
            <a:pPr lvl="1"/>
            <a:r>
              <a:rPr lang="en-US" sz="2400" smtClean="0"/>
              <a:t>Use representations that make a problem easier for a specificoptimization method.</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Intro</a:t>
            </a:r>
          </a:p>
          <a:p>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Goldberg’s Recommendations</a:t>
            </a:r>
            <a:endParaRPr lang="en-US"/>
          </a:p>
        </p:txBody>
      </p:sp>
      <p:sp>
        <p:nvSpPr>
          <p:cNvPr id="3" name="Inhaltsplatzhalter 2"/>
          <p:cNvSpPr>
            <a:spLocks noGrp="1"/>
          </p:cNvSpPr>
          <p:nvPr>
            <p:ph idx="1"/>
          </p:nvPr>
        </p:nvSpPr>
        <p:spPr/>
        <p:txBody>
          <a:bodyPr>
            <a:normAutofit/>
          </a:bodyPr>
          <a:lstStyle/>
          <a:p>
            <a:r>
              <a:rPr lang="en-US" sz="2400" smtClean="0"/>
              <a:t>Principle of meaningful building blocks: The schemata should be short, of low order, and relatively unrelated to schemata over other fixed positions.</a:t>
            </a:r>
          </a:p>
          <a:p>
            <a:r>
              <a:rPr lang="en-US" sz="2400" smtClean="0"/>
              <a:t>Principle of minimal alphabets: The alphabet of the encoding should be as small as possible while still allowing a natural representation of solutions</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Design Guidelines</a:t>
            </a:r>
          </a:p>
          <a:p>
            <a:endParaRPr lang="en-US"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Goldberg’s Recommendations (2)</a:t>
            </a:r>
            <a:endParaRPr lang="en-US"/>
          </a:p>
        </p:txBody>
      </p:sp>
      <p:sp>
        <p:nvSpPr>
          <p:cNvPr id="3" name="Inhaltsplatzhalter 2"/>
          <p:cNvSpPr>
            <a:spLocks noGrp="1"/>
          </p:cNvSpPr>
          <p:nvPr>
            <p:ph idx="1"/>
          </p:nvPr>
        </p:nvSpPr>
        <p:spPr/>
        <p:txBody>
          <a:bodyPr>
            <a:normAutofit/>
          </a:bodyPr>
          <a:lstStyle/>
          <a:p>
            <a:r>
              <a:rPr lang="en-US" sz="2400" smtClean="0"/>
              <a:t>The recommendations caused a lot of critics</a:t>
            </a:r>
          </a:p>
          <a:p>
            <a:pPr lvl="1"/>
            <a:r>
              <a:rPr lang="en-US" sz="2000" smtClean="0"/>
              <a:t>What is a natural representation of a problem? (For example, is using binary representations for encoding real-valued phenotypes a natural representation?)</a:t>
            </a:r>
          </a:p>
          <a:p>
            <a:r>
              <a:rPr lang="en-US" sz="2400" smtClean="0"/>
              <a:t>Principles mainly aimed at binary representations and crossoverbased GAs that process schemata. No big help for other search methods like evolution strategies or evolutionary programming as these search methods do not process schema.</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Design Guidelines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Greedy search</a:t>
            </a:r>
            <a:endParaRPr lang="en-US"/>
          </a:p>
        </p:txBody>
      </p:sp>
      <p:sp>
        <p:nvSpPr>
          <p:cNvPr id="3" name="Inhaltsplatzhalter 2"/>
          <p:cNvSpPr>
            <a:spLocks noGrp="1"/>
          </p:cNvSpPr>
          <p:nvPr>
            <p:ph idx="1"/>
          </p:nvPr>
        </p:nvSpPr>
        <p:spPr/>
        <p:txBody>
          <a:bodyPr/>
          <a:lstStyle/>
          <a:p>
            <a:r>
              <a:rPr lang="en-US" smtClean="0"/>
              <a:t>Construction &amp; improvement heuristics </a:t>
            </a:r>
            <a:br>
              <a:rPr lang="en-US" smtClean="0"/>
            </a:br>
            <a:r>
              <a:rPr lang="en-US" smtClean="0"/>
              <a:t>are often greedy</a:t>
            </a:r>
          </a:p>
          <a:p>
            <a:r>
              <a:rPr lang="en-US" smtClean="0"/>
              <a:t>Choose alternative with highest objective value</a:t>
            </a:r>
          </a:p>
          <a:p>
            <a:r>
              <a:rPr lang="en-US" smtClean="0"/>
              <a:t>No looking ahead, myopic, fast, sub-optimal</a:t>
            </a:r>
          </a:p>
          <a:p>
            <a:endParaRPr lang="en-US"/>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Heuristics</a:t>
            </a:r>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Radcliffe's recommendations</a:t>
            </a:r>
            <a:endParaRPr lang="en-US" dirty="0"/>
          </a:p>
        </p:txBody>
      </p:sp>
      <p:sp>
        <p:nvSpPr>
          <p:cNvPr id="3" name="Inhaltsplatzhalter 2"/>
          <p:cNvSpPr>
            <a:spLocks noGrp="1"/>
          </p:cNvSpPr>
          <p:nvPr>
            <p:ph idx="1"/>
          </p:nvPr>
        </p:nvSpPr>
        <p:spPr/>
        <p:txBody>
          <a:bodyPr>
            <a:normAutofit fontScale="85000" lnSpcReduction="20000"/>
          </a:bodyPr>
          <a:lstStyle/>
          <a:p>
            <a:r>
              <a:rPr lang="en-US" smtClean="0"/>
              <a:t>Representation and operators belong together and can not be separated from each other.</a:t>
            </a:r>
          </a:p>
          <a:p>
            <a:r>
              <a:rPr lang="en-US" smtClean="0"/>
              <a:t>Design of representation-independent evolutionary algorithms is possible if the following properties are considered </a:t>
            </a:r>
          </a:p>
          <a:p>
            <a:pPr lvl="1"/>
            <a:r>
              <a:rPr lang="en-US" smtClean="0"/>
              <a:t>Respect: Offspring produced by recombination are members of all formae to which both their parents belong.</a:t>
            </a:r>
          </a:p>
          <a:p>
            <a:pPr lvl="1"/>
            <a:r>
              <a:rPr lang="en-US" smtClean="0"/>
              <a:t>Transmission: Every gene is set to an allele which is taken from one of the parents.</a:t>
            </a:r>
          </a:p>
          <a:p>
            <a:pPr lvl="1"/>
            <a:r>
              <a:rPr lang="en-US" smtClean="0"/>
              <a:t>Assortment: Offspring can be formed with any compatible characteristics taken from the parents. </a:t>
            </a:r>
          </a:p>
          <a:p>
            <a:pPr lvl="1"/>
            <a:r>
              <a:rPr lang="en-US" smtClean="0"/>
              <a:t>Ergodicity: Iterative use of operators allows the search method to reach any point in the search space.</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Design Guidelines</a:t>
            </a:r>
          </a:p>
          <a:p>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Representation Invariant Genetic Operators</a:t>
            </a:r>
            <a:endParaRPr lang="en-US"/>
          </a:p>
        </p:txBody>
      </p:sp>
      <p:sp>
        <p:nvSpPr>
          <p:cNvPr id="3" name="Inhaltsplatzhalter 2"/>
          <p:cNvSpPr>
            <a:spLocks noGrp="1"/>
          </p:cNvSpPr>
          <p:nvPr>
            <p:ph idx="1"/>
          </p:nvPr>
        </p:nvSpPr>
        <p:spPr/>
        <p:txBody>
          <a:bodyPr>
            <a:normAutofit/>
          </a:bodyPr>
          <a:lstStyle/>
          <a:p>
            <a:r>
              <a:rPr lang="en-US" sz="2400" smtClean="0"/>
              <a:t>Fact: Performance of genetic algorithms using one-point crossover depends on order of objects (e.g. knapsack problem). Thus, one-point crossover is not invariant under changes in the order of objects.</a:t>
            </a:r>
          </a:p>
          <a:p>
            <a:r>
              <a:rPr lang="en-US" sz="2400" smtClean="0"/>
              <a:t>Evolutionary operators are invariant with respect to a set of representations if EA performance is independent of used representation (how objects are encoded).</a:t>
            </a:r>
          </a:p>
          <a:p>
            <a:r>
              <a:rPr lang="en-US" sz="2400" smtClean="0"/>
              <a:t>Rowe proposes an approach to generate invariant search operators.</a:t>
            </a:r>
          </a:p>
          <a:p>
            <a:r>
              <a:rPr lang="en-US" sz="2400" smtClean="0"/>
              <a:t>Examples for appropriate (representation-independent) search operators for some types of problems (subset problems, permutation problems, and balanced partition problems).</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Design Guidelines</a:t>
            </a:r>
          </a:p>
          <a:p>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Palmer’s Recommendations</a:t>
            </a:r>
            <a:endParaRPr lang="en-US"/>
          </a:p>
        </p:txBody>
      </p:sp>
      <p:sp>
        <p:nvSpPr>
          <p:cNvPr id="3" name="Inhaltsplatzhalter 2"/>
          <p:cNvSpPr>
            <a:spLocks noGrp="1"/>
          </p:cNvSpPr>
          <p:nvPr>
            <p:ph idx="1"/>
          </p:nvPr>
        </p:nvSpPr>
        <p:spPr/>
        <p:txBody>
          <a:bodyPr>
            <a:noAutofit/>
          </a:bodyPr>
          <a:lstStyle/>
          <a:p>
            <a:r>
              <a:rPr lang="en-US" sz="2400" smtClean="0"/>
              <a:t>An encoding should be able to represent all possible phenotypes.</a:t>
            </a:r>
          </a:p>
          <a:p>
            <a:r>
              <a:rPr lang="en-US" sz="2400" smtClean="0"/>
              <a:t>An encoding should be unbiased in the sense that all possible individuals are equally represented in the set of all possible genotypic individuals.</a:t>
            </a:r>
          </a:p>
          <a:p>
            <a:r>
              <a:rPr lang="en-US" sz="2400" smtClean="0"/>
              <a:t>An encoding should encode no infeasible solutions.</a:t>
            </a:r>
          </a:p>
          <a:p>
            <a:r>
              <a:rPr lang="en-US" sz="2400" smtClean="0"/>
              <a:t>The decoding of the phenotype from the genotype should be easy.</a:t>
            </a:r>
          </a:p>
          <a:p>
            <a:r>
              <a:rPr lang="en-US" sz="2400" smtClean="0"/>
              <a:t>An encoding should possess locality. Small changes in th genotype should result in small changes in the phenotyp (compare statements about metric).</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Design Guidelines</a:t>
            </a:r>
          </a:p>
          <a:p>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Ronald‘s recommendations</a:t>
            </a:r>
            <a:endParaRPr lang="en-US"/>
          </a:p>
        </p:txBody>
      </p:sp>
      <p:sp>
        <p:nvSpPr>
          <p:cNvPr id="3" name="Inhaltsplatzhalter 2"/>
          <p:cNvSpPr>
            <a:spLocks noGrp="1"/>
          </p:cNvSpPr>
          <p:nvPr>
            <p:ph idx="1"/>
          </p:nvPr>
        </p:nvSpPr>
        <p:spPr/>
        <p:txBody>
          <a:bodyPr>
            <a:normAutofit/>
          </a:bodyPr>
          <a:lstStyle/>
          <a:p>
            <a:r>
              <a:rPr lang="en-US" sz="2400" smtClean="0"/>
              <a:t>Encodings should be adjusted to a set of genetic operators in a way that the building blocks are preserved from the parents to the offspring</a:t>
            </a:r>
          </a:p>
          <a:p>
            <a:r>
              <a:rPr lang="en-US" sz="2400" smtClean="0"/>
              <a:t>Encodings should minimize nonlinearities in fitness functions. This means, representations should make the problem easier (for local search methods!).</a:t>
            </a:r>
          </a:p>
          <a:p>
            <a:r>
              <a:rPr lang="en-US" sz="2400" smtClean="0"/>
              <a:t>Feasible solutions should be preferred.</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Design Guidelines</a:t>
            </a:r>
          </a:p>
          <a:p>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Ronald‘s recommendations (2)</a:t>
            </a:r>
            <a:endParaRPr lang="en-US"/>
          </a:p>
        </p:txBody>
      </p:sp>
      <p:sp>
        <p:nvSpPr>
          <p:cNvPr id="3" name="Inhaltsplatzhalter 2"/>
          <p:cNvSpPr>
            <a:spLocks noGrp="1"/>
          </p:cNvSpPr>
          <p:nvPr>
            <p:ph idx="1"/>
          </p:nvPr>
        </p:nvSpPr>
        <p:spPr/>
        <p:txBody>
          <a:bodyPr>
            <a:normAutofit/>
          </a:bodyPr>
          <a:lstStyle/>
          <a:p>
            <a:r>
              <a:rPr lang="en-US" sz="2400" smtClean="0"/>
              <a:t>The problem should be represented at the correct level of Abstraction.</a:t>
            </a:r>
          </a:p>
          <a:p>
            <a:r>
              <a:rPr lang="en-US" sz="2400" smtClean="0"/>
              <a:t>Encodings should exploit an appropriate genotype-phenotype mapping process if a simple mapping to the phenotype is not possible.</a:t>
            </a:r>
          </a:p>
          <a:p>
            <a:r>
              <a:rPr lang="en-US" sz="2400" smtClean="0"/>
              <a:t>Isomorphic forms, where the phenotype of an individual is encoded with more than one genotype, should not be used.</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Design Guidelines</a:t>
            </a:r>
          </a:p>
          <a:p>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Design Guidelines - Summary</a:t>
            </a:r>
            <a:endParaRPr lang="en-US"/>
          </a:p>
        </p:txBody>
      </p:sp>
      <p:sp>
        <p:nvSpPr>
          <p:cNvPr id="3" name="Inhaltsplatzhalter 2"/>
          <p:cNvSpPr>
            <a:spLocks noGrp="1"/>
          </p:cNvSpPr>
          <p:nvPr>
            <p:ph idx="1"/>
          </p:nvPr>
        </p:nvSpPr>
        <p:spPr/>
        <p:txBody>
          <a:bodyPr>
            <a:normAutofit/>
          </a:bodyPr>
          <a:lstStyle/>
          <a:p>
            <a:r>
              <a:rPr lang="en-US" sz="2400" smtClean="0"/>
              <a:t>Based on observations for specific test problems there are some common, fuzzy ideas about what is a good representation.</a:t>
            </a:r>
          </a:p>
          <a:p>
            <a:r>
              <a:rPr lang="en-US" sz="2400" smtClean="0"/>
              <a:t>Some recommendations are too general to be helpful for designing or evaluating representations.</a:t>
            </a:r>
          </a:p>
          <a:p>
            <a:r>
              <a:rPr lang="en-US" sz="2400" smtClean="0"/>
              <a:t> Analytical models describing the influence of representations on EAs are on their way.</a:t>
            </a:r>
          </a:p>
          <a:p>
            <a:r>
              <a:rPr lang="en-US" sz="2400" smtClean="0"/>
              <a:t>To verify (or reject) observations analytical models are necessary.</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Design Guidelines</a:t>
            </a:r>
          </a:p>
          <a:p>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Design Guidelines - Summary</a:t>
            </a:r>
            <a:endParaRPr lang="en-US"/>
          </a:p>
        </p:txBody>
      </p:sp>
      <p:sp>
        <p:nvSpPr>
          <p:cNvPr id="3" name="Inhaltsplatzhalter 2"/>
          <p:cNvSpPr>
            <a:spLocks noGrp="1"/>
          </p:cNvSpPr>
          <p:nvPr>
            <p:ph idx="1"/>
          </p:nvPr>
        </p:nvSpPr>
        <p:spPr/>
        <p:txBody>
          <a:bodyPr>
            <a:normAutofit/>
          </a:bodyPr>
          <a:lstStyle/>
          <a:p>
            <a:r>
              <a:rPr lang="en-US" sz="2400" smtClean="0"/>
              <a:t>Based on observations for specific test problems there are some common, fuzzy ideas about what is a good representation.</a:t>
            </a:r>
          </a:p>
          <a:p>
            <a:r>
              <a:rPr lang="en-US" sz="2400" smtClean="0"/>
              <a:t>Some recommendations are too general to be helpful for designing or evaluating representations.</a:t>
            </a:r>
          </a:p>
          <a:p>
            <a:r>
              <a:rPr lang="en-US" sz="2400" smtClean="0"/>
              <a:t> Analytical models describing the influence of representations on EAs are on their way.</a:t>
            </a:r>
          </a:p>
          <a:p>
            <a:r>
              <a:rPr lang="en-US" sz="2400" smtClean="0"/>
              <a:t>To verify (or reject) observations analytical models are necessary.</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Design Guidelines</a:t>
            </a:r>
          </a:p>
          <a:p>
            <a:endParaRPr lang="en-US"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Locality</a:t>
            </a:r>
            <a:endParaRPr lang="en-US"/>
          </a:p>
        </p:txBody>
      </p:sp>
      <p:sp>
        <p:nvSpPr>
          <p:cNvPr id="3" name="Inhaltsplatzhalter 2"/>
          <p:cNvSpPr>
            <a:spLocks noGrp="1"/>
          </p:cNvSpPr>
          <p:nvPr>
            <p:ph idx="1"/>
          </p:nvPr>
        </p:nvSpPr>
        <p:spPr/>
        <p:txBody>
          <a:bodyPr>
            <a:noAutofit/>
          </a:bodyPr>
          <a:lstStyle/>
          <a:p>
            <a:r>
              <a:rPr lang="en-US" sz="2400" smtClean="0"/>
              <a:t>Representations (genotype-phenotype mappings) can change the neighborhood and the structure of the fitness landscapes.</a:t>
            </a:r>
          </a:p>
          <a:p>
            <a:r>
              <a:rPr lang="en-US" sz="2400" smtClean="0"/>
              <a:t>A neighbor can be reached directly by a move (mutation, crossover, etc). Therefore, the neighborhood depends on the used operator/metric.</a:t>
            </a:r>
          </a:p>
          <a:p>
            <a:r>
              <a:rPr lang="en-US" sz="2400" smtClean="0"/>
              <a:t>The set of neighbors can be different for genotypes and phenotypes.</a:t>
            </a:r>
          </a:p>
          <a:p>
            <a:r>
              <a:rPr lang="en-US" sz="2400" smtClean="0"/>
              <a:t>The distance between two individuals is determined by the number of moves between both individuals.</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Locality of a Representation</a:t>
            </a:r>
            <a:endParaRPr lang="en-US" dirty="0"/>
          </a:p>
        </p:txBody>
      </p:sp>
      <p:sp>
        <p:nvSpPr>
          <p:cNvPr id="3" name="Inhaltsplatzhalter 2"/>
          <p:cNvSpPr>
            <a:spLocks noGrp="1"/>
          </p:cNvSpPr>
          <p:nvPr>
            <p:ph idx="1"/>
          </p:nvPr>
        </p:nvSpPr>
        <p:spPr/>
        <p:txBody>
          <a:bodyPr>
            <a:normAutofit fontScale="85000" lnSpcReduction="20000"/>
          </a:bodyPr>
          <a:lstStyle/>
          <a:p>
            <a:r>
              <a:rPr lang="en-US" smtClean="0"/>
              <a:t>The locality of a representation describes how well neighboring genotypes correspond to neighboring phenotypes.</a:t>
            </a:r>
          </a:p>
          <a:p>
            <a:r>
              <a:rPr lang="en-US" smtClean="0"/>
              <a:t>Locality of a representation is high, if neighboring genotypes correspond to neighboring phenotypes.</a:t>
            </a:r>
          </a:p>
          <a:p>
            <a:r>
              <a:rPr lang="en-US" smtClean="0"/>
              <a:t>Locality, causality, and distance distortion describe how well the metric on </a:t>
            </a:r>
            <a:r>
              <a:rPr lang="en-US" smtClean="0">
                <a:latin typeface="cmmi10"/>
              </a:rPr>
              <a:t>©</a:t>
            </a:r>
            <a:r>
              <a:rPr lang="en-US" baseline="-25000" smtClean="0">
                <a:latin typeface="cmmi10"/>
              </a:rPr>
              <a:t>p</a:t>
            </a:r>
            <a:r>
              <a:rPr lang="en-US" smtClean="0"/>
              <a:t> fits to the metric on </a:t>
            </a:r>
            <a:r>
              <a:rPr lang="en-US" smtClean="0">
                <a:latin typeface="cmmi10"/>
              </a:rPr>
              <a:t>©</a:t>
            </a:r>
            <a:r>
              <a:rPr lang="en-US" baseline="-25000" smtClean="0">
                <a:latin typeface="cmmi10"/>
              </a:rPr>
              <a:t>g</a:t>
            </a:r>
            <a:r>
              <a:rPr lang="en-US" smtClean="0"/>
              <a:t>. If they fit well, locality is high.</a:t>
            </a:r>
          </a:p>
          <a:p>
            <a:r>
              <a:rPr lang="en-US" smtClean="0"/>
              <a:t>Representations </a:t>
            </a:r>
            <a:r>
              <a:rPr lang="en-US" smtClean="0">
                <a:latin typeface="cmmi10"/>
              </a:rPr>
              <a:t>f</a:t>
            </a:r>
            <a:r>
              <a:rPr lang="en-US" baseline="-25000" smtClean="0">
                <a:latin typeface="cmmi10"/>
              </a:rPr>
              <a:t>g</a:t>
            </a:r>
            <a:r>
              <a:rPr lang="en-US" smtClean="0"/>
              <a:t> that change the distances between corresponding genotypes and phenotypes modify the performance of particular optimization problems (method performance(</a:t>
            </a:r>
            <a:r>
              <a:rPr lang="en-US" smtClean="0">
                <a:latin typeface="cmmi10"/>
              </a:rPr>
              <a:t>f</a:t>
            </a:r>
            <a:r>
              <a:rPr lang="en-US" smtClean="0"/>
              <a:t>) </a:t>
            </a:r>
            <a:r>
              <a:rPr lang="en-US" smtClean="0">
                <a:latin typeface="Symbol"/>
                <a:sym typeface="Symbol"/>
              </a:rPr>
              <a:t></a:t>
            </a:r>
            <a:r>
              <a:rPr lang="en-US" smtClean="0"/>
              <a:t> method performance</a:t>
            </a:r>
            <a:r>
              <a:rPr lang="en-US" smtClean="0">
                <a:latin typeface="Calibri"/>
              </a:rPr>
              <a:t>(</a:t>
            </a:r>
            <a:r>
              <a:rPr lang="en-US" smtClean="0">
                <a:latin typeface="cmmi10"/>
              </a:rPr>
              <a:t>f</a:t>
            </a:r>
            <a:r>
              <a:rPr lang="en-US" baseline="-25000" smtClean="0">
                <a:latin typeface="cmmi10"/>
              </a:rPr>
              <a:t>p</a:t>
            </a:r>
            <a:r>
              <a:rPr lang="en-US" smtClean="0"/>
              <a:t> )).</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mtClean="0"/>
              <a:t>Different Phenotype-Fitness Mappings</a:t>
            </a:r>
            <a:endParaRPr lang="en-US"/>
          </a:p>
        </p:txBody>
      </p:sp>
      <p:sp>
        <p:nvSpPr>
          <p:cNvPr id="3" name="Inhaltsplatzhalter 2"/>
          <p:cNvSpPr>
            <a:spLocks noGrp="1"/>
          </p:cNvSpPr>
          <p:nvPr>
            <p:ph idx="1"/>
          </p:nvPr>
        </p:nvSpPr>
        <p:spPr/>
        <p:txBody>
          <a:bodyPr>
            <a:normAutofit/>
          </a:bodyPr>
          <a:lstStyle/>
          <a:p>
            <a:r>
              <a:rPr lang="en-US" sz="2400" smtClean="0"/>
              <a:t>Class 1: Fitness difference to optimal solution is positively correlated with the distance to optimal solution. Structure of the search space guides local search methods to the optimal solution → easy for mutation-based search. </a:t>
            </a:r>
          </a:p>
          <a:p>
            <a:r>
              <a:rPr lang="en-US" sz="2400" smtClean="0"/>
              <a:t>Class 2: No correlation between fitness difference and distance to optimal solution. Structure of the search space provides no information for guided search methods → difficult for guided search methods.</a:t>
            </a:r>
          </a:p>
          <a:p>
            <a:r>
              <a:rPr lang="en-US" sz="2400" smtClean="0"/>
              <a:t>Class 3: Fitness difference is negatively correlated to distance to optimal solution. Structure of search space misleads local search methods to sub-optimal solutions → deceptive problems</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 Travelling salesman problem</a:t>
            </a:r>
            <a:endParaRPr lang="en-US"/>
          </a:p>
        </p:txBody>
      </p:sp>
      <p:sp>
        <p:nvSpPr>
          <p:cNvPr id="3" name="Inhaltsplatzhalter 2"/>
          <p:cNvSpPr>
            <a:spLocks noGrp="1"/>
          </p:cNvSpPr>
          <p:nvPr>
            <p:ph idx="1"/>
          </p:nvPr>
        </p:nvSpPr>
        <p:spPr/>
        <p:txBody>
          <a:bodyPr/>
          <a:lstStyle/>
          <a:p>
            <a:r>
              <a:rPr lang="en-US" dirty="0" smtClean="0"/>
              <a:t>Connect </a:t>
            </a:r>
            <a:r>
              <a:rPr lang="en-US" dirty="0" smtClean="0">
                <a:latin typeface="cmmi10"/>
              </a:rPr>
              <a:t>n</a:t>
            </a:r>
            <a:r>
              <a:rPr lang="en-US" dirty="0" smtClean="0"/>
              <a:t> cities with minimal total distance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a:buNone/>
            </a:pPr>
            <a:r>
              <a:rPr lang="en-US" dirty="0" smtClean="0"/>
              <a:t>		Data			Optimal solution</a:t>
            </a:r>
            <a:endParaRPr lang="en-US" dirty="0"/>
          </a:p>
        </p:txBody>
      </p:sp>
      <p:sp>
        <p:nvSpPr>
          <p:cNvPr id="11" name="Textplatzhalter 10"/>
          <p:cNvSpPr>
            <a:spLocks noGrp="1"/>
          </p:cNvSpPr>
          <p:nvPr>
            <p:ph type="body" sz="quarter" idx="10"/>
          </p:nvPr>
        </p:nvSpPr>
        <p:spPr/>
        <p:txBody>
          <a:bodyPr/>
          <a:lstStyle/>
          <a:p>
            <a:r>
              <a:rPr lang="en-US" smtClean="0"/>
              <a:t>Modern Heuristics - Heuristics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010816" y="2492896"/>
            <a:ext cx="1905000" cy="1905000"/>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4355976" y="2492896"/>
            <a:ext cx="1905000" cy="1905000"/>
          </a:xfrm>
          <a:prstGeom prst="rect">
            <a:avLst/>
          </a:prstGeom>
          <a:noFill/>
          <a:ln w="9525">
            <a:noFill/>
            <a:miter lim="800000"/>
            <a:headEnd/>
            <a:tailEnd/>
          </a:ln>
        </p:spPr>
      </p:pic>
      <p:sp>
        <p:nvSpPr>
          <p:cNvPr id="6" name="Textfeld 5"/>
          <p:cNvSpPr txBox="1"/>
          <p:nvPr/>
        </p:nvSpPr>
        <p:spPr>
          <a:xfrm>
            <a:off x="1115616" y="5301208"/>
            <a:ext cx="2016224" cy="646331"/>
          </a:xfrm>
          <a:prstGeom prst="rect">
            <a:avLst/>
          </a:prstGeom>
          <a:noFill/>
        </p:spPr>
        <p:txBody>
          <a:bodyPr wrap="square" rtlCol="0">
            <a:spAutoFit/>
          </a:bodyPr>
          <a:lstStyle/>
          <a:p>
            <a:pPr>
              <a:buFont typeface="Arial" pitchFamily="34" charset="0"/>
              <a:buChar char="•"/>
            </a:pPr>
            <a:r>
              <a:rPr lang="en-US" dirty="0" smtClean="0"/>
              <a:t>node location</a:t>
            </a:r>
          </a:p>
          <a:p>
            <a:pPr>
              <a:buFont typeface="Arial" pitchFamily="34" charset="0"/>
              <a:buChar char="•"/>
            </a:pPr>
            <a:r>
              <a:rPr lang="en-US" dirty="0" smtClean="0"/>
              <a:t>distance weights</a:t>
            </a:r>
            <a:endParaRPr lang="en-US" dirty="0"/>
          </a:p>
        </p:txBody>
      </p:sp>
      <p:sp>
        <p:nvSpPr>
          <p:cNvPr id="7" name="Textfeld 6"/>
          <p:cNvSpPr txBox="1"/>
          <p:nvPr/>
        </p:nvSpPr>
        <p:spPr>
          <a:xfrm>
            <a:off x="4716016" y="5291916"/>
            <a:ext cx="1584176" cy="369332"/>
          </a:xfrm>
          <a:prstGeom prst="rect">
            <a:avLst/>
          </a:prstGeom>
          <a:noFill/>
        </p:spPr>
        <p:txBody>
          <a:bodyPr wrap="square" rtlCol="0">
            <a:spAutoFit/>
          </a:bodyPr>
          <a:lstStyle/>
          <a:p>
            <a:pPr>
              <a:buFont typeface="Arial" pitchFamily="34" charset="0"/>
              <a:buChar char="•"/>
            </a:pPr>
            <a:r>
              <a:rPr lang="en-US" dirty="0" smtClean="0"/>
              <a:t>path</a:t>
            </a:r>
            <a:endParaRPr lang="en-US" dirty="0"/>
          </a:p>
        </p:txBody>
      </p:sp>
      <p:cxnSp>
        <p:nvCxnSpPr>
          <p:cNvPr id="9" name="Gerade Verbindung 8"/>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Different Phenotype-Fitness Mappings (2)</a:t>
            </a:r>
            <a:endParaRPr lang="en-US"/>
          </a:p>
        </p:txBody>
      </p:sp>
      <p:pic>
        <p:nvPicPr>
          <p:cNvPr id="7170" name="Picture 2"/>
          <p:cNvPicPr>
            <a:picLocks noChangeAspect="1" noChangeArrowheads="1"/>
          </p:cNvPicPr>
          <p:nvPr/>
        </p:nvPicPr>
        <p:blipFill>
          <a:blip r:embed="rId3" cstate="print"/>
          <a:srcRect/>
          <a:stretch>
            <a:fillRect/>
          </a:stretch>
        </p:blipFill>
        <p:spPr bwMode="auto">
          <a:xfrm>
            <a:off x="1835696" y="1484784"/>
            <a:ext cx="5325020" cy="4590534"/>
          </a:xfrm>
          <a:prstGeom prst="rect">
            <a:avLst/>
          </a:prstGeom>
          <a:noFill/>
          <a:ln w="9525">
            <a:noFill/>
            <a:miter lim="800000"/>
            <a:headEnd/>
            <a:tailEnd/>
          </a:ln>
        </p:spPr>
      </p:pic>
      <p:sp>
        <p:nvSpPr>
          <p:cNvPr id="4"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Low versus High-Locality Representations</a:t>
            </a:r>
            <a:endParaRPr lang="en-US"/>
          </a:p>
        </p:txBody>
      </p:sp>
      <p:sp>
        <p:nvSpPr>
          <p:cNvPr id="3" name="Inhaltsplatzhalter 2"/>
          <p:cNvSpPr>
            <a:spLocks noGrp="1"/>
          </p:cNvSpPr>
          <p:nvPr>
            <p:ph idx="1"/>
          </p:nvPr>
        </p:nvSpPr>
        <p:spPr>
          <a:xfrm>
            <a:off x="457200" y="5196333"/>
            <a:ext cx="4402832" cy="1112987"/>
          </a:xfrm>
        </p:spPr>
        <p:txBody>
          <a:bodyPr>
            <a:normAutofit lnSpcReduction="10000"/>
          </a:bodyPr>
          <a:lstStyle/>
          <a:p>
            <a:pPr algn="ctr">
              <a:buNone/>
            </a:pPr>
            <a:r>
              <a:rPr lang="en-US" sz="2400" smtClean="0"/>
              <a:t>Influence of high versus low-locality representations on genotype-</a:t>
            </a:r>
            <a:br>
              <a:rPr lang="en-US" sz="2400" smtClean="0"/>
            </a:br>
            <a:r>
              <a:rPr lang="en-US" sz="2400" smtClean="0"/>
              <a:t>phenotype mappings</a:t>
            </a:r>
            <a:endParaRPr lang="en-US" sz="2400"/>
          </a:p>
        </p:txBody>
      </p:sp>
      <p:pic>
        <p:nvPicPr>
          <p:cNvPr id="8194" name="Picture 2"/>
          <p:cNvPicPr>
            <a:picLocks noChangeAspect="1" noChangeArrowheads="1"/>
          </p:cNvPicPr>
          <p:nvPr/>
        </p:nvPicPr>
        <p:blipFill>
          <a:blip r:embed="rId3" cstate="print"/>
          <a:srcRect/>
          <a:stretch>
            <a:fillRect/>
          </a:stretch>
        </p:blipFill>
        <p:spPr bwMode="auto">
          <a:xfrm>
            <a:off x="467544" y="1556792"/>
            <a:ext cx="8030592" cy="3488035"/>
          </a:xfrm>
          <a:prstGeom prst="rect">
            <a:avLst/>
          </a:prstGeom>
          <a:noFill/>
          <a:ln w="9525">
            <a:noFill/>
            <a:miter lim="800000"/>
            <a:headEnd/>
            <a:tailEnd/>
          </a:ln>
        </p:spPr>
      </p:pic>
      <p:sp>
        <p:nvSpPr>
          <p:cNvPr id="5" name="Inhaltsplatzhalter 2"/>
          <p:cNvSpPr txBox="1">
            <a:spLocks/>
          </p:cNvSpPr>
          <p:nvPr/>
        </p:nvSpPr>
        <p:spPr>
          <a:xfrm>
            <a:off x="4741168" y="5229200"/>
            <a:ext cx="4402832" cy="1112987"/>
          </a:xfrm>
          <a:prstGeom prst="rect">
            <a:avLst/>
          </a:prstGeom>
        </p:spPr>
        <p:txBody>
          <a:bodyPr vert="horz" lIns="91440" tIns="45720" rIns="91440" bIns="45720" rtlCol="0">
            <a:normAutofit fontScale="92500" lnSpcReduction="20000"/>
          </a:bodyPr>
          <a:lstStyle/>
          <a:p>
            <a:pPr marL="342900" lvl="0" indent="-342900" algn="ctr">
              <a:spcBef>
                <a:spcPct val="20000"/>
              </a:spcBef>
            </a:pPr>
            <a:r>
              <a:rPr lang="en-US" sz="2400" smtClean="0">
                <a:latin typeface="Franklin Gothic Medium Cond" pitchFamily="34" charset="0"/>
              </a:rPr>
              <a:t>Effect of mutation for high</a:t>
            </a:r>
          </a:p>
          <a:p>
            <a:pPr marL="342900" lvl="0" indent="-342900" algn="ctr">
              <a:spcBef>
                <a:spcPct val="20000"/>
              </a:spcBef>
            </a:pPr>
            <a:r>
              <a:rPr lang="en-US" sz="2400" smtClean="0">
                <a:latin typeface="Franklin Gothic Medium Cond" pitchFamily="34" charset="0"/>
              </a:rPr>
              <a:t>versus low-locality</a:t>
            </a:r>
          </a:p>
          <a:p>
            <a:pPr marL="342900" lvl="0" indent="-342900" algn="ctr">
              <a:spcBef>
                <a:spcPct val="20000"/>
              </a:spcBef>
            </a:pPr>
            <a:r>
              <a:rPr lang="en-US" sz="2400" smtClean="0">
                <a:latin typeface="Franklin Gothic Medium Cond" pitchFamily="34" charset="0"/>
              </a:rPr>
              <a:t>representations</a:t>
            </a:r>
            <a:endParaRPr kumimoji="0" lang="en-US" sz="2400" b="0" i="0" u="none" strike="noStrike" kern="1200" cap="none" spc="0" normalizeH="0" baseline="0" noProof="0">
              <a:ln>
                <a:noFill/>
              </a:ln>
              <a:solidFill>
                <a:schemeClr val="tx1"/>
              </a:solidFill>
              <a:effectLst/>
              <a:uLnTx/>
              <a:uFillTx/>
              <a:latin typeface="Franklin Gothic Medium Cond" pitchFamily="34" charset="0"/>
              <a:ea typeface="+mn-ea"/>
              <a:cs typeface="+mn-cs"/>
            </a:endParaRPr>
          </a:p>
        </p:txBody>
      </p:sp>
      <p:sp>
        <p:nvSpPr>
          <p:cNvPr id="6"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Low versus High-Locality Representations (2)</a:t>
            </a:r>
            <a:endParaRPr lang="en-US"/>
          </a:p>
        </p:txBody>
      </p:sp>
      <p:sp>
        <p:nvSpPr>
          <p:cNvPr id="3" name="Inhaltsplatzhalter 2"/>
          <p:cNvSpPr>
            <a:spLocks noGrp="1"/>
          </p:cNvSpPr>
          <p:nvPr>
            <p:ph idx="1"/>
          </p:nvPr>
        </p:nvSpPr>
        <p:spPr/>
        <p:txBody>
          <a:bodyPr>
            <a:noAutofit/>
          </a:bodyPr>
          <a:lstStyle/>
          <a:p>
            <a:r>
              <a:rPr lang="en-US" sz="1800" smtClean="0"/>
              <a:t>Class 1: </a:t>
            </a:r>
          </a:p>
          <a:p>
            <a:pPr lvl="1"/>
            <a:r>
              <a:rPr lang="en-US" sz="1800" smtClean="0"/>
              <a:t>High-locality representations preserve difficulty of problem. Easy problems remain easy for guided search. </a:t>
            </a:r>
          </a:p>
          <a:p>
            <a:pPr lvl="1"/>
            <a:r>
              <a:rPr lang="en-US" sz="1800" smtClean="0"/>
              <a:t>Low-locality representations make easy problems more difficult. Resulting problem becomes of class 2.</a:t>
            </a:r>
          </a:p>
          <a:p>
            <a:r>
              <a:rPr lang="en-US" sz="1800" smtClean="0"/>
              <a:t>Class 2:</a:t>
            </a:r>
          </a:p>
          <a:p>
            <a:pPr lvl="1"/>
            <a:r>
              <a:rPr lang="en-US" sz="1800" smtClean="0"/>
              <a:t>High-locality representations preserve difficulty of problem. Problems remain difficult for guided search. </a:t>
            </a:r>
          </a:p>
          <a:p>
            <a:pPr lvl="1"/>
            <a:r>
              <a:rPr lang="en-US" sz="1800" smtClean="0"/>
              <a:t>Low-locality representations on average do not change class of problem. Problems remain difficult.</a:t>
            </a:r>
          </a:p>
          <a:p>
            <a:r>
              <a:rPr lang="en-US" sz="1800" smtClean="0"/>
              <a:t>Class 3:</a:t>
            </a:r>
          </a:p>
          <a:p>
            <a:pPr lvl="1"/>
            <a:r>
              <a:rPr lang="en-US" sz="1800" smtClean="0"/>
              <a:t>High-locality representations preserve deceptiveness of problem. Traps remain traps. </a:t>
            </a:r>
          </a:p>
          <a:p>
            <a:pPr lvl="1"/>
            <a:r>
              <a:rPr lang="en-US" sz="1800" smtClean="0"/>
              <a:t>Low-locality representations transform problem to class 2 problem. Deceptive problems become more easy to solve for guided search.</a:t>
            </a:r>
            <a:endParaRPr lang="en-US" sz="18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a:t>
            </a:r>
            <a:endParaRPr lang="en-US"/>
          </a:p>
        </p:txBody>
      </p:sp>
      <p:sp>
        <p:nvSpPr>
          <p:cNvPr id="3" name="Inhaltsplatzhalter 2"/>
          <p:cNvSpPr>
            <a:spLocks noGrp="1"/>
          </p:cNvSpPr>
          <p:nvPr>
            <p:ph idx="1"/>
          </p:nvPr>
        </p:nvSpPr>
        <p:spPr>
          <a:xfrm>
            <a:off x="469900" y="1600200"/>
            <a:ext cx="3670052" cy="4525963"/>
          </a:xfrm>
        </p:spPr>
        <p:txBody>
          <a:bodyPr>
            <a:normAutofit lnSpcReduction="10000"/>
          </a:bodyPr>
          <a:lstStyle/>
          <a:p>
            <a:r>
              <a:rPr lang="en-US" sz="2400" smtClean="0"/>
              <a:t>Both, genotypes and phenotypes are binary.</a:t>
            </a:r>
          </a:p>
          <a:p>
            <a:r>
              <a:rPr lang="en-US" sz="2400" smtClean="0"/>
              <a:t>We use the bit-flipping operator as a move (Hamming distance).</a:t>
            </a:r>
          </a:p>
          <a:p>
            <a:r>
              <a:rPr lang="en-US" sz="2400" smtClean="0"/>
              <a:t>One-max problem (class 1).</a:t>
            </a:r>
          </a:p>
          <a:p>
            <a:r>
              <a:rPr lang="en-US" sz="2400" smtClean="0"/>
              <a:t>All building blocks (regarding genotypes and phenotypes) are of size </a:t>
            </a:r>
            <a:r>
              <a:rPr lang="en-US" sz="2400" smtClean="0">
                <a:latin typeface="cmmi10"/>
              </a:rPr>
              <a:t>k</a:t>
            </a:r>
            <a:r>
              <a:rPr lang="en-US" sz="2400" smtClean="0"/>
              <a:t>=1.  Therefore, problem is easy for selectorecombinative GAs</a:t>
            </a:r>
            <a:endParaRPr lang="en-US" sz="2400"/>
          </a:p>
        </p:txBody>
      </p:sp>
      <p:pic>
        <p:nvPicPr>
          <p:cNvPr id="9218" name="Picture 2"/>
          <p:cNvPicPr>
            <a:picLocks noChangeAspect="1" noChangeArrowheads="1"/>
          </p:cNvPicPr>
          <p:nvPr/>
        </p:nvPicPr>
        <p:blipFill>
          <a:blip r:embed="rId3" cstate="print"/>
          <a:srcRect/>
          <a:stretch>
            <a:fillRect/>
          </a:stretch>
        </p:blipFill>
        <p:spPr bwMode="auto">
          <a:xfrm>
            <a:off x="4544419" y="1700808"/>
            <a:ext cx="3699989" cy="3459088"/>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a:t>
            </a:r>
            <a:endParaRPr lang="en-US"/>
          </a:p>
        </p:txBody>
      </p:sp>
      <p:sp>
        <p:nvSpPr>
          <p:cNvPr id="3" name="Inhaltsplatzhalter 2"/>
          <p:cNvSpPr>
            <a:spLocks noGrp="1"/>
          </p:cNvSpPr>
          <p:nvPr>
            <p:ph idx="1"/>
          </p:nvPr>
        </p:nvSpPr>
        <p:spPr>
          <a:xfrm>
            <a:off x="457200" y="1600200"/>
            <a:ext cx="3538736" cy="4525963"/>
          </a:xfrm>
        </p:spPr>
        <p:txBody>
          <a:bodyPr>
            <a:normAutofit/>
          </a:bodyPr>
          <a:lstStyle/>
          <a:p>
            <a:r>
              <a:rPr lang="en-US" sz="2400" smtClean="0"/>
              <a:t>A representation with lower locality.</a:t>
            </a:r>
          </a:p>
          <a:p>
            <a:r>
              <a:rPr lang="en-US" sz="2400" smtClean="0"/>
              <a:t>The neighborhood structure changes.</a:t>
            </a:r>
          </a:p>
          <a:p>
            <a:r>
              <a:rPr lang="en-US" sz="2400" smtClean="0"/>
              <a:t>Not all genotypic building blocks are of size 1. Although, </a:t>
            </a:r>
            <a:r>
              <a:rPr lang="en-US" sz="2400" smtClean="0">
                <a:latin typeface="cmmi10"/>
              </a:rPr>
              <a:t>f</a:t>
            </a:r>
            <a:r>
              <a:rPr lang="en-US" sz="2400" baseline="-25000" smtClean="0">
                <a:latin typeface="cmmi10"/>
              </a:rPr>
              <a:t>p</a:t>
            </a:r>
            <a:r>
              <a:rPr lang="en-US" sz="2400" smtClean="0"/>
              <a:t> remains unchanged, </a:t>
            </a:r>
            <a:r>
              <a:rPr lang="en-US" sz="2400" smtClean="0">
                <a:latin typeface="cmmi10"/>
              </a:rPr>
              <a:t>f</a:t>
            </a:r>
            <a:r>
              <a:rPr lang="en-US" sz="2400" smtClean="0"/>
              <a:t> becomes more difficult for guided search.</a:t>
            </a:r>
            <a:endParaRPr lang="en-US" sz="2400"/>
          </a:p>
        </p:txBody>
      </p:sp>
      <p:pic>
        <p:nvPicPr>
          <p:cNvPr id="10242" name="Picture 2"/>
          <p:cNvPicPr>
            <a:picLocks noChangeAspect="1" noChangeArrowheads="1"/>
          </p:cNvPicPr>
          <p:nvPr/>
        </p:nvPicPr>
        <p:blipFill>
          <a:blip r:embed="rId3" cstate="print"/>
          <a:srcRect/>
          <a:stretch>
            <a:fillRect/>
          </a:stretch>
        </p:blipFill>
        <p:spPr bwMode="auto">
          <a:xfrm>
            <a:off x="4572000" y="1772816"/>
            <a:ext cx="3659113" cy="3415983"/>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a:t>
            </a:r>
            <a:endParaRPr lang="en-US"/>
          </a:p>
        </p:txBody>
      </p:sp>
      <p:sp>
        <p:nvSpPr>
          <p:cNvPr id="3" name="Inhaltsplatzhalter 2"/>
          <p:cNvSpPr>
            <a:spLocks noGrp="1"/>
          </p:cNvSpPr>
          <p:nvPr>
            <p:ph idx="1"/>
          </p:nvPr>
        </p:nvSpPr>
        <p:spPr>
          <a:xfrm>
            <a:off x="4932040" y="1600200"/>
            <a:ext cx="3754760" cy="4525963"/>
          </a:xfrm>
        </p:spPr>
        <p:txBody>
          <a:bodyPr>
            <a:normAutofit/>
          </a:bodyPr>
          <a:lstStyle/>
          <a:p>
            <a:r>
              <a:rPr lang="en-US" sz="2400" smtClean="0"/>
              <a:t>High-locality representation. </a:t>
            </a:r>
          </a:p>
          <a:p>
            <a:r>
              <a:rPr lang="en-US" sz="2400" smtClean="0"/>
              <a:t>Problem easy for Selectorecombinative GAs.</a:t>
            </a:r>
          </a:p>
          <a:p>
            <a:pPr>
              <a:buNone/>
            </a:pPr>
            <a:endParaRPr lang="en-US" sz="2400" smtClean="0"/>
          </a:p>
          <a:p>
            <a:r>
              <a:rPr lang="en-US" sz="2400" smtClean="0"/>
              <a:t>Different fitness for genotypes 000 and 001.</a:t>
            </a:r>
          </a:p>
          <a:p>
            <a:r>
              <a:rPr lang="en-US" sz="2400" smtClean="0"/>
              <a:t>Problem more difficult for selectorecombinative GAs.</a:t>
            </a:r>
          </a:p>
          <a:p>
            <a:r>
              <a:rPr lang="en-US" sz="2400" smtClean="0"/>
              <a:t>Neighborhood not preserved by representation.</a:t>
            </a:r>
            <a:endParaRPr lang="en-US" sz="2400"/>
          </a:p>
        </p:txBody>
      </p:sp>
      <p:pic>
        <p:nvPicPr>
          <p:cNvPr id="11266" name="Picture 2"/>
          <p:cNvPicPr>
            <a:picLocks noChangeAspect="1" noChangeArrowheads="1"/>
          </p:cNvPicPr>
          <p:nvPr/>
        </p:nvPicPr>
        <p:blipFill>
          <a:blip r:embed="rId3" cstate="print"/>
          <a:srcRect/>
          <a:stretch>
            <a:fillRect/>
          </a:stretch>
        </p:blipFill>
        <p:spPr bwMode="auto">
          <a:xfrm>
            <a:off x="539552" y="1556792"/>
            <a:ext cx="3688295" cy="3921051"/>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a:t>
            </a:r>
            <a:endParaRPr lang="en-US"/>
          </a:p>
        </p:txBody>
      </p:sp>
      <p:sp>
        <p:nvSpPr>
          <p:cNvPr id="3" name="Inhaltsplatzhalter 2"/>
          <p:cNvSpPr>
            <a:spLocks noGrp="1"/>
          </p:cNvSpPr>
          <p:nvPr>
            <p:ph idx="1"/>
          </p:nvPr>
        </p:nvSpPr>
        <p:spPr>
          <a:xfrm>
            <a:off x="457200" y="1600200"/>
            <a:ext cx="4402832" cy="4525963"/>
          </a:xfrm>
        </p:spPr>
        <p:txBody>
          <a:bodyPr/>
          <a:lstStyle/>
          <a:p>
            <a:r>
              <a:rPr lang="en-US" smtClean="0"/>
              <a:t>Neighborhood structure of the genotypes</a:t>
            </a:r>
          </a:p>
          <a:p>
            <a:endParaRPr lang="en-US" smtClean="0"/>
          </a:p>
          <a:p>
            <a:endParaRPr lang="en-US" smtClean="0"/>
          </a:p>
          <a:p>
            <a:r>
              <a:rPr lang="en-US" smtClean="0"/>
              <a:t>Resulting neighborhood structure of phenotypes</a:t>
            </a:r>
            <a:endParaRPr lang="en-US"/>
          </a:p>
        </p:txBody>
      </p:sp>
      <p:pic>
        <p:nvPicPr>
          <p:cNvPr id="12290" name="Picture 2"/>
          <p:cNvPicPr>
            <a:picLocks noChangeAspect="1" noChangeArrowheads="1"/>
          </p:cNvPicPr>
          <p:nvPr/>
        </p:nvPicPr>
        <p:blipFill>
          <a:blip r:embed="rId3" cstate="print"/>
          <a:srcRect/>
          <a:stretch>
            <a:fillRect/>
          </a:stretch>
        </p:blipFill>
        <p:spPr bwMode="auto">
          <a:xfrm>
            <a:off x="5220072" y="1484784"/>
            <a:ext cx="1774502" cy="1714754"/>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5076056" y="3429000"/>
            <a:ext cx="2101201" cy="1895446"/>
          </a:xfrm>
          <a:prstGeom prst="rect">
            <a:avLst/>
          </a:prstGeom>
          <a:noFill/>
          <a:ln w="9525">
            <a:noFill/>
            <a:miter lim="800000"/>
            <a:headEnd/>
            <a:tailEnd/>
          </a:ln>
        </p:spPr>
      </p:pic>
      <p:sp>
        <p:nvSpPr>
          <p:cNvPr id="6"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Comparing representations</a:t>
            </a:r>
            <a:endParaRPr lang="en-US"/>
          </a:p>
        </p:txBody>
      </p:sp>
      <p:sp>
        <p:nvSpPr>
          <p:cNvPr id="3" name="Inhaltsplatzhalter 2"/>
          <p:cNvSpPr>
            <a:spLocks noGrp="1"/>
          </p:cNvSpPr>
          <p:nvPr>
            <p:ph idx="1"/>
          </p:nvPr>
        </p:nvSpPr>
        <p:spPr/>
        <p:txBody>
          <a:bodyPr>
            <a:normAutofit/>
          </a:bodyPr>
          <a:lstStyle/>
          <a:p>
            <a:r>
              <a:rPr lang="en-US" sz="2400" smtClean="0"/>
              <a:t>We compare the performance of selectorecombinative Gas over all different representations for the one-max problem.</a:t>
            </a:r>
          </a:p>
          <a:p>
            <a:r>
              <a:rPr lang="en-US" sz="2400" smtClean="0"/>
              <a:t>When focusing on binary bitstrings and assigning </a:t>
            </a:r>
            <a:r>
              <a:rPr lang="en-US" sz="2400" smtClean="0">
                <a:latin typeface="cmmi10"/>
              </a:rPr>
              <a:t>l</a:t>
            </a:r>
            <a:r>
              <a:rPr lang="en-US" sz="2400" smtClean="0"/>
              <a:t>-bit genotypes to </a:t>
            </a:r>
            <a:r>
              <a:rPr lang="en-US" sz="2400" smtClean="0">
                <a:latin typeface="cmmi10"/>
              </a:rPr>
              <a:t>l</a:t>
            </a:r>
            <a:r>
              <a:rPr lang="en-US" sz="2400" smtClean="0"/>
              <a:t>-bit phenotypes, there are </a:t>
            </a:r>
            <a:r>
              <a:rPr lang="en-US" sz="2400" smtClean="0">
                <a:latin typeface="Calibri"/>
              </a:rPr>
              <a:t>2</a:t>
            </a:r>
            <a:r>
              <a:rPr lang="en-US" sz="2400" baseline="30000" smtClean="0">
                <a:latin typeface="cmmi10"/>
              </a:rPr>
              <a:t>l</a:t>
            </a:r>
            <a:r>
              <a:rPr lang="en-US" sz="2400" smtClean="0"/>
              <a:t>! different representations.</a:t>
            </a:r>
          </a:p>
          <a:p>
            <a:r>
              <a:rPr lang="en-US" sz="2400" smtClean="0"/>
              <a:t>For </a:t>
            </a:r>
            <a:r>
              <a:rPr lang="en-US" sz="2400" smtClean="0">
                <a:latin typeface="cmmi10"/>
              </a:rPr>
              <a:t>l</a:t>
            </a:r>
            <a:r>
              <a:rPr lang="en-US" sz="2400" smtClean="0"/>
              <a:t>=3 there are 8 different genotypes, resp. phenotypes, and 8! = 40, 320 different representations.</a:t>
            </a:r>
          </a:p>
          <a:p>
            <a:r>
              <a:rPr lang="en-US" sz="2400" smtClean="0"/>
              <a:t>36 different representations result in the same overall problem </a:t>
            </a:r>
            <a:r>
              <a:rPr lang="en-US" sz="2400" smtClean="0">
                <a:latin typeface="cmmi10"/>
              </a:rPr>
              <a:t>f</a:t>
            </a:r>
            <a:r>
              <a:rPr lang="en-US" sz="2400" smtClean="0"/>
              <a:t> (for the one-max problem).</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Comparing representations</a:t>
            </a:r>
            <a:endParaRPr lang="en-US"/>
          </a:p>
        </p:txBody>
      </p:sp>
      <p:sp>
        <p:nvSpPr>
          <p:cNvPr id="3" name="Inhaltsplatzhalter 2"/>
          <p:cNvSpPr>
            <a:spLocks noGrp="1"/>
          </p:cNvSpPr>
          <p:nvPr>
            <p:ph idx="1"/>
          </p:nvPr>
        </p:nvSpPr>
        <p:spPr/>
        <p:txBody>
          <a:bodyPr>
            <a:normAutofit/>
          </a:bodyPr>
          <a:lstStyle/>
          <a:p>
            <a:r>
              <a:rPr lang="en-US" sz="2400" smtClean="0"/>
              <a:t>To reduce problem complexity, </a:t>
            </a:r>
            <a:r>
              <a:rPr lang="en-US" sz="2400" smtClean="0">
                <a:latin typeface="cmmi10"/>
              </a:rPr>
              <a:t>x</a:t>
            </a:r>
            <a:r>
              <a:rPr lang="en-US" sz="2400" baseline="-25000" smtClean="0">
                <a:latin typeface="cmmi10"/>
              </a:rPr>
              <a:t>g</a:t>
            </a:r>
            <a:r>
              <a:rPr lang="en-US" sz="2400" smtClean="0"/>
              <a:t> = 111 is always assigned to </a:t>
            </a:r>
            <a:br>
              <a:rPr lang="en-US" sz="2400" smtClean="0"/>
            </a:br>
            <a:r>
              <a:rPr lang="en-US" sz="2400" smtClean="0">
                <a:latin typeface="cmmi10"/>
              </a:rPr>
              <a:t>x</a:t>
            </a:r>
            <a:r>
              <a:rPr lang="en-US" sz="2400" baseline="-25000" smtClean="0">
                <a:latin typeface="cmmi10"/>
              </a:rPr>
              <a:t>p</a:t>
            </a:r>
            <a:r>
              <a:rPr lang="en-US" sz="2400" smtClean="0"/>
              <a:t>=111. Therefore, there are 7! = 5040 different representations.</a:t>
            </a:r>
          </a:p>
          <a:p>
            <a:r>
              <a:rPr lang="en-US" sz="2400" smtClean="0"/>
              <a:t>We concatenate ten 3-bit problems and use a GA with tournament selection of size 2, uniform crossover, and </a:t>
            </a:r>
            <a:r>
              <a:rPr lang="en-US" sz="2400" smtClean="0">
                <a:latin typeface="cmmi10"/>
              </a:rPr>
              <a:t>N</a:t>
            </a:r>
            <a:r>
              <a:rPr lang="en-US" sz="2400" smtClean="0"/>
              <a:t>=16.</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Comparing representations</a:t>
            </a:r>
            <a:endParaRPr lang="en-US"/>
          </a:p>
        </p:txBody>
      </p:sp>
      <p:pic>
        <p:nvPicPr>
          <p:cNvPr id="13314" name="Picture 2"/>
          <p:cNvPicPr>
            <a:picLocks noGrp="1" noChangeAspect="1" noChangeArrowheads="1"/>
          </p:cNvPicPr>
          <p:nvPr>
            <p:ph idx="1"/>
          </p:nvPr>
        </p:nvPicPr>
        <p:blipFill>
          <a:blip r:embed="rId3" cstate="print"/>
          <a:srcRect/>
          <a:stretch>
            <a:fillRect/>
          </a:stretch>
        </p:blipFill>
        <p:spPr bwMode="auto">
          <a:xfrm>
            <a:off x="1259632" y="1556792"/>
            <a:ext cx="5834249" cy="4525963"/>
          </a:xfrm>
          <a:prstGeom prst="rect">
            <a:avLst/>
          </a:prstGeom>
          <a:noFill/>
          <a:ln w="9525">
            <a:noFill/>
            <a:miter lim="800000"/>
            <a:headEnd/>
            <a:tailEnd/>
          </a:ln>
        </p:spPr>
      </p:pic>
      <p:sp>
        <p:nvSpPr>
          <p:cNvPr id="4"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Construction heuristics for TSP (1)</a:t>
            </a:r>
            <a:endParaRPr lang="en-US"/>
          </a:p>
        </p:txBody>
      </p:sp>
      <p:sp>
        <p:nvSpPr>
          <p:cNvPr id="3" name="Inhaltsplatzhalter 2"/>
          <p:cNvSpPr>
            <a:spLocks noGrp="1"/>
          </p:cNvSpPr>
          <p:nvPr>
            <p:ph idx="1"/>
          </p:nvPr>
        </p:nvSpPr>
        <p:spPr/>
        <p:txBody>
          <a:bodyPr/>
          <a:lstStyle/>
          <a:p>
            <a:r>
              <a:rPr lang="en-US" dirty="0" smtClean="0"/>
              <a:t>Nearest neighbor (</a:t>
            </a:r>
            <a:r>
              <a:rPr lang="en-US" dirty="0" err="1" smtClean="0"/>
              <a:t>Rosenkrantz</a:t>
            </a:r>
            <a:r>
              <a:rPr lang="en-US" dirty="0" smtClean="0"/>
              <a:t> et al, 1977)</a:t>
            </a:r>
          </a:p>
          <a:p>
            <a:pPr lvl="1"/>
            <a:r>
              <a:rPr lang="en-US" dirty="0" smtClean="0"/>
              <a:t>Start with random city</a:t>
            </a:r>
          </a:p>
          <a:p>
            <a:pPr lvl="1"/>
            <a:r>
              <a:rPr lang="en-US" dirty="0" smtClean="0"/>
              <a:t>Connect nearest unconnected city</a:t>
            </a:r>
          </a:p>
          <a:p>
            <a:pPr lvl="1"/>
            <a:r>
              <a:rPr lang="en-US" dirty="0" smtClean="0"/>
              <a:t>Terminate when all cities are connected</a:t>
            </a:r>
          </a:p>
          <a:p>
            <a:pPr lvl="1"/>
            <a:r>
              <a:rPr lang="en-US" dirty="0" smtClean="0"/>
              <a:t>Although an upper bound</a:t>
            </a:r>
            <a:br>
              <a:rPr lang="en-US" dirty="0" smtClean="0"/>
            </a:br>
            <a:r>
              <a:rPr lang="en-US" dirty="0" smtClean="0"/>
              <a:t>exists on solution quality, it does not perform </a:t>
            </a:r>
            <a:br>
              <a:rPr lang="en-US" dirty="0" smtClean="0"/>
            </a:br>
            <a:r>
              <a:rPr lang="en-US" dirty="0" smtClean="0"/>
              <a:t>well in practice</a:t>
            </a:r>
          </a:p>
          <a:p>
            <a:pPr lvl="1"/>
            <a:endParaRPr lang="en-US" dirty="0"/>
          </a:p>
        </p:txBody>
      </p:sp>
      <p:pic>
        <p:nvPicPr>
          <p:cNvPr id="6" name="Grafik 5" descr="TP_tmp.emf"/>
          <p:cNvPicPr>
            <a:picLocks noChangeAspect="1"/>
          </p:cNvPicPr>
          <p:nvPr>
            <p:custDataLst>
              <p:tags r:id="rId1"/>
            </p:custDataLst>
          </p:nvPr>
        </p:nvPicPr>
        <p:blipFill>
          <a:blip r:embed="rId4" cstate="print"/>
          <a:stretch>
            <a:fillRect/>
          </a:stretch>
        </p:blipFill>
        <p:spPr>
          <a:xfrm>
            <a:off x="4788024" y="3861048"/>
            <a:ext cx="2771999" cy="324000"/>
          </a:xfrm>
          <a:prstGeom prst="rect">
            <a:avLst/>
          </a:prstGeom>
        </p:spPr>
      </p:pic>
      <p:cxnSp>
        <p:nvCxnSpPr>
          <p:cNvPr id="7" name="Gerade Verbindung 6"/>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platzhalter 10"/>
          <p:cNvSpPr>
            <a:spLocks noGrp="1"/>
          </p:cNvSpPr>
          <p:nvPr>
            <p:ph type="body" sz="quarter" idx="10"/>
          </p:nvPr>
        </p:nvSpPr>
        <p:spPr>
          <a:xfrm>
            <a:off x="468313" y="0"/>
            <a:ext cx="7559675" cy="260350"/>
          </a:xfrm>
        </p:spPr>
        <p:txBody>
          <a:bodyPr/>
          <a:lstStyle/>
          <a:p>
            <a:r>
              <a:rPr lang="en-US" smtClean="0"/>
              <a:t>Modern Heuristics - Heuristics</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Summary</a:t>
            </a:r>
            <a:endParaRPr lang="en-US"/>
          </a:p>
        </p:txBody>
      </p:sp>
      <p:sp>
        <p:nvSpPr>
          <p:cNvPr id="3" name="Inhaltsplatzhalter 2"/>
          <p:cNvSpPr>
            <a:spLocks noGrp="1"/>
          </p:cNvSpPr>
          <p:nvPr>
            <p:ph idx="1"/>
          </p:nvPr>
        </p:nvSpPr>
        <p:spPr/>
        <p:txBody>
          <a:bodyPr>
            <a:normAutofit/>
          </a:bodyPr>
          <a:lstStyle/>
          <a:p>
            <a:r>
              <a:rPr lang="en-US" sz="2400" smtClean="0"/>
              <a:t>When using high locality representations, genotypic neighbors correspond to phenotypic neighbors.</a:t>
            </a:r>
          </a:p>
          <a:p>
            <a:r>
              <a:rPr lang="en-US" sz="2400" smtClean="0"/>
              <a:t>High locality representations do not change the structure and difficulty of the problem.</a:t>
            </a:r>
          </a:p>
          <a:p>
            <a:pPr lvl="1"/>
            <a:r>
              <a:rPr lang="en-US" sz="2000" smtClean="0"/>
              <a:t>Easy problems remain easy.</a:t>
            </a:r>
          </a:p>
          <a:p>
            <a:pPr lvl="1"/>
            <a:r>
              <a:rPr lang="en-US" sz="2000" smtClean="0"/>
              <a:t>Difficult problems remain difficult.</a:t>
            </a:r>
          </a:p>
          <a:p>
            <a:pPr lvl="1"/>
            <a:r>
              <a:rPr lang="en-US" sz="2000" smtClean="0"/>
              <a:t>Locality depends on the used distance metrics which depend on the used operators.</a:t>
            </a:r>
            <a:endParaRPr lang="en-US" sz="20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High Locality Representations</a:t>
            </a:r>
          </a:p>
          <a:p>
            <a:endParaRPr lang="en-US"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Redundant representations</a:t>
            </a:r>
            <a:endParaRPr lang="en-US"/>
          </a:p>
        </p:txBody>
      </p:sp>
      <p:sp>
        <p:nvSpPr>
          <p:cNvPr id="3" name="Inhaltsplatzhalter 2"/>
          <p:cNvSpPr>
            <a:spLocks noGrp="1"/>
          </p:cNvSpPr>
          <p:nvPr>
            <p:ph idx="1"/>
          </p:nvPr>
        </p:nvSpPr>
        <p:spPr/>
        <p:txBody>
          <a:bodyPr>
            <a:normAutofit/>
          </a:bodyPr>
          <a:lstStyle/>
          <a:p>
            <a:r>
              <a:rPr lang="en-US" sz="2400" smtClean="0"/>
              <a:t>Representations are redundant if the number of genotypes is larger than the number of phenotypes.</a:t>
            </a:r>
          </a:p>
          <a:p>
            <a:pPr lvl="1"/>
            <a:r>
              <a:rPr lang="en-US" sz="2000" smtClean="0"/>
              <a:t>Using redundant representations </a:t>
            </a:r>
            <a:r>
              <a:rPr lang="en-US" sz="2000" smtClean="0">
                <a:latin typeface="cmmi10"/>
              </a:rPr>
              <a:t>f</a:t>
            </a:r>
            <a:r>
              <a:rPr lang="en-US" sz="2000" baseline="-25000" smtClean="0">
                <a:latin typeface="cmmi10"/>
              </a:rPr>
              <a:t>g</a:t>
            </a:r>
            <a:r>
              <a:rPr lang="en-US" sz="2000" smtClean="0"/>
              <a:t> means changing </a:t>
            </a:r>
            <a:r>
              <a:rPr lang="en-US" sz="2000" smtClean="0">
                <a:latin typeface="cmmi10"/>
              </a:rPr>
              <a:t>f</a:t>
            </a:r>
            <a:r>
              <a:rPr lang="en-US" sz="2000" smtClean="0"/>
              <a:t> = </a:t>
            </a:r>
            <a:r>
              <a:rPr lang="en-US" sz="2000" smtClean="0">
                <a:latin typeface="cmmi10"/>
              </a:rPr>
              <a:t>f</a:t>
            </a:r>
            <a:r>
              <a:rPr lang="en-US" sz="2000" baseline="-25000" smtClean="0">
                <a:latin typeface="cmmi10"/>
              </a:rPr>
              <a:t>p</a:t>
            </a:r>
            <a:r>
              <a:rPr lang="en-US" sz="2000" smtClean="0"/>
              <a:t> (</a:t>
            </a:r>
            <a:r>
              <a:rPr lang="en-US" sz="2000" smtClean="0">
                <a:latin typeface="cmmi10"/>
              </a:rPr>
              <a:t>f</a:t>
            </a:r>
            <a:r>
              <a:rPr lang="en-US" sz="2000" baseline="-25000" smtClean="0">
                <a:latin typeface="cmmi10"/>
              </a:rPr>
              <a:t>g</a:t>
            </a:r>
            <a:r>
              <a:rPr lang="en-US" sz="2000" smtClean="0"/>
              <a:t> ). There are additional plateaus in the fitness landscape.</a:t>
            </a:r>
          </a:p>
          <a:p>
            <a:pPr lvl="1"/>
            <a:r>
              <a:rPr lang="en-US" sz="2000" smtClean="0"/>
              <a:t>Redundant representations are more “inefficient” encodings which use a higher number of alleles but do not increase the amount of encoded information.</a:t>
            </a:r>
          </a:p>
          <a:p>
            <a:pPr lvl="1"/>
            <a:r>
              <a:rPr lang="en-US" sz="2000" smtClean="0"/>
              <a:t>Redundant representations are not an invention of AI researchers but are commonly used in nature.</a:t>
            </a:r>
            <a:endParaRPr lang="en-US" sz="20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Redundant representations (2)</a:t>
            </a:r>
            <a:endParaRPr lang="en-US"/>
          </a:p>
        </p:txBody>
      </p:sp>
      <p:sp>
        <p:nvSpPr>
          <p:cNvPr id="3" name="Inhaltsplatzhalter 2"/>
          <p:cNvSpPr>
            <a:spLocks noGrp="1"/>
          </p:cNvSpPr>
          <p:nvPr>
            <p:ph idx="1"/>
          </p:nvPr>
        </p:nvSpPr>
        <p:spPr/>
        <p:txBody>
          <a:bodyPr>
            <a:normAutofit/>
          </a:bodyPr>
          <a:lstStyle/>
          <a:p>
            <a:r>
              <a:rPr lang="en-US" sz="2400" smtClean="0"/>
              <a:t>There are different opinions regarding the influence of redundant representation on the performance of EAs.</a:t>
            </a:r>
          </a:p>
          <a:p>
            <a:r>
              <a:rPr lang="en-US" sz="2400" smtClean="0"/>
              <a:t>Redundant representations reduce EA performance due to loss of diversity (Davis, 1989; Eshelman and Schaffer, 1991; Ronald et al., 1995)</a:t>
            </a:r>
          </a:p>
          <a:p>
            <a:r>
              <a:rPr lang="en-US" sz="2400" smtClean="0"/>
              <a:t>Redundant representations increase EA performance (Gerrits and Hogeweg, 1991; Cohoon et al., 1988; Julstrom, 1999)</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Redundant representations (3)</a:t>
            </a:r>
            <a:endParaRPr lang="en-US"/>
          </a:p>
        </p:txBody>
      </p:sp>
      <p:sp>
        <p:nvSpPr>
          <p:cNvPr id="3" name="Inhaltsplatzhalter 2"/>
          <p:cNvSpPr>
            <a:spLocks noGrp="1"/>
          </p:cNvSpPr>
          <p:nvPr>
            <p:ph idx="1"/>
          </p:nvPr>
        </p:nvSpPr>
        <p:spPr/>
        <p:txBody>
          <a:bodyPr>
            <a:normAutofit/>
          </a:bodyPr>
          <a:lstStyle/>
          <a:p>
            <a:r>
              <a:rPr lang="en-US" sz="2000" smtClean="0"/>
              <a:t>Large amount of work considers the neutral theory (Kimura, 1983). This theory assumes that not natural selection fixing advantageous mutations but the random fixation of neutral mutations is the driving force of molecular evolution. </a:t>
            </a:r>
          </a:p>
          <a:p>
            <a:r>
              <a:rPr lang="en-US" sz="2000" smtClean="0"/>
              <a:t>Following these ideas redundant representations (neutral networks) have been used in EAs with great enthusiasm.</a:t>
            </a:r>
          </a:p>
          <a:p>
            <a:r>
              <a:rPr lang="en-US" sz="2000" smtClean="0"/>
              <a:t>There was hope that increasing the evolvability of a system also increases the performance of the system </a:t>
            </a:r>
          </a:p>
          <a:p>
            <a:r>
              <a:rPr lang="en-US" sz="2000" smtClean="0"/>
              <a:t>This is not true!</a:t>
            </a:r>
            <a:endParaRPr lang="en-US" sz="20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Redundant representations (4)</a:t>
            </a:r>
            <a:endParaRPr lang="en-US"/>
          </a:p>
        </p:txBody>
      </p:sp>
      <p:sp>
        <p:nvSpPr>
          <p:cNvPr id="3" name="Inhaltsplatzhalter 2"/>
          <p:cNvSpPr>
            <a:spLocks noGrp="1"/>
          </p:cNvSpPr>
          <p:nvPr>
            <p:ph idx="1"/>
          </p:nvPr>
        </p:nvSpPr>
        <p:spPr>
          <a:xfrm>
            <a:off x="457200" y="1600200"/>
            <a:ext cx="4474840" cy="4525963"/>
          </a:xfrm>
        </p:spPr>
        <p:txBody>
          <a:bodyPr/>
          <a:lstStyle/>
          <a:p>
            <a:r>
              <a:rPr lang="en-US" smtClean="0"/>
              <a:t>Neutral Network: Set of genotypes connected by single-point mutations that map to the same phenotype</a:t>
            </a:r>
            <a:endParaRPr lang="en-US"/>
          </a:p>
        </p:txBody>
      </p:sp>
      <p:pic>
        <p:nvPicPr>
          <p:cNvPr id="14338" name="Picture 2"/>
          <p:cNvPicPr>
            <a:picLocks noChangeAspect="1" noChangeArrowheads="1"/>
          </p:cNvPicPr>
          <p:nvPr/>
        </p:nvPicPr>
        <p:blipFill>
          <a:blip r:embed="rId3" cstate="print"/>
          <a:srcRect/>
          <a:stretch>
            <a:fillRect/>
          </a:stretch>
        </p:blipFill>
        <p:spPr bwMode="auto">
          <a:xfrm>
            <a:off x="5184576" y="1628800"/>
            <a:ext cx="2555776" cy="3291703"/>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Guide</a:t>
            </a:r>
            <a:endParaRPr lang="en-US"/>
          </a:p>
        </p:txBody>
      </p:sp>
      <p:sp>
        <p:nvSpPr>
          <p:cNvPr id="3" name="Inhaltsplatzhalter 2"/>
          <p:cNvSpPr>
            <a:spLocks noGrp="1"/>
          </p:cNvSpPr>
          <p:nvPr>
            <p:ph idx="1"/>
          </p:nvPr>
        </p:nvSpPr>
        <p:spPr/>
        <p:txBody>
          <a:bodyPr>
            <a:normAutofit/>
          </a:bodyPr>
          <a:lstStyle/>
          <a:p>
            <a:r>
              <a:rPr lang="en-US" smtClean="0"/>
              <a:t>In the following slides we study</a:t>
            </a:r>
          </a:p>
          <a:p>
            <a:pPr lvl="1"/>
            <a:r>
              <a:rPr lang="en-US" smtClean="0"/>
              <a:t>how to distinguish between synonymously and non-synonymously redundant encodings</a:t>
            </a:r>
          </a:p>
          <a:p>
            <a:pPr lvl="1"/>
            <a:r>
              <a:rPr lang="en-US" smtClean="0"/>
              <a:t>how synonymous redundancy changes performance of Eas (quantitative predictions), and</a:t>
            </a:r>
          </a:p>
          <a:p>
            <a:pPr lvl="1"/>
            <a:r>
              <a:rPr lang="en-US" smtClean="0"/>
              <a:t>the properties of non-synonymously redundant representations</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Redundant representations (5)</a:t>
            </a:r>
            <a:endParaRPr lang="en-US"/>
          </a:p>
        </p:txBody>
      </p:sp>
      <p:sp>
        <p:nvSpPr>
          <p:cNvPr id="3" name="Inhaltsplatzhalter 2"/>
          <p:cNvSpPr>
            <a:spLocks noGrp="1"/>
          </p:cNvSpPr>
          <p:nvPr>
            <p:ph idx="1"/>
          </p:nvPr>
        </p:nvSpPr>
        <p:spPr/>
        <p:txBody>
          <a:bodyPr>
            <a:normAutofit fontScale="92500" lnSpcReduction="20000"/>
          </a:bodyPr>
          <a:lstStyle/>
          <a:p>
            <a:r>
              <a:rPr lang="en-US" smtClean="0"/>
              <a:t>Benefits of Neutral Networks</a:t>
            </a:r>
          </a:p>
          <a:p>
            <a:pPr lvl="1"/>
            <a:r>
              <a:rPr lang="en-US" smtClean="0"/>
              <a:t>Population can drift along these neutral networks.</a:t>
            </a:r>
          </a:p>
          <a:p>
            <a:pPr lvl="1"/>
            <a:r>
              <a:rPr lang="en-US" smtClean="0"/>
              <a:t>Reducing the chance of being trapped in sub-optimal solutions.</a:t>
            </a:r>
          </a:p>
          <a:p>
            <a:pPr lvl="1"/>
            <a:r>
              <a:rPr lang="en-US" smtClean="0"/>
              <a:t>Population is quickly able to recover after a change has occurred.</a:t>
            </a:r>
          </a:p>
          <a:p>
            <a:pPr lvl="1"/>
            <a:r>
              <a:rPr lang="en-US" smtClean="0"/>
              <a:t>Evolvability and connectivity of the system increases.</a:t>
            </a:r>
          </a:p>
          <a:p>
            <a:r>
              <a:rPr lang="en-US" smtClean="0"/>
              <a:t>Problems</a:t>
            </a:r>
          </a:p>
          <a:p>
            <a:pPr lvl="1"/>
            <a:r>
              <a:rPr lang="en-US" smtClean="0"/>
              <a:t>Higher evolvability and connectivity → Randomization of search</a:t>
            </a:r>
          </a:p>
          <a:p>
            <a:pPr lvl="1"/>
            <a:r>
              <a:rPr lang="en-US" smtClean="0"/>
              <a:t>Genetic drift?</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Synonymously versus non-synonymously </a:t>
            </a:r>
            <a:br>
              <a:rPr lang="en-US" smtClean="0"/>
            </a:br>
            <a:r>
              <a:rPr lang="en-US" smtClean="0"/>
              <a:t>redundant representations</a:t>
            </a:r>
            <a:endParaRPr lang="en-US"/>
          </a:p>
        </p:txBody>
      </p:sp>
      <p:sp>
        <p:nvSpPr>
          <p:cNvPr id="3" name="Inhaltsplatzhalter 2"/>
          <p:cNvSpPr>
            <a:spLocks noGrp="1"/>
          </p:cNvSpPr>
          <p:nvPr>
            <p:ph idx="1"/>
          </p:nvPr>
        </p:nvSpPr>
        <p:spPr>
          <a:xfrm>
            <a:off x="457200" y="1600200"/>
            <a:ext cx="4474840" cy="4525963"/>
          </a:xfrm>
        </p:spPr>
        <p:txBody>
          <a:bodyPr>
            <a:normAutofit/>
          </a:bodyPr>
          <a:lstStyle/>
          <a:p>
            <a:r>
              <a:rPr lang="en-US" sz="2400" smtClean="0"/>
              <a:t>When using redundant representations it can be distinguished between:</a:t>
            </a:r>
          </a:p>
          <a:p>
            <a:pPr lvl="1"/>
            <a:r>
              <a:rPr lang="en-US" sz="2000" smtClean="0"/>
              <a:t>Synonymously redundant representations: All genotypes that encode the same phenotype are similar to each other.</a:t>
            </a:r>
          </a:p>
          <a:p>
            <a:pPr lvl="1"/>
            <a:r>
              <a:rPr lang="en-US" sz="2000" smtClean="0"/>
              <a:t>Non-synonymously redundant representations: Genotypes that encode the same phenotype are not similar to each other.</a:t>
            </a:r>
            <a:endParaRPr lang="en-US" sz="2000"/>
          </a:p>
        </p:txBody>
      </p:sp>
      <p:pic>
        <p:nvPicPr>
          <p:cNvPr id="15362" name="Picture 2"/>
          <p:cNvPicPr>
            <a:picLocks noChangeAspect="1" noChangeArrowheads="1"/>
          </p:cNvPicPr>
          <p:nvPr/>
        </p:nvPicPr>
        <p:blipFill>
          <a:blip r:embed="rId3" cstate="print"/>
          <a:srcRect/>
          <a:stretch>
            <a:fillRect/>
          </a:stretch>
        </p:blipFill>
        <p:spPr bwMode="auto">
          <a:xfrm>
            <a:off x="4932040" y="1988840"/>
            <a:ext cx="3388965" cy="3310152"/>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Synonymously versus non-synonymously </a:t>
            </a:r>
            <a:br>
              <a:rPr lang="en-US" smtClean="0"/>
            </a:br>
            <a:r>
              <a:rPr lang="en-US" smtClean="0"/>
              <a:t>redundant representations</a:t>
            </a:r>
            <a:endParaRPr lang="en-US"/>
          </a:p>
        </p:txBody>
      </p:sp>
      <p:sp>
        <p:nvSpPr>
          <p:cNvPr id="3" name="Inhaltsplatzhalter 2"/>
          <p:cNvSpPr>
            <a:spLocks noGrp="1"/>
          </p:cNvSpPr>
          <p:nvPr>
            <p:ph idx="1"/>
          </p:nvPr>
        </p:nvSpPr>
        <p:spPr>
          <a:xfrm>
            <a:off x="457200" y="1600200"/>
            <a:ext cx="4186808" cy="4525963"/>
          </a:xfrm>
        </p:spPr>
        <p:txBody>
          <a:bodyPr>
            <a:normAutofit/>
          </a:bodyPr>
          <a:lstStyle/>
          <a:p>
            <a:r>
              <a:rPr lang="en-US" sz="2400" smtClean="0"/>
              <a:t>Non-synonymously redundant representations do not allow guided search.</a:t>
            </a:r>
          </a:p>
          <a:p>
            <a:pPr lvl="1"/>
            <a:r>
              <a:rPr lang="en-US" sz="2000" smtClean="0"/>
              <a:t>EA search becomes random.</a:t>
            </a:r>
          </a:p>
          <a:p>
            <a:pPr lvl="1"/>
            <a:r>
              <a:rPr lang="en-US" sz="2000" smtClean="0"/>
              <a:t>Similar effect as low locality representations.</a:t>
            </a:r>
            <a:endParaRPr lang="en-US" sz="2000"/>
          </a:p>
        </p:txBody>
      </p:sp>
      <p:pic>
        <p:nvPicPr>
          <p:cNvPr id="16386" name="Picture 2"/>
          <p:cNvPicPr>
            <a:picLocks noChangeAspect="1" noChangeArrowheads="1"/>
          </p:cNvPicPr>
          <p:nvPr/>
        </p:nvPicPr>
        <p:blipFill>
          <a:blip r:embed="rId3" cstate="print"/>
          <a:srcRect/>
          <a:stretch>
            <a:fillRect/>
          </a:stretch>
        </p:blipFill>
        <p:spPr bwMode="auto">
          <a:xfrm>
            <a:off x="4715396" y="1844824"/>
            <a:ext cx="3888854" cy="3920216"/>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Synonymously versus non-synonymously </a:t>
            </a:r>
            <a:br>
              <a:rPr lang="en-US" smtClean="0"/>
            </a:br>
            <a:r>
              <a:rPr lang="en-US" smtClean="0"/>
              <a:t>redundant representations</a:t>
            </a:r>
            <a:endParaRPr lang="en-US"/>
          </a:p>
        </p:txBody>
      </p:sp>
      <p:sp>
        <p:nvSpPr>
          <p:cNvPr id="3" name="Inhaltsplatzhalter 2"/>
          <p:cNvSpPr>
            <a:spLocks noGrp="1"/>
          </p:cNvSpPr>
          <p:nvPr>
            <p:ph idx="1"/>
          </p:nvPr>
        </p:nvSpPr>
        <p:spPr/>
        <p:txBody>
          <a:bodyPr>
            <a:normAutofit/>
          </a:bodyPr>
          <a:lstStyle/>
          <a:p>
            <a:r>
              <a:rPr lang="en-US" sz="2400" dirty="0" smtClean="0"/>
              <a:t>(</a:t>
            </a:r>
            <a:r>
              <a:rPr lang="en-US" sz="2400" dirty="0" err="1" smtClean="0"/>
              <a:t>Choi</a:t>
            </a:r>
            <a:r>
              <a:rPr lang="en-US" sz="2400" dirty="0" smtClean="0"/>
              <a:t> and Moon, 2003) defined uniformly redundant encodings that are maximally non-synonymous and proved that such encodings induce uncorrelated search spaces (fitness distance correlation is equal to zero).</a:t>
            </a:r>
          </a:p>
          <a:p>
            <a:r>
              <a:rPr lang="en-US" sz="2400" dirty="0" smtClean="0"/>
              <a:t>For a maximally non-synonymous redundant encoding, the expected distance between any two genotypes that correspond to the same phenotype is invariant and about equal to the problem size n.</a:t>
            </a:r>
          </a:p>
          <a:p>
            <a:r>
              <a:rPr lang="en-US" sz="2400" dirty="0" smtClean="0"/>
              <a:t>Normalization (transformation of one parent to be consistent with the other) can transform uncorrelated search spaces into correlated search spaces with higher locality.</a:t>
            </a:r>
            <a:endParaRPr lang="en-US" sz="2400" dirty="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Construction heuristics for TSP (3)</a:t>
            </a:r>
            <a:endParaRPr lang="en-US"/>
          </a:p>
        </p:txBody>
      </p:sp>
      <p:sp>
        <p:nvSpPr>
          <p:cNvPr id="3" name="Inhaltsplatzhalter 2"/>
          <p:cNvSpPr>
            <a:spLocks noGrp="1"/>
          </p:cNvSpPr>
          <p:nvPr>
            <p:ph idx="1"/>
          </p:nvPr>
        </p:nvSpPr>
        <p:spPr/>
        <p:txBody>
          <a:bodyPr>
            <a:normAutofit lnSpcReduction="10000"/>
          </a:bodyPr>
          <a:lstStyle/>
          <a:p>
            <a:r>
              <a:rPr lang="en-US" dirty="0" smtClean="0"/>
              <a:t>Nearest insertion</a:t>
            </a:r>
          </a:p>
          <a:p>
            <a:pPr lvl="1"/>
            <a:r>
              <a:rPr lang="en-US" dirty="0" smtClean="0"/>
              <a:t>Start with a random two-city tour</a:t>
            </a:r>
          </a:p>
          <a:p>
            <a:pPr lvl="1"/>
            <a:r>
              <a:rPr lang="en-US" dirty="0" smtClean="0"/>
              <a:t>Select city with minimal distance to any connected city</a:t>
            </a:r>
          </a:p>
          <a:p>
            <a:pPr lvl="1"/>
            <a:r>
              <a:rPr lang="en-US" dirty="0" smtClean="0"/>
              <a:t>Add city in a way that minimizes increase of tour length</a:t>
            </a:r>
          </a:p>
          <a:p>
            <a:pPr lvl="1"/>
            <a:r>
              <a:rPr lang="en-US" dirty="0" smtClean="0"/>
              <a:t>Worst case performance:</a:t>
            </a:r>
          </a:p>
          <a:p>
            <a:r>
              <a:rPr lang="en-US" dirty="0" smtClean="0"/>
              <a:t>Cheapest insertion</a:t>
            </a:r>
          </a:p>
          <a:p>
            <a:pPr lvl="1"/>
            <a:r>
              <a:rPr lang="en-US" dirty="0" smtClean="0"/>
              <a:t>Like nearest insertion, but chooses city that increases tour length the least</a:t>
            </a:r>
          </a:p>
          <a:p>
            <a:pPr lvl="1"/>
            <a:r>
              <a:rPr lang="en-US" dirty="0" smtClean="0"/>
              <a:t>Worst case performance:</a:t>
            </a:r>
            <a:endParaRPr lang="en-US" dirty="0"/>
          </a:p>
        </p:txBody>
      </p:sp>
      <p:pic>
        <p:nvPicPr>
          <p:cNvPr id="5" name="Grafik 4" descr="TP_tmp.emf"/>
          <p:cNvPicPr>
            <a:picLocks noChangeAspect="1"/>
          </p:cNvPicPr>
          <p:nvPr>
            <p:custDataLst>
              <p:tags r:id="rId1"/>
            </p:custDataLst>
          </p:nvPr>
        </p:nvPicPr>
        <p:blipFill>
          <a:blip r:embed="rId5" cstate="print"/>
          <a:stretch>
            <a:fillRect/>
          </a:stretch>
        </p:blipFill>
        <p:spPr>
          <a:xfrm>
            <a:off x="4716016" y="3645024"/>
            <a:ext cx="1800000" cy="324000"/>
          </a:xfrm>
          <a:prstGeom prst="rect">
            <a:avLst/>
          </a:prstGeom>
        </p:spPr>
      </p:pic>
      <p:pic>
        <p:nvPicPr>
          <p:cNvPr id="7" name="Grafik 6" descr="TP_tmp.emf"/>
          <p:cNvPicPr>
            <a:picLocks noChangeAspect="1"/>
          </p:cNvPicPr>
          <p:nvPr>
            <p:custDataLst>
              <p:tags r:id="rId2"/>
            </p:custDataLst>
          </p:nvPr>
        </p:nvPicPr>
        <p:blipFill>
          <a:blip r:embed="rId6" cstate="print"/>
          <a:stretch>
            <a:fillRect/>
          </a:stretch>
        </p:blipFill>
        <p:spPr>
          <a:xfrm>
            <a:off x="4644008" y="5517232"/>
            <a:ext cx="2339999" cy="324000"/>
          </a:xfrm>
          <a:prstGeom prst="rect">
            <a:avLst/>
          </a:prstGeom>
        </p:spPr>
      </p:pic>
      <p:cxnSp>
        <p:nvCxnSpPr>
          <p:cNvPr id="8" name="Gerade Verbindung 7"/>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10" name="Textplatzhalter 10"/>
          <p:cNvSpPr>
            <a:spLocks noGrp="1"/>
          </p:cNvSpPr>
          <p:nvPr>
            <p:ph type="body" sz="quarter" idx="10"/>
          </p:nvPr>
        </p:nvSpPr>
        <p:spPr>
          <a:xfrm>
            <a:off x="468313" y="0"/>
            <a:ext cx="7559675" cy="260350"/>
          </a:xfrm>
        </p:spPr>
        <p:txBody>
          <a:bodyPr/>
          <a:lstStyle/>
          <a:p>
            <a:r>
              <a:rPr lang="en-US" smtClean="0"/>
              <a:t>Modern Heuristics - Heuristics</a:t>
            </a:r>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Synonymously versus non-synonymously </a:t>
            </a:r>
            <a:br>
              <a:rPr lang="en-US" smtClean="0"/>
            </a:br>
            <a:r>
              <a:rPr lang="en-US" smtClean="0"/>
              <a:t>redundant representations</a:t>
            </a:r>
            <a:endParaRPr lang="en-US"/>
          </a:p>
        </p:txBody>
      </p:sp>
      <p:sp>
        <p:nvSpPr>
          <p:cNvPr id="3" name="Inhaltsplatzhalter 2"/>
          <p:cNvSpPr>
            <a:spLocks noGrp="1"/>
          </p:cNvSpPr>
          <p:nvPr>
            <p:ph idx="1"/>
          </p:nvPr>
        </p:nvSpPr>
        <p:spPr/>
        <p:txBody>
          <a:bodyPr>
            <a:normAutofit/>
          </a:bodyPr>
          <a:lstStyle/>
          <a:p>
            <a:r>
              <a:rPr lang="en-US" sz="2400" smtClean="0"/>
              <a:t>Some selected examples for problems with maximally non-synonymous redundant encodings :</a:t>
            </a:r>
          </a:p>
          <a:p>
            <a:pPr lvl="1"/>
            <a:r>
              <a:rPr lang="en-US" sz="2000" smtClean="0"/>
              <a:t>Partitioning problems in graphs: </a:t>
            </a:r>
            <a:r>
              <a:rPr lang="en-US" sz="2000" smtClean="0">
                <a:latin typeface="cmmi10"/>
              </a:rPr>
              <a:t>k</a:t>
            </a:r>
            <a:r>
              <a:rPr lang="en-US" sz="2000" smtClean="0"/>
              <a:t> subsets are represented by integers from 0 to </a:t>
            </a:r>
            <a:r>
              <a:rPr lang="en-US" sz="2000" smtClean="0">
                <a:latin typeface="cmmi10"/>
              </a:rPr>
              <a:t>k</a:t>
            </a:r>
            <a:r>
              <a:rPr lang="en-US" sz="2000" smtClean="0"/>
              <a:t>−1 where nodes are contained in the same group if they are represented by the same number.</a:t>
            </a:r>
          </a:p>
          <a:p>
            <a:pPr lvl="1"/>
            <a:r>
              <a:rPr lang="en-US" sz="2000" smtClean="0"/>
              <a:t>Each phenotype is represented by </a:t>
            </a:r>
            <a:r>
              <a:rPr lang="en-US" sz="2000" smtClean="0">
                <a:latin typeface="cmmi10"/>
              </a:rPr>
              <a:t>k</a:t>
            </a:r>
            <a:r>
              <a:rPr lang="en-US" sz="2000" smtClean="0"/>
              <a:t>! different genotypes. HIFF problems (Watson et al., 1998): binary encoding where each phenotype is represented by a pair of bitwise complementary genotypes.</a:t>
            </a:r>
          </a:p>
          <a:p>
            <a:pPr lvl="1"/>
            <a:r>
              <a:rPr lang="en-US" sz="2000" smtClean="0"/>
              <a:t>TSP: Order-based crossover, in which vertices are indexed from 1 to </a:t>
            </a:r>
            <a:r>
              <a:rPr lang="en-US" sz="2000" smtClean="0">
                <a:latin typeface="cmmi10"/>
              </a:rPr>
              <a:t>n</a:t>
            </a:r>
            <a:r>
              <a:rPr lang="en-US" sz="2000" smtClean="0"/>
              <a:t> and each tour is represented by a permutation of the vertex indices. Each phenotype is represented by 2</a:t>
            </a:r>
            <a:r>
              <a:rPr lang="en-US" sz="2000" smtClean="0">
                <a:latin typeface="cmmi10"/>
              </a:rPr>
              <a:t>n</a:t>
            </a:r>
            <a:r>
              <a:rPr lang="en-US" sz="2000" smtClean="0"/>
              <a:t> genotypes</a:t>
            </a:r>
            <a:endParaRPr lang="en-US" sz="20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Modeling redundant representations</a:t>
            </a:r>
            <a:endParaRPr lang="en-US"/>
          </a:p>
        </p:txBody>
      </p:sp>
      <p:sp>
        <p:nvSpPr>
          <p:cNvPr id="3" name="Inhaltsplatzhalter 2"/>
          <p:cNvSpPr>
            <a:spLocks noGrp="1"/>
          </p:cNvSpPr>
          <p:nvPr>
            <p:ph idx="1"/>
          </p:nvPr>
        </p:nvSpPr>
        <p:spPr/>
        <p:txBody>
          <a:bodyPr>
            <a:normAutofit/>
          </a:bodyPr>
          <a:lstStyle/>
          <a:p>
            <a:r>
              <a:rPr lang="en-US" sz="2800" smtClean="0"/>
              <a:t>Synonymously redundant representations can be described using</a:t>
            </a:r>
          </a:p>
          <a:p>
            <a:pPr lvl="1"/>
            <a:r>
              <a:rPr lang="en-US" sz="2400" smtClean="0"/>
              <a:t>order of redundancy</a:t>
            </a:r>
          </a:p>
          <a:p>
            <a:pPr lvl="1"/>
            <a:r>
              <a:rPr lang="en-US" sz="2400" smtClean="0"/>
              <a:t>over-, resp. underrepresentation </a:t>
            </a:r>
            <a:r>
              <a:rPr lang="en-US" sz="2400" smtClean="0">
                <a:latin typeface="cmmi10"/>
              </a:rPr>
              <a:t>r </a:t>
            </a:r>
            <a:r>
              <a:rPr lang="en-US" sz="2400" smtClean="0"/>
              <a:t>of the optimal solution due to the problem representation </a:t>
            </a:r>
            <a:r>
              <a:rPr lang="en-US" sz="2400" smtClean="0">
                <a:latin typeface="cmmi10"/>
              </a:rPr>
              <a:t>f</a:t>
            </a:r>
            <a:r>
              <a:rPr lang="en-US" sz="2400" baseline="-25000" smtClean="0">
                <a:latin typeface="cmmi10"/>
              </a:rPr>
              <a:t>g</a:t>
            </a:r>
            <a:r>
              <a:rPr lang="en-US" sz="2400" smtClean="0"/>
              <a:t>.</a:t>
            </a:r>
          </a:p>
          <a:p>
            <a:r>
              <a:rPr lang="en-US" sz="2800" smtClean="0"/>
              <a:t>When using the notion of BBs and binary representations:</a:t>
            </a:r>
          </a:p>
          <a:p>
            <a:pPr lvl="1"/>
            <a:r>
              <a:rPr lang="en-US" sz="2400" smtClean="0"/>
              <a:t> </a:t>
            </a:r>
          </a:p>
          <a:p>
            <a:pPr lvl="1"/>
            <a:r>
              <a:rPr lang="en-US" sz="2400" smtClean="0">
                <a:latin typeface="cmmi10"/>
              </a:rPr>
              <a:t>r</a:t>
            </a:r>
            <a:r>
              <a:rPr lang="en-US" sz="2400" smtClean="0"/>
              <a:t>: Number of genotypic BBs of order </a:t>
            </a:r>
            <a:r>
              <a:rPr lang="en-US" sz="2400" smtClean="0">
                <a:latin typeface="cmmi10"/>
              </a:rPr>
              <a:t>k</a:t>
            </a:r>
            <a:r>
              <a:rPr lang="en-US" sz="2400" baseline="-25000" smtClean="0">
                <a:latin typeface="cmmi10"/>
              </a:rPr>
              <a:t>g</a:t>
            </a:r>
            <a:r>
              <a:rPr lang="en-US" sz="2400" smtClean="0"/>
              <a:t> that represent the optimal phenotypic BB of order </a:t>
            </a:r>
            <a:r>
              <a:rPr lang="en-US" sz="2400" smtClean="0">
                <a:latin typeface="cmmi10"/>
              </a:rPr>
              <a:t>k</a:t>
            </a:r>
            <a:r>
              <a:rPr lang="en-US" sz="2400" baseline="-25000" smtClean="0">
                <a:latin typeface="cmmi10"/>
              </a:rPr>
              <a:t>p</a:t>
            </a:r>
            <a:r>
              <a:rPr lang="en-US" sz="2400" smtClean="0"/>
              <a:t>.</a:t>
            </a:r>
            <a:endParaRPr lang="en-US" sz="2400"/>
          </a:p>
        </p:txBody>
      </p:sp>
      <p:pic>
        <p:nvPicPr>
          <p:cNvPr id="5" name="Grafik 4" descr="TP_tmp.emf"/>
          <p:cNvPicPr>
            <a:picLocks noChangeAspect="1"/>
          </p:cNvPicPr>
          <p:nvPr>
            <p:custDataLst>
              <p:tags r:id="rId1"/>
            </p:custDataLst>
          </p:nvPr>
        </p:nvPicPr>
        <p:blipFill>
          <a:blip r:embed="rId5" cstate="print"/>
          <a:stretch>
            <a:fillRect/>
          </a:stretch>
        </p:blipFill>
        <p:spPr>
          <a:xfrm>
            <a:off x="3635896" y="2564904"/>
            <a:ext cx="1349999" cy="486000"/>
          </a:xfrm>
          <a:prstGeom prst="rect">
            <a:avLst/>
          </a:prstGeom>
        </p:spPr>
      </p:pic>
      <p:pic>
        <p:nvPicPr>
          <p:cNvPr id="7" name="Grafik 6" descr="TP_tmp.emf"/>
          <p:cNvPicPr>
            <a:picLocks noChangeAspect="1"/>
          </p:cNvPicPr>
          <p:nvPr>
            <p:custDataLst>
              <p:tags r:id="rId2"/>
            </p:custDataLst>
          </p:nvPr>
        </p:nvPicPr>
        <p:blipFill>
          <a:blip r:embed="rId6" cstate="print"/>
          <a:stretch>
            <a:fillRect/>
          </a:stretch>
        </p:blipFill>
        <p:spPr>
          <a:xfrm>
            <a:off x="1385744" y="4293096"/>
            <a:ext cx="882000" cy="486000"/>
          </a:xfrm>
          <a:prstGeom prst="rect">
            <a:avLst/>
          </a:prstGeom>
        </p:spPr>
      </p:pic>
      <p:sp>
        <p:nvSpPr>
          <p:cNvPr id="6"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Modeling redundant representations</a:t>
            </a:r>
            <a:endParaRPr lang="en-US"/>
          </a:p>
        </p:txBody>
      </p:sp>
      <p:sp>
        <p:nvSpPr>
          <p:cNvPr id="3" name="Inhaltsplatzhalter 2"/>
          <p:cNvSpPr>
            <a:spLocks noGrp="1"/>
          </p:cNvSpPr>
          <p:nvPr>
            <p:ph idx="1"/>
          </p:nvPr>
        </p:nvSpPr>
        <p:spPr>
          <a:xfrm>
            <a:off x="457200" y="1600200"/>
            <a:ext cx="6419056" cy="4525963"/>
          </a:xfrm>
        </p:spPr>
        <p:txBody>
          <a:bodyPr>
            <a:normAutofit/>
          </a:bodyPr>
          <a:lstStyle/>
          <a:p>
            <a:r>
              <a:rPr lang="en-US" sz="2400" smtClean="0">
                <a:latin typeface="cmmi10"/>
              </a:rPr>
              <a:t>k</a:t>
            </a:r>
            <a:r>
              <a:rPr lang="en-US" sz="2400" smtClean="0"/>
              <a:t>=2 (order of phenotypic BBs)</a:t>
            </a:r>
          </a:p>
          <a:p>
            <a:r>
              <a:rPr lang="en-US" sz="2400" smtClean="0">
                <a:latin typeface="cmmi10"/>
              </a:rPr>
              <a:t>k</a:t>
            </a:r>
            <a:r>
              <a:rPr lang="en-US" sz="2400" baseline="-25000" smtClean="0">
                <a:latin typeface="cmmi10"/>
              </a:rPr>
              <a:t>r</a:t>
            </a:r>
            <a:r>
              <a:rPr lang="en-US" sz="2400" smtClean="0"/>
              <a:t>=2 (One allele of a phenotype is represented using two alleles of a genotype)</a:t>
            </a:r>
          </a:p>
          <a:p>
            <a:r>
              <a:rPr lang="en-US" sz="2400" smtClean="0"/>
              <a:t>Uniform redundancy: </a:t>
            </a:r>
            <a:r>
              <a:rPr lang="en-US" sz="2400" smtClean="0">
                <a:latin typeface="cmmi10"/>
              </a:rPr>
              <a:t>r</a:t>
            </a:r>
            <a:r>
              <a:rPr lang="en-US" sz="2400" smtClean="0"/>
              <a:t>=4 (the best BB (e.g.. </a:t>
            </a:r>
            <a:r>
              <a:rPr lang="en-US" sz="2400" smtClean="0">
                <a:latin typeface="cmmi10"/>
              </a:rPr>
              <a:t>x</a:t>
            </a:r>
            <a:r>
              <a:rPr lang="en-US" sz="2400" baseline="-25000" smtClean="0">
                <a:latin typeface="cmmi10"/>
              </a:rPr>
              <a:t>p</a:t>
            </a:r>
            <a:r>
              <a:rPr lang="en-US" sz="2400" smtClean="0"/>
              <a:t> = 11) is represented by four genotypic BBs)</a:t>
            </a:r>
            <a:endParaRPr lang="en-US" sz="2400"/>
          </a:p>
        </p:txBody>
      </p:sp>
      <p:pic>
        <p:nvPicPr>
          <p:cNvPr id="17410" name="Picture 2"/>
          <p:cNvPicPr>
            <a:picLocks noChangeAspect="1" noChangeArrowheads="1"/>
          </p:cNvPicPr>
          <p:nvPr/>
        </p:nvPicPr>
        <p:blipFill>
          <a:blip r:embed="rId3" cstate="print"/>
          <a:srcRect/>
          <a:stretch>
            <a:fillRect/>
          </a:stretch>
        </p:blipFill>
        <p:spPr bwMode="auto">
          <a:xfrm>
            <a:off x="899592" y="3933056"/>
            <a:ext cx="4392488" cy="1631191"/>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Modeling redundant representations</a:t>
            </a:r>
            <a:endParaRPr lang="en-US"/>
          </a:p>
        </p:txBody>
      </p:sp>
      <p:sp>
        <p:nvSpPr>
          <p:cNvPr id="3" name="Inhaltsplatzhalter 2"/>
          <p:cNvSpPr>
            <a:spLocks noGrp="1"/>
          </p:cNvSpPr>
          <p:nvPr>
            <p:ph idx="1"/>
          </p:nvPr>
        </p:nvSpPr>
        <p:spPr/>
        <p:txBody>
          <a:bodyPr>
            <a:normAutofit/>
          </a:bodyPr>
          <a:lstStyle/>
          <a:p>
            <a:r>
              <a:rPr lang="en-US" sz="2400" smtClean="0">
                <a:latin typeface="cmmi10"/>
              </a:rPr>
              <a:t>k</a:t>
            </a:r>
            <a:r>
              <a:rPr lang="en-US" sz="2400" smtClean="0"/>
              <a:t>=1 (order of phenotypic BBs)</a:t>
            </a:r>
          </a:p>
          <a:p>
            <a:r>
              <a:rPr lang="en-US" sz="2400" smtClean="0">
                <a:latin typeface="cmmi10"/>
              </a:rPr>
              <a:t>k</a:t>
            </a:r>
            <a:r>
              <a:rPr lang="en-US" sz="2400" baseline="-25000" smtClean="0">
                <a:latin typeface="cmmi10"/>
              </a:rPr>
              <a:t>r</a:t>
            </a:r>
            <a:r>
              <a:rPr lang="en-US" sz="2400" smtClean="0"/>
              <a:t>=3 (One phenotypic allele is represented using three genotypic alleles)</a:t>
            </a:r>
          </a:p>
          <a:p>
            <a:r>
              <a:rPr lang="en-US" sz="2400" smtClean="0"/>
              <a:t>Non-uniform redundancy: </a:t>
            </a:r>
            <a:r>
              <a:rPr lang="en-US" sz="2400" smtClean="0">
                <a:latin typeface="cmmi10"/>
              </a:rPr>
              <a:t>r</a:t>
            </a:r>
            <a:r>
              <a:rPr lang="en-US" sz="2400" smtClean="0"/>
              <a:t>=1 (best BB (</a:t>
            </a:r>
            <a:r>
              <a:rPr lang="en-US" sz="2400" smtClean="0">
                <a:latin typeface="cmmi10"/>
              </a:rPr>
              <a:t>x</a:t>
            </a:r>
            <a:r>
              <a:rPr lang="en-US" sz="2400" baseline="-25000" smtClean="0">
                <a:latin typeface="cmmi10"/>
              </a:rPr>
              <a:t>p</a:t>
            </a:r>
            <a:r>
              <a:rPr lang="en-US" sz="2400" smtClean="0"/>
              <a:t> = 1) is represented by one genotypic BB (</a:t>
            </a:r>
            <a:r>
              <a:rPr lang="en-US" sz="2400" smtClean="0">
                <a:latin typeface="cmmi10"/>
              </a:rPr>
              <a:t>x</a:t>
            </a:r>
            <a:r>
              <a:rPr lang="en-US" sz="2400" baseline="-25000" smtClean="0">
                <a:latin typeface="cmmi10"/>
              </a:rPr>
              <a:t>g</a:t>
            </a:r>
            <a:r>
              <a:rPr lang="en-US" sz="2400" smtClean="0"/>
              <a:t> = 111))</a:t>
            </a:r>
            <a:endParaRPr lang="en-US" sz="2400"/>
          </a:p>
        </p:txBody>
      </p:sp>
      <p:pic>
        <p:nvPicPr>
          <p:cNvPr id="18435" name="Picture 3"/>
          <p:cNvPicPr>
            <a:picLocks noChangeAspect="1" noChangeArrowheads="1"/>
          </p:cNvPicPr>
          <p:nvPr/>
        </p:nvPicPr>
        <p:blipFill>
          <a:blip r:embed="rId3" cstate="print"/>
          <a:srcRect/>
          <a:stretch>
            <a:fillRect/>
          </a:stretch>
        </p:blipFill>
        <p:spPr bwMode="auto">
          <a:xfrm>
            <a:off x="4548188" y="3419475"/>
            <a:ext cx="47625" cy="1905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827584" y="3789040"/>
            <a:ext cx="5112568" cy="1084982"/>
          </a:xfrm>
          <a:prstGeom prst="rect">
            <a:avLst/>
          </a:prstGeom>
          <a:noFill/>
          <a:ln w="9525">
            <a:noFill/>
            <a:miter lim="800000"/>
            <a:headEnd/>
            <a:tailEnd/>
          </a:ln>
        </p:spPr>
      </p:pic>
      <p:sp>
        <p:nvSpPr>
          <p:cNvPr id="6"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Population sizing for GAs</a:t>
            </a:r>
            <a:endParaRPr lang="en-US"/>
          </a:p>
        </p:txBody>
      </p:sp>
      <p:sp>
        <p:nvSpPr>
          <p:cNvPr id="3" name="Inhaltsplatzhalter 2"/>
          <p:cNvSpPr>
            <a:spLocks noGrp="1"/>
          </p:cNvSpPr>
          <p:nvPr>
            <p:ph idx="1"/>
          </p:nvPr>
        </p:nvSpPr>
        <p:spPr/>
        <p:txBody>
          <a:bodyPr>
            <a:noAutofit/>
          </a:bodyPr>
          <a:lstStyle/>
          <a:p>
            <a:r>
              <a:rPr lang="en-US" sz="2400" smtClean="0"/>
              <a:t>The Gambler’s ruin model (Feller, 1957) can be used for modeling the iterated decision making in GAs. </a:t>
            </a:r>
          </a:p>
          <a:p>
            <a:r>
              <a:rPr lang="en-US" sz="2400" smtClean="0"/>
              <a:t>A gambler with initial stake </a:t>
            </a:r>
            <a:r>
              <a:rPr lang="en-US" sz="2400" smtClean="0">
                <a:latin typeface="cmmi10"/>
              </a:rPr>
              <a:t>x</a:t>
            </a:r>
            <a:r>
              <a:rPr lang="en-US" sz="2400" baseline="-25000" smtClean="0">
                <a:latin typeface="cmmi10"/>
              </a:rPr>
              <a:t>0</a:t>
            </a:r>
            <a:r>
              <a:rPr lang="en-US" sz="2400" smtClean="0"/>
              <a:t> wishes to increase his funds to a total of N units by making a sequence of bets against a gaming house. Each bet has fixed probability </a:t>
            </a:r>
            <a:r>
              <a:rPr lang="en-US" sz="2400" smtClean="0">
                <a:latin typeface="cmmi10"/>
              </a:rPr>
              <a:t>p</a:t>
            </a:r>
            <a:r>
              <a:rPr lang="en-US" sz="2400" smtClean="0"/>
              <a:t> of winning (</a:t>
            </a:r>
            <a:r>
              <a:rPr lang="en-US" sz="2400" smtClean="0">
                <a:latin typeface="cmmi10"/>
              </a:rPr>
              <a:t>q</a:t>
            </a:r>
            <a:r>
              <a:rPr lang="en-US" sz="2400" smtClean="0"/>
              <a:t> =1−</a:t>
            </a:r>
            <a:r>
              <a:rPr lang="en-US" sz="2400" smtClean="0">
                <a:latin typeface="cmmi10"/>
              </a:rPr>
              <a:t>p</a:t>
            </a:r>
            <a:r>
              <a:rPr lang="en-US" sz="2400" smtClean="0"/>
              <a:t> of losing), and we wish to know the probability of succeeding (getting </a:t>
            </a:r>
            <a:r>
              <a:rPr lang="en-US" sz="2400" smtClean="0">
                <a:latin typeface="cmmi10"/>
              </a:rPr>
              <a:t>N</a:t>
            </a:r>
            <a:r>
              <a:rPr lang="en-US" sz="2400" smtClean="0"/>
              <a:t> units) or failing (losing all units).</a:t>
            </a:r>
          </a:p>
          <a:p>
            <a:r>
              <a:rPr lang="en-US" sz="2400" smtClean="0"/>
              <a:t>Following (Harik et al., 1997) the probability that a GA with a population size </a:t>
            </a:r>
            <a:r>
              <a:rPr lang="en-US" sz="2400" smtClean="0">
                <a:latin typeface="cmmi10"/>
              </a:rPr>
              <a:t>N</a:t>
            </a:r>
            <a:r>
              <a:rPr lang="en-US" sz="2400" smtClean="0"/>
              <a:t> converges after tconv generations to the correct solution is</a:t>
            </a:r>
            <a:endParaRPr lang="en-US" sz="2400"/>
          </a:p>
        </p:txBody>
      </p:sp>
      <p:pic>
        <p:nvPicPr>
          <p:cNvPr id="7" name="Grafik 6" descr="TP_tmp.emf"/>
          <p:cNvPicPr>
            <a:picLocks noChangeAspect="1"/>
          </p:cNvPicPr>
          <p:nvPr>
            <p:custDataLst>
              <p:tags r:id="rId1"/>
            </p:custDataLst>
          </p:nvPr>
        </p:nvPicPr>
        <p:blipFill>
          <a:blip r:embed="rId4" cstate="print"/>
          <a:stretch>
            <a:fillRect/>
          </a:stretch>
        </p:blipFill>
        <p:spPr>
          <a:xfrm>
            <a:off x="2195736" y="5373216"/>
            <a:ext cx="2426936" cy="720080"/>
          </a:xfrm>
          <a:prstGeom prst="rect">
            <a:avLst/>
          </a:prstGeom>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Population sizing for GAs (2)</a:t>
            </a:r>
            <a:endParaRPr lang="en-US"/>
          </a:p>
        </p:txBody>
      </p:sp>
      <p:sp>
        <p:nvSpPr>
          <p:cNvPr id="3" name="Inhaltsplatzhalter 2"/>
          <p:cNvSpPr>
            <a:spLocks noGrp="1"/>
          </p:cNvSpPr>
          <p:nvPr>
            <p:ph idx="1"/>
          </p:nvPr>
        </p:nvSpPr>
        <p:spPr/>
        <p:txBody>
          <a:bodyPr>
            <a:normAutofit/>
          </a:bodyPr>
          <a:lstStyle/>
          <a:p>
            <a:r>
              <a:rPr lang="en-US" sz="2400" smtClean="0"/>
              <a:t>After some calculations we get:</a:t>
            </a:r>
          </a:p>
          <a:p>
            <a:endParaRPr lang="en-US" sz="2400" smtClean="0"/>
          </a:p>
          <a:p>
            <a:pPr>
              <a:buNone/>
            </a:pPr>
            <a:endParaRPr lang="en-US" sz="2400" smtClean="0"/>
          </a:p>
          <a:p>
            <a:r>
              <a:rPr lang="en-US" sz="2400" smtClean="0">
                <a:latin typeface="cmmi10"/>
              </a:rPr>
              <a:t>N</a:t>
            </a:r>
            <a:r>
              <a:rPr lang="en-US" sz="2400" smtClean="0"/>
              <a:t> is the necessary population size, </a:t>
            </a:r>
            <a:r>
              <a:rPr lang="en-US" sz="2400" smtClean="0">
                <a:latin typeface="cmmi10"/>
              </a:rPr>
              <a:t>®</a:t>
            </a:r>
            <a:r>
              <a:rPr lang="en-US" sz="2400" smtClean="0"/>
              <a:t> = 1 − </a:t>
            </a:r>
            <a:r>
              <a:rPr lang="en-US" sz="2400" smtClean="0">
                <a:latin typeface="cmmi10"/>
              </a:rPr>
              <a:t>P</a:t>
            </a:r>
            <a:r>
              <a:rPr lang="en-US" sz="2400" baseline="-25000" smtClean="0">
                <a:latin typeface="cmmi10"/>
              </a:rPr>
              <a:t>n</a:t>
            </a:r>
            <a:r>
              <a:rPr lang="en-US" sz="2400" smtClean="0"/>
              <a:t> the probability </a:t>
            </a:r>
            <a:r>
              <a:rPr lang="en-US" sz="2400" smtClean="0">
                <a:latin typeface="cmmi10"/>
              </a:rPr>
              <a:t>P</a:t>
            </a:r>
            <a:r>
              <a:rPr lang="en-US" sz="2400" baseline="-25000" smtClean="0">
                <a:latin typeface="cmmi10"/>
              </a:rPr>
              <a:t>n</a:t>
            </a:r>
            <a:r>
              <a:rPr lang="en-US" sz="2400" smtClean="0"/>
              <a:t> that the optimal BB cannot be found (probability of failure) and </a:t>
            </a:r>
            <a:r>
              <a:rPr lang="en-US" sz="2400" smtClean="0">
                <a:latin typeface="cmmi10"/>
              </a:rPr>
              <a:t>k</a:t>
            </a:r>
            <a:r>
              <a:rPr lang="en-US" sz="2400" smtClean="0"/>
              <a:t> is the order of the BBs.</a:t>
            </a:r>
          </a:p>
          <a:p>
            <a:r>
              <a:rPr lang="en-US" sz="2400" smtClean="0"/>
              <a:t> </a:t>
            </a:r>
            <a:r>
              <a:rPr lang="en-US" sz="2400" smtClean="0">
                <a:latin typeface="cmmi10"/>
              </a:rPr>
              <a:t>¾</a:t>
            </a:r>
            <a:r>
              <a:rPr lang="en-US" sz="2400" baseline="-25000" smtClean="0">
                <a:latin typeface="Franklin Gothic Medium Cond"/>
              </a:rPr>
              <a:t>BB</a:t>
            </a:r>
            <a:r>
              <a:rPr lang="en-US" sz="2400" smtClean="0"/>
              <a:t> (variance of BBs), </a:t>
            </a:r>
            <a:r>
              <a:rPr lang="en-US" sz="2400" smtClean="0">
                <a:latin typeface="cmmi10"/>
              </a:rPr>
              <a:t>d</a:t>
            </a:r>
            <a:r>
              <a:rPr lang="en-US" sz="2400" smtClean="0"/>
              <a:t> (fitness difference between best and second best BB), </a:t>
            </a:r>
            <a:r>
              <a:rPr lang="en-US" sz="2400" smtClean="0">
                <a:latin typeface="cmmi10"/>
              </a:rPr>
              <a:t>m</a:t>
            </a:r>
            <a:r>
              <a:rPr lang="en-US" sz="2400" smtClean="0"/>
              <a:t>′ = </a:t>
            </a:r>
            <a:r>
              <a:rPr lang="en-US" sz="2400" smtClean="0">
                <a:latin typeface="cmmi10"/>
              </a:rPr>
              <a:t>m</a:t>
            </a:r>
            <a:r>
              <a:rPr lang="en-US" sz="2400" smtClean="0"/>
              <a:t>−1 (number of BBs) and </a:t>
            </a:r>
            <a:r>
              <a:rPr lang="en-US" sz="2400" smtClean="0">
                <a:latin typeface="cmmi10"/>
              </a:rPr>
              <a:t>k</a:t>
            </a:r>
            <a:r>
              <a:rPr lang="en-US" sz="2400" smtClean="0"/>
              <a:t> are problem-dependent.</a:t>
            </a:r>
            <a:endParaRPr lang="en-US" sz="2400"/>
          </a:p>
        </p:txBody>
      </p:sp>
      <p:pic>
        <p:nvPicPr>
          <p:cNvPr id="5" name="Grafik 4" descr="TP_tmp.emf"/>
          <p:cNvPicPr>
            <a:picLocks noChangeAspect="1"/>
          </p:cNvPicPr>
          <p:nvPr>
            <p:custDataLst>
              <p:tags r:id="rId1"/>
            </p:custDataLst>
          </p:nvPr>
        </p:nvPicPr>
        <p:blipFill>
          <a:blip r:embed="rId4" cstate="print"/>
          <a:stretch>
            <a:fillRect/>
          </a:stretch>
        </p:blipFill>
        <p:spPr>
          <a:xfrm>
            <a:off x="2699792" y="2204864"/>
            <a:ext cx="3888432" cy="576064"/>
          </a:xfrm>
          <a:prstGeom prst="rect">
            <a:avLst/>
          </a:prstGeom>
        </p:spPr>
      </p:pic>
      <p:sp>
        <p:nvSpPr>
          <p:cNvPr id="6"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Population sizing for GAs (3)</a:t>
            </a:r>
            <a:endParaRPr lang="en-US"/>
          </a:p>
        </p:txBody>
      </p:sp>
      <p:sp>
        <p:nvSpPr>
          <p:cNvPr id="3" name="Inhaltsplatzhalter 2"/>
          <p:cNvSpPr>
            <a:spLocks noGrp="1"/>
          </p:cNvSpPr>
          <p:nvPr>
            <p:ph idx="1"/>
          </p:nvPr>
        </p:nvSpPr>
        <p:spPr/>
        <p:txBody>
          <a:bodyPr/>
          <a:lstStyle/>
          <a:p>
            <a:r>
              <a:rPr lang="en-US" smtClean="0"/>
              <a:t>150-bit one-max problem </a:t>
            </a:r>
            <a:br>
              <a:rPr lang="en-US" smtClean="0"/>
            </a:br>
            <a:r>
              <a:rPr lang="en-US" smtClean="0"/>
              <a:t>(</a:t>
            </a:r>
            <a:r>
              <a:rPr lang="en-US" smtClean="0">
                <a:latin typeface="cmmi10"/>
              </a:rPr>
              <a:t>k</a:t>
            </a:r>
            <a:r>
              <a:rPr lang="en-US" smtClean="0"/>
              <a:t>=1, </a:t>
            </a:r>
            <a:r>
              <a:rPr lang="en-US" smtClean="0">
                <a:latin typeface="cmmi10"/>
              </a:rPr>
              <a:t>¾</a:t>
            </a:r>
            <a:r>
              <a:rPr lang="en-US" baseline="-25000" smtClean="0">
                <a:latin typeface="Franklin Gothic Medium Cond"/>
              </a:rPr>
              <a:t>BB</a:t>
            </a:r>
            <a:r>
              <a:rPr lang="en-US" smtClean="0"/>
              <a:t>=0.25, </a:t>
            </a:r>
            <a:r>
              <a:rPr lang="en-US" smtClean="0">
                <a:latin typeface="cmmi10"/>
              </a:rPr>
              <a:t>d</a:t>
            </a:r>
            <a:r>
              <a:rPr lang="en-US" smtClean="0"/>
              <a:t>=1 and </a:t>
            </a:r>
            <a:r>
              <a:rPr lang="en-US" smtClean="0">
                <a:latin typeface="cmmi10"/>
              </a:rPr>
              <a:t>m</a:t>
            </a:r>
            <a:r>
              <a:rPr lang="en-US" smtClean="0"/>
              <a:t>=150)</a:t>
            </a:r>
            <a:endParaRPr lang="en-US"/>
          </a:p>
        </p:txBody>
      </p:sp>
      <p:pic>
        <p:nvPicPr>
          <p:cNvPr id="19459" name="Picture 3"/>
          <p:cNvPicPr>
            <a:picLocks noChangeAspect="1" noChangeArrowheads="1"/>
          </p:cNvPicPr>
          <p:nvPr/>
        </p:nvPicPr>
        <p:blipFill>
          <a:blip r:embed="rId3" cstate="print"/>
          <a:srcRect/>
          <a:stretch>
            <a:fillRect/>
          </a:stretch>
        </p:blipFill>
        <p:spPr bwMode="auto">
          <a:xfrm>
            <a:off x="827584" y="2636912"/>
            <a:ext cx="4810125" cy="3971925"/>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Population sizing for GAs (4)</a:t>
            </a:r>
            <a:endParaRPr lang="en-US"/>
          </a:p>
        </p:txBody>
      </p:sp>
      <p:sp>
        <p:nvSpPr>
          <p:cNvPr id="3" name="Inhaltsplatzhalter 2"/>
          <p:cNvSpPr>
            <a:spLocks noGrp="1"/>
          </p:cNvSpPr>
          <p:nvPr>
            <p:ph idx="1"/>
          </p:nvPr>
        </p:nvSpPr>
        <p:spPr/>
        <p:txBody>
          <a:bodyPr/>
          <a:lstStyle/>
          <a:p>
            <a:r>
              <a:rPr lang="en-US" smtClean="0"/>
              <a:t>Ten concatenated 3-bit deceptive traps </a:t>
            </a:r>
            <a:br>
              <a:rPr lang="en-US" smtClean="0"/>
            </a:br>
            <a:r>
              <a:rPr lang="en-US" smtClean="0"/>
              <a:t>(</a:t>
            </a:r>
            <a:r>
              <a:rPr lang="en-US" smtClean="0">
                <a:latin typeface="cmmi10"/>
              </a:rPr>
              <a:t>k</a:t>
            </a:r>
            <a:r>
              <a:rPr lang="en-US" smtClean="0"/>
              <a:t>=3, </a:t>
            </a:r>
            <a:r>
              <a:rPr lang="en-US" smtClean="0">
                <a:latin typeface="cmmi10"/>
              </a:rPr>
              <a:t>¾</a:t>
            </a:r>
            <a:r>
              <a:rPr lang="en-US" baseline="-25000" smtClean="0">
                <a:latin typeface="Franklin Gothic Medium Cond"/>
              </a:rPr>
              <a:t>BB</a:t>
            </a:r>
            <a:r>
              <a:rPr lang="en-US" smtClean="0"/>
              <a:t> = 1, </a:t>
            </a:r>
            <a:r>
              <a:rPr lang="en-US" smtClean="0">
                <a:latin typeface="cmmi10"/>
              </a:rPr>
              <a:t>d</a:t>
            </a:r>
            <a:r>
              <a:rPr lang="en-US" smtClean="0"/>
              <a:t>=1 and </a:t>
            </a:r>
            <a:r>
              <a:rPr lang="en-US" smtClean="0">
                <a:latin typeface="cmmi10"/>
              </a:rPr>
              <a:t>m</a:t>
            </a:r>
            <a:r>
              <a:rPr lang="en-US" smtClean="0"/>
              <a:t>=10)</a:t>
            </a:r>
            <a:endParaRPr lang="en-US"/>
          </a:p>
        </p:txBody>
      </p:sp>
      <p:pic>
        <p:nvPicPr>
          <p:cNvPr id="20482" name="Picture 2"/>
          <p:cNvPicPr>
            <a:picLocks noChangeAspect="1" noChangeArrowheads="1"/>
          </p:cNvPicPr>
          <p:nvPr/>
        </p:nvPicPr>
        <p:blipFill>
          <a:blip r:embed="rId3" cstate="print"/>
          <a:srcRect/>
          <a:stretch>
            <a:fillRect/>
          </a:stretch>
        </p:blipFill>
        <p:spPr bwMode="auto">
          <a:xfrm>
            <a:off x="899592" y="2852936"/>
            <a:ext cx="4616177" cy="3634732"/>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Population sizing for GAs (5)</a:t>
            </a:r>
            <a:endParaRPr lang="en-US"/>
          </a:p>
        </p:txBody>
      </p:sp>
      <p:sp>
        <p:nvSpPr>
          <p:cNvPr id="3" name="Inhaltsplatzhalter 2"/>
          <p:cNvSpPr>
            <a:spLocks noGrp="1"/>
          </p:cNvSpPr>
          <p:nvPr>
            <p:ph idx="1"/>
          </p:nvPr>
        </p:nvSpPr>
        <p:spPr/>
        <p:txBody>
          <a:bodyPr>
            <a:normAutofit/>
          </a:bodyPr>
          <a:lstStyle/>
          <a:p>
            <a:r>
              <a:rPr lang="en-US" smtClean="0"/>
              <a:t>Now we have to ask how the redundancy of a representation influences GA performance?</a:t>
            </a:r>
          </a:p>
          <a:p>
            <a:r>
              <a:rPr lang="en-US" smtClean="0"/>
              <a:t>Observation: Redundant representation change the initial supply </a:t>
            </a:r>
            <a:r>
              <a:rPr lang="en-US" smtClean="0">
                <a:latin typeface="cmmi10"/>
              </a:rPr>
              <a:t>x</a:t>
            </a:r>
            <a:r>
              <a:rPr lang="en-US" baseline="-25000" smtClean="0">
                <a:latin typeface="cmmi10"/>
              </a:rPr>
              <a:t>0</a:t>
            </a:r>
            <a:r>
              <a:rPr lang="en-US" smtClean="0"/>
              <a:t> of BBs.</a:t>
            </a:r>
          </a:p>
          <a:p>
            <a:r>
              <a:rPr lang="en-US" smtClean="0"/>
              <a:t>For binary problem representation:</a:t>
            </a:r>
          </a:p>
          <a:p>
            <a:pPr>
              <a:buNone/>
            </a:pPr>
            <a:r>
              <a:rPr lang="en-US" smtClean="0"/>
              <a:t/>
            </a:r>
            <a:br>
              <a:rPr lang="en-US" smtClean="0"/>
            </a:br>
            <a:r>
              <a:rPr lang="en-US" smtClean="0"/>
              <a:t/>
            </a:r>
            <a:br>
              <a:rPr lang="en-US" smtClean="0"/>
            </a:br>
            <a:r>
              <a:rPr lang="en-US" smtClean="0"/>
              <a:t>where </a:t>
            </a:r>
            <a:r>
              <a:rPr lang="en-US" smtClean="0">
                <a:latin typeface="cmmi10"/>
              </a:rPr>
              <a:t>N</a:t>
            </a:r>
            <a:r>
              <a:rPr lang="en-US" smtClean="0"/>
              <a:t> is the population size.</a:t>
            </a:r>
            <a:endParaRPr lang="en-US"/>
          </a:p>
        </p:txBody>
      </p:sp>
      <p:pic>
        <p:nvPicPr>
          <p:cNvPr id="8" name="Grafik 7" descr="TP_tmp.emf"/>
          <p:cNvPicPr>
            <a:picLocks noChangeAspect="1"/>
          </p:cNvPicPr>
          <p:nvPr>
            <p:custDataLst>
              <p:tags r:id="rId1"/>
            </p:custDataLst>
          </p:nvPr>
        </p:nvPicPr>
        <p:blipFill>
          <a:blip r:embed="rId4" cstate="print"/>
          <a:stretch>
            <a:fillRect/>
          </a:stretch>
        </p:blipFill>
        <p:spPr>
          <a:xfrm>
            <a:off x="1907704" y="4509120"/>
            <a:ext cx="2232248" cy="595267"/>
          </a:xfrm>
          <a:prstGeom prst="rect">
            <a:avLst/>
          </a:prstGeom>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Population sizing for GAs (6)</a:t>
            </a:r>
            <a:endParaRPr lang="en-US"/>
          </a:p>
        </p:txBody>
      </p:sp>
      <p:sp>
        <p:nvSpPr>
          <p:cNvPr id="3" name="Inhaltsplatzhalter 2"/>
          <p:cNvSpPr>
            <a:spLocks noGrp="1"/>
          </p:cNvSpPr>
          <p:nvPr>
            <p:ph idx="1"/>
          </p:nvPr>
        </p:nvSpPr>
        <p:spPr/>
        <p:txBody>
          <a:bodyPr>
            <a:normAutofit/>
          </a:bodyPr>
          <a:lstStyle/>
          <a:p>
            <a:r>
              <a:rPr lang="en-US" sz="2400" smtClean="0"/>
              <a:t>When using synonymously redundant representations the existing model can be extended:</a:t>
            </a:r>
            <a:br>
              <a:rPr lang="en-US" sz="2400" smtClean="0"/>
            </a:br>
            <a:endParaRPr lang="en-US" sz="2400" smtClean="0"/>
          </a:p>
          <a:p>
            <a:endParaRPr lang="en-US" sz="2400" smtClean="0"/>
          </a:p>
          <a:p>
            <a:r>
              <a:rPr lang="en-US" sz="2400" smtClean="0"/>
              <a:t>The population size </a:t>
            </a:r>
            <a:r>
              <a:rPr lang="en-US" sz="2400" smtClean="0">
                <a:latin typeface="cmmi10"/>
              </a:rPr>
              <a:t>N</a:t>
            </a:r>
            <a:r>
              <a:rPr lang="en-US" sz="2400" smtClean="0"/>
              <a:t> that is necessary to find the optimal solution with probability </a:t>
            </a:r>
            <a:r>
              <a:rPr lang="en-US" sz="2400" smtClean="0">
                <a:latin typeface="cmmi10"/>
              </a:rPr>
              <a:t>P</a:t>
            </a:r>
            <a:r>
              <a:rPr lang="en-US" sz="2400" baseline="-25000" smtClean="0">
                <a:latin typeface="cmmi10"/>
              </a:rPr>
              <a:t>n</a:t>
            </a:r>
            <a:r>
              <a:rPr lang="en-US" sz="2400" smtClean="0"/>
              <a:t>=1−</a:t>
            </a:r>
            <a:r>
              <a:rPr lang="en-US" sz="2400" smtClean="0">
                <a:latin typeface="cmmi10"/>
              </a:rPr>
              <a:t>®</a:t>
            </a:r>
            <a:r>
              <a:rPr lang="en-US" sz="2400" smtClean="0"/>
              <a:t> </a:t>
            </a:r>
            <a:br>
              <a:rPr lang="en-US" sz="2400" smtClean="0"/>
            </a:br>
            <a:r>
              <a:rPr lang="en-US" sz="2400" smtClean="0"/>
              <a:t/>
            </a:r>
            <a:br>
              <a:rPr lang="en-US" sz="2400" smtClean="0"/>
            </a:br>
            <a:r>
              <a:rPr lang="en-US" sz="2400" smtClean="0"/>
              <a:t>goes with </a:t>
            </a:r>
          </a:p>
        </p:txBody>
      </p:sp>
      <p:pic>
        <p:nvPicPr>
          <p:cNvPr id="5" name="Grafik 4" descr="TP_tmp.emf"/>
          <p:cNvPicPr>
            <a:picLocks noChangeAspect="1"/>
          </p:cNvPicPr>
          <p:nvPr>
            <p:custDataLst>
              <p:tags r:id="rId1"/>
            </p:custDataLst>
          </p:nvPr>
        </p:nvPicPr>
        <p:blipFill>
          <a:blip r:embed="rId5" cstate="print"/>
          <a:stretch>
            <a:fillRect/>
          </a:stretch>
        </p:blipFill>
        <p:spPr>
          <a:xfrm>
            <a:off x="2020188" y="4252620"/>
            <a:ext cx="1152128" cy="642533"/>
          </a:xfrm>
          <a:prstGeom prst="rect">
            <a:avLst/>
          </a:prstGeom>
        </p:spPr>
      </p:pic>
      <p:pic>
        <p:nvPicPr>
          <p:cNvPr id="9" name="Grafik 8" descr="TP_tmp.emf"/>
          <p:cNvPicPr>
            <a:picLocks noChangeAspect="1"/>
          </p:cNvPicPr>
          <p:nvPr>
            <p:custDataLst>
              <p:tags r:id="rId2"/>
            </p:custDataLst>
          </p:nvPr>
        </p:nvPicPr>
        <p:blipFill>
          <a:blip r:embed="rId6" cstate="print"/>
          <a:stretch>
            <a:fillRect/>
          </a:stretch>
        </p:blipFill>
        <p:spPr>
          <a:xfrm>
            <a:off x="971600" y="2492896"/>
            <a:ext cx="3612400" cy="504056"/>
          </a:xfrm>
          <a:prstGeom prst="rect">
            <a:avLst/>
          </a:prstGeom>
        </p:spPr>
      </p:pic>
      <p:sp>
        <p:nvSpPr>
          <p:cNvPr id="6"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Construction heuristics for TSP (3)</a:t>
            </a:r>
            <a:endParaRPr lang="en-US"/>
          </a:p>
        </p:txBody>
      </p:sp>
      <p:sp>
        <p:nvSpPr>
          <p:cNvPr id="3" name="Inhaltsplatzhalter 2"/>
          <p:cNvSpPr>
            <a:spLocks noGrp="1"/>
          </p:cNvSpPr>
          <p:nvPr>
            <p:ph idx="1"/>
          </p:nvPr>
        </p:nvSpPr>
        <p:spPr/>
        <p:txBody>
          <a:bodyPr>
            <a:normAutofit/>
          </a:bodyPr>
          <a:lstStyle/>
          <a:p>
            <a:r>
              <a:rPr lang="en-US" dirty="0" smtClean="0"/>
              <a:t>Furthest insertion</a:t>
            </a:r>
          </a:p>
          <a:p>
            <a:pPr lvl="1"/>
            <a:r>
              <a:rPr lang="en-US" dirty="0" smtClean="0"/>
              <a:t>Start with longest two-city tour</a:t>
            </a:r>
          </a:p>
          <a:p>
            <a:pPr lvl="1"/>
            <a:r>
              <a:rPr lang="en-US" dirty="0" smtClean="0"/>
              <a:t>Iteratively add city that increases tour length the most when inserted it in the best position on the current tour</a:t>
            </a:r>
          </a:p>
          <a:p>
            <a:pPr lvl="1"/>
            <a:r>
              <a:rPr lang="en-US" dirty="0" smtClean="0"/>
              <a:t>Idea: start with cities that are far apart</a:t>
            </a:r>
          </a:p>
          <a:p>
            <a:pPr lvl="1"/>
            <a:r>
              <a:rPr lang="en-US" dirty="0" smtClean="0"/>
              <a:t>Worst-case performance is </a:t>
            </a:r>
            <a:br>
              <a:rPr lang="en-US" dirty="0" smtClean="0"/>
            </a:br>
            <a:r>
              <a:rPr lang="en-US" dirty="0" smtClean="0"/>
              <a:t>(like cheapest insertion), but furthest insertion outperforms the other construction heuristics in practice.</a:t>
            </a:r>
          </a:p>
          <a:p>
            <a:pPr lvl="1"/>
            <a:endParaRPr lang="en-US" dirty="0" smtClean="0"/>
          </a:p>
        </p:txBody>
      </p:sp>
      <p:cxnSp>
        <p:nvCxnSpPr>
          <p:cNvPr id="6" name="Gerade Verbindung 5"/>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7" name="Grafik 6" descr="TP_tmp.emf"/>
          <p:cNvPicPr>
            <a:picLocks noChangeAspect="1"/>
          </p:cNvPicPr>
          <p:nvPr>
            <p:custDataLst>
              <p:tags r:id="rId1"/>
            </p:custDataLst>
          </p:nvPr>
        </p:nvPicPr>
        <p:blipFill>
          <a:blip r:embed="rId4" cstate="print"/>
          <a:stretch>
            <a:fillRect/>
          </a:stretch>
        </p:blipFill>
        <p:spPr>
          <a:xfrm>
            <a:off x="4932040" y="4293096"/>
            <a:ext cx="2339999" cy="324000"/>
          </a:xfrm>
          <a:prstGeom prst="rect">
            <a:avLst/>
          </a:prstGeom>
        </p:spPr>
      </p:pic>
      <p:sp>
        <p:nvSpPr>
          <p:cNvPr id="9" name="Textplatzhalter 10"/>
          <p:cNvSpPr>
            <a:spLocks noGrp="1"/>
          </p:cNvSpPr>
          <p:nvPr>
            <p:ph type="body" sz="quarter" idx="10"/>
          </p:nvPr>
        </p:nvSpPr>
        <p:spPr>
          <a:xfrm>
            <a:off x="468313" y="0"/>
            <a:ext cx="7559675" cy="260350"/>
          </a:xfrm>
        </p:spPr>
        <p:txBody>
          <a:bodyPr/>
          <a:lstStyle/>
          <a:p>
            <a:r>
              <a:rPr lang="en-US" smtClean="0"/>
              <a:t>Modern Heuristics - Heuristics</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Population sizing for GAs (7)</a:t>
            </a:r>
            <a:endParaRPr lang="en-US"/>
          </a:p>
        </p:txBody>
      </p:sp>
      <p:sp>
        <p:nvSpPr>
          <p:cNvPr id="3" name="Inhaltsplatzhalter 2"/>
          <p:cNvSpPr>
            <a:spLocks noGrp="1"/>
          </p:cNvSpPr>
          <p:nvPr>
            <p:ph idx="1"/>
          </p:nvPr>
        </p:nvSpPr>
        <p:spPr/>
        <p:txBody>
          <a:bodyPr>
            <a:normAutofit/>
          </a:bodyPr>
          <a:lstStyle/>
          <a:p>
            <a:r>
              <a:rPr lang="en-US" sz="2400" smtClean="0"/>
              <a:t>Conclusions from this model:</a:t>
            </a:r>
          </a:p>
          <a:p>
            <a:pPr lvl="1"/>
            <a:r>
              <a:rPr lang="en-US" sz="2000" smtClean="0"/>
              <a:t>Redundant representations can change the performance of EAs.</a:t>
            </a:r>
          </a:p>
          <a:p>
            <a:pPr lvl="1"/>
            <a:r>
              <a:rPr lang="en-US" sz="2000" smtClean="0"/>
              <a:t>If representations are synonymously redundant:</a:t>
            </a:r>
          </a:p>
          <a:p>
            <a:pPr lvl="2"/>
            <a:r>
              <a:rPr lang="en-US" sz="1800" smtClean="0"/>
              <a:t>Uniformly redundant representations do not change the performance of EAs!</a:t>
            </a:r>
          </a:p>
          <a:p>
            <a:pPr lvl="2"/>
            <a:r>
              <a:rPr lang="en-US" sz="1800" smtClean="0"/>
              <a:t>If the optimal BB is overrepresented GA performance increases.</a:t>
            </a:r>
          </a:p>
          <a:p>
            <a:pPr lvl="2"/>
            <a:r>
              <a:rPr lang="en-US" sz="1800" smtClean="0"/>
              <a:t>If the optimal BB is underrepresented GA performance decreases.</a:t>
            </a:r>
          </a:p>
          <a:p>
            <a:r>
              <a:rPr lang="en-US" sz="2400" smtClean="0"/>
              <a:t>Redundant representations can not be used systematically if there is no problem-specific knowledge!</a:t>
            </a:r>
            <a:endParaRPr lang="en-US" sz="2400"/>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 Trivial voting mapping</a:t>
            </a:r>
            <a:endParaRPr lang="en-US"/>
          </a:p>
        </p:txBody>
      </p:sp>
      <p:sp>
        <p:nvSpPr>
          <p:cNvPr id="3" name="Inhaltsplatzhalter 2"/>
          <p:cNvSpPr>
            <a:spLocks noGrp="1"/>
          </p:cNvSpPr>
          <p:nvPr>
            <p:ph idx="1"/>
          </p:nvPr>
        </p:nvSpPr>
        <p:spPr/>
        <p:txBody>
          <a:bodyPr>
            <a:noAutofit/>
          </a:bodyPr>
          <a:lstStyle/>
          <a:p>
            <a:r>
              <a:rPr lang="en-US" sz="2400" smtClean="0"/>
              <a:t>The trivial voting mapping (TVM) assigns binary phenotypes to binary genotypes.</a:t>
            </a:r>
          </a:p>
          <a:p>
            <a:r>
              <a:rPr lang="en-US" sz="2400" smtClean="0"/>
              <a:t>One bit of the phenotype is represented by </a:t>
            </a:r>
            <a:r>
              <a:rPr lang="en-US" sz="2400" smtClean="0">
                <a:latin typeface="cmmi10"/>
              </a:rPr>
              <a:t>k</a:t>
            </a:r>
            <a:r>
              <a:rPr lang="en-US" sz="2400" baseline="-25000" smtClean="0">
                <a:latin typeface="cmmi10"/>
              </a:rPr>
              <a:t>r</a:t>
            </a:r>
            <a:r>
              <a:rPr lang="en-US" sz="2400" smtClean="0"/>
              <a:t> genotypic bits.</a:t>
            </a:r>
          </a:p>
          <a:p>
            <a:r>
              <a:rPr lang="en-US" sz="2400" smtClean="0"/>
              <a:t>In general, a phenotypic bit is 0 if less than </a:t>
            </a:r>
            <a:r>
              <a:rPr lang="en-US" sz="2400" smtClean="0">
                <a:latin typeface="cmmi10"/>
              </a:rPr>
              <a:t>u</a:t>
            </a:r>
            <a:r>
              <a:rPr lang="en-US" sz="2400" smtClean="0"/>
              <a:t> genotypic bits are zero. If more than </a:t>
            </a:r>
            <a:r>
              <a:rPr lang="en-US" sz="2400" smtClean="0">
                <a:latin typeface="cmmi10"/>
              </a:rPr>
              <a:t>u</a:t>
            </a:r>
            <a:r>
              <a:rPr lang="en-US" sz="2400" smtClean="0"/>
              <a:t> genotypic bits are 1 then the phenotypic bit is 1.</a:t>
            </a:r>
          </a:p>
          <a:p>
            <a:r>
              <a:rPr lang="en-US" sz="2400" smtClean="0"/>
              <a:t>For </a:t>
            </a:r>
            <a:r>
              <a:rPr lang="en-US" sz="2400" smtClean="0">
                <a:latin typeface="Calibri"/>
              </a:rPr>
              <a:t>u=</a:t>
            </a:r>
            <a:r>
              <a:rPr lang="en-US" sz="2400" smtClean="0">
                <a:latin typeface="cmmi10"/>
              </a:rPr>
              <a:t>k</a:t>
            </a:r>
            <a:r>
              <a:rPr lang="en-US" sz="2400" baseline="-25000" smtClean="0">
                <a:latin typeface="cmmi10"/>
              </a:rPr>
              <a:t>r</a:t>
            </a:r>
            <a:r>
              <a:rPr lang="en-US" sz="2400" smtClean="0">
                <a:latin typeface="Calibri"/>
              </a:rPr>
              <a:t>/2</a:t>
            </a:r>
            <a:r>
              <a:rPr lang="en-US" sz="2400" smtClean="0"/>
              <a:t> the value of the phenotypic bit is determined by the majority of the genotypic bits (majority vote)</a:t>
            </a:r>
          </a:p>
          <a:p>
            <a:r>
              <a:rPr lang="en-US" sz="2400" smtClean="0"/>
              <a:t>In general: </a:t>
            </a:r>
          </a:p>
          <a:p>
            <a:endParaRPr lang="en-US" sz="2400" smtClean="0"/>
          </a:p>
          <a:p>
            <a:endParaRPr lang="en-US" sz="2400" smtClean="0"/>
          </a:p>
          <a:p>
            <a:pPr>
              <a:buNone/>
            </a:pPr>
            <a:r>
              <a:rPr lang="en-US" sz="2400" smtClean="0"/>
              <a:t>	where u</a:t>
            </a:r>
            <a:r>
              <a:rPr lang="en-US" sz="2400" smtClean="0">
                <a:latin typeface="cmsy10"/>
              </a:rPr>
              <a:t>2</a:t>
            </a:r>
            <a:r>
              <a:rPr lang="en-US" sz="2400" smtClean="0"/>
              <a:t> {1,…,</a:t>
            </a:r>
            <a:r>
              <a:rPr lang="en-US" sz="2400" smtClean="0">
                <a:latin typeface="cmmi10"/>
              </a:rPr>
              <a:t>k</a:t>
            </a:r>
            <a:r>
              <a:rPr lang="en-US" sz="2400" baseline="-25000" smtClean="0">
                <a:latin typeface="cmmi10"/>
              </a:rPr>
              <a:t>r</a:t>
            </a:r>
            <a:r>
              <a:rPr lang="en-US" sz="2400" smtClean="0"/>
              <a:t>}.</a:t>
            </a:r>
            <a:endParaRPr lang="en-US" sz="2400"/>
          </a:p>
        </p:txBody>
      </p:sp>
      <p:pic>
        <p:nvPicPr>
          <p:cNvPr id="5" name="Grafik 4" descr="TP_tmp.emf"/>
          <p:cNvPicPr>
            <a:picLocks noChangeAspect="1"/>
          </p:cNvPicPr>
          <p:nvPr>
            <p:custDataLst>
              <p:tags r:id="rId1"/>
            </p:custDataLst>
          </p:nvPr>
        </p:nvPicPr>
        <p:blipFill>
          <a:blip r:embed="rId4" cstate="print"/>
          <a:stretch>
            <a:fillRect/>
          </a:stretch>
        </p:blipFill>
        <p:spPr>
          <a:xfrm>
            <a:off x="899592" y="4941168"/>
            <a:ext cx="3581999" cy="828000"/>
          </a:xfrm>
          <a:prstGeom prst="rect">
            <a:avLst/>
          </a:prstGeom>
        </p:spPr>
      </p:pic>
      <p:sp>
        <p:nvSpPr>
          <p:cNvPr id="6"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Examples</a:t>
            </a:r>
            <a:endParaRPr lang="en-US"/>
          </a:p>
        </p:txBody>
      </p:sp>
      <p:sp>
        <p:nvSpPr>
          <p:cNvPr id="3" name="Inhaltsplatzhalter 2"/>
          <p:cNvSpPr>
            <a:spLocks noGrp="1"/>
          </p:cNvSpPr>
          <p:nvPr>
            <p:ph idx="1"/>
          </p:nvPr>
        </p:nvSpPr>
        <p:spPr>
          <a:xfrm>
            <a:off x="457200" y="1556792"/>
            <a:ext cx="8229600" cy="4525963"/>
          </a:xfrm>
        </p:spPr>
        <p:txBody>
          <a:bodyPr/>
          <a:lstStyle/>
          <a:p>
            <a:r>
              <a:rPr lang="en-US" smtClean="0">
                <a:latin typeface="cmmi10"/>
              </a:rPr>
              <a:t>k</a:t>
            </a:r>
            <a:r>
              <a:rPr lang="en-US" smtClean="0"/>
              <a:t>=1</a:t>
            </a:r>
          </a:p>
          <a:p>
            <a:r>
              <a:rPr lang="en-US" smtClean="0">
                <a:latin typeface="cmmi10"/>
              </a:rPr>
              <a:t>k</a:t>
            </a:r>
            <a:r>
              <a:rPr lang="en-US" baseline="-25000" smtClean="0">
                <a:latin typeface="cmmi10"/>
              </a:rPr>
              <a:t>r</a:t>
            </a:r>
            <a:r>
              <a:rPr lang="en-US" smtClean="0"/>
              <a:t>=3</a:t>
            </a:r>
          </a:p>
          <a:p>
            <a:r>
              <a:rPr lang="en-US" smtClean="0">
                <a:latin typeface="cmmi10"/>
              </a:rPr>
              <a:t>u</a:t>
            </a:r>
            <a:r>
              <a:rPr lang="en-US" smtClean="0"/>
              <a:t>=2</a:t>
            </a:r>
            <a:br>
              <a:rPr lang="en-US" smtClean="0"/>
            </a:br>
            <a:endParaRPr lang="en-US" smtClean="0"/>
          </a:p>
          <a:p>
            <a:r>
              <a:rPr lang="en-US" smtClean="0">
                <a:latin typeface="cmmi10"/>
              </a:rPr>
              <a:t>k</a:t>
            </a:r>
            <a:r>
              <a:rPr lang="en-US" smtClean="0"/>
              <a:t>=1</a:t>
            </a:r>
          </a:p>
          <a:p>
            <a:r>
              <a:rPr lang="en-US" smtClean="0">
                <a:latin typeface="cmmi10"/>
              </a:rPr>
              <a:t>k</a:t>
            </a:r>
            <a:r>
              <a:rPr lang="en-US" baseline="-25000" smtClean="0">
                <a:latin typeface="cmmi10"/>
              </a:rPr>
              <a:t>r</a:t>
            </a:r>
            <a:r>
              <a:rPr lang="en-US" smtClean="0"/>
              <a:t> =3</a:t>
            </a:r>
          </a:p>
          <a:p>
            <a:r>
              <a:rPr lang="en-US" smtClean="0">
                <a:latin typeface="cmmi10"/>
              </a:rPr>
              <a:t>u</a:t>
            </a:r>
            <a:r>
              <a:rPr lang="en-US" smtClean="0"/>
              <a:t>=1</a:t>
            </a:r>
            <a:endParaRPr lang="en-US"/>
          </a:p>
        </p:txBody>
      </p:sp>
      <p:pic>
        <p:nvPicPr>
          <p:cNvPr id="21506" name="Picture 2"/>
          <p:cNvPicPr>
            <a:picLocks noChangeAspect="1" noChangeArrowheads="1"/>
          </p:cNvPicPr>
          <p:nvPr/>
        </p:nvPicPr>
        <p:blipFill>
          <a:blip r:embed="rId3" cstate="print"/>
          <a:srcRect/>
          <a:stretch>
            <a:fillRect/>
          </a:stretch>
        </p:blipFill>
        <p:spPr bwMode="auto">
          <a:xfrm>
            <a:off x="2267744" y="1988840"/>
            <a:ext cx="6048375" cy="3000375"/>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Trivial voting mapping (3)</a:t>
            </a:r>
            <a:endParaRPr lang="en-US"/>
          </a:p>
        </p:txBody>
      </p:sp>
      <p:sp>
        <p:nvSpPr>
          <p:cNvPr id="3" name="Inhaltsplatzhalter 2"/>
          <p:cNvSpPr>
            <a:spLocks noGrp="1"/>
          </p:cNvSpPr>
          <p:nvPr>
            <p:ph idx="1"/>
          </p:nvPr>
        </p:nvSpPr>
        <p:spPr>
          <a:xfrm>
            <a:off x="457200" y="5229200"/>
            <a:ext cx="8229600" cy="896963"/>
          </a:xfrm>
        </p:spPr>
        <p:txBody>
          <a:bodyPr>
            <a:normAutofit fontScale="92500"/>
          </a:bodyPr>
          <a:lstStyle/>
          <a:p>
            <a:r>
              <a:rPr lang="en-US" sz="2400" smtClean="0"/>
              <a:t>Experimental and theoretical results of the proportion of correct BBs on a 150-bit one-max problem using the trivial voting mapping for </a:t>
            </a:r>
            <a:r>
              <a:rPr lang="en-US" sz="2400" smtClean="0">
                <a:latin typeface="cmmi10"/>
              </a:rPr>
              <a:t>k</a:t>
            </a:r>
            <a:r>
              <a:rPr lang="en-US" sz="2400" baseline="-25000" smtClean="0">
                <a:latin typeface="cmmi10"/>
              </a:rPr>
              <a:t>r</a:t>
            </a:r>
            <a:r>
              <a:rPr lang="en-US" sz="2400" smtClean="0"/>
              <a:t>=2.</a:t>
            </a:r>
            <a:endParaRPr lang="en-US" sz="2400"/>
          </a:p>
        </p:txBody>
      </p:sp>
      <p:pic>
        <p:nvPicPr>
          <p:cNvPr id="22530" name="Picture 2"/>
          <p:cNvPicPr>
            <a:picLocks noChangeAspect="1" noChangeArrowheads="1"/>
          </p:cNvPicPr>
          <p:nvPr/>
        </p:nvPicPr>
        <p:blipFill>
          <a:blip r:embed="rId3" cstate="print"/>
          <a:srcRect/>
          <a:stretch>
            <a:fillRect/>
          </a:stretch>
        </p:blipFill>
        <p:spPr bwMode="auto">
          <a:xfrm>
            <a:off x="1763689" y="1526505"/>
            <a:ext cx="5184576" cy="3785058"/>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Trivial voting mapping (4)</a:t>
            </a:r>
            <a:endParaRPr lang="en-US"/>
          </a:p>
        </p:txBody>
      </p:sp>
      <p:sp>
        <p:nvSpPr>
          <p:cNvPr id="4" name="Inhaltsplatzhalter 2"/>
          <p:cNvSpPr txBox="1">
            <a:spLocks/>
          </p:cNvSpPr>
          <p:nvPr/>
        </p:nvSpPr>
        <p:spPr>
          <a:xfrm>
            <a:off x="457200" y="5229200"/>
            <a:ext cx="8229600" cy="8969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smtClean="0">
                <a:ln>
                  <a:noFill/>
                </a:ln>
                <a:solidFill>
                  <a:schemeClr val="tx1"/>
                </a:solidFill>
                <a:effectLst/>
                <a:uLnTx/>
                <a:uFillTx/>
                <a:latin typeface="Franklin Gothic Medium Cond" pitchFamily="34" charset="0"/>
                <a:ea typeface="+mn-ea"/>
                <a:cs typeface="+mn-cs"/>
              </a:rPr>
              <a:t>Experimental and theoretical results of the proportion of correct BBs on a 150-bit one-max problem using the trivial voting mapping for </a:t>
            </a:r>
            <a:r>
              <a:rPr kumimoji="0" lang="en-US" sz="2400" b="0" i="0" u="none" strike="noStrike" kern="1200" cap="none" spc="0" normalizeH="0" baseline="0" noProof="0" smtClean="0">
                <a:ln>
                  <a:noFill/>
                </a:ln>
                <a:solidFill>
                  <a:schemeClr val="tx1"/>
                </a:solidFill>
                <a:effectLst/>
                <a:uLnTx/>
                <a:uFillTx/>
                <a:latin typeface="cmmi10"/>
                <a:ea typeface="+mn-ea"/>
                <a:cs typeface="+mn-cs"/>
              </a:rPr>
              <a:t>k</a:t>
            </a:r>
            <a:r>
              <a:rPr kumimoji="0" lang="en-US" sz="2400" b="0" i="0" u="none" strike="noStrike" kern="1200" cap="none" spc="0" normalizeH="0" baseline="-25000" noProof="0" smtClean="0">
                <a:ln>
                  <a:noFill/>
                </a:ln>
                <a:solidFill>
                  <a:schemeClr val="tx1"/>
                </a:solidFill>
                <a:effectLst/>
                <a:uLnTx/>
                <a:uFillTx/>
                <a:latin typeface="cmmi10"/>
                <a:ea typeface="+mn-ea"/>
                <a:cs typeface="+mn-cs"/>
              </a:rPr>
              <a:t>r</a:t>
            </a:r>
            <a:r>
              <a:rPr kumimoji="0" lang="en-US" sz="2400" b="0" i="0" u="none" strike="noStrike" kern="1200" cap="none" spc="0" normalizeH="0" baseline="0" noProof="0" smtClean="0">
                <a:ln>
                  <a:noFill/>
                </a:ln>
                <a:solidFill>
                  <a:schemeClr val="tx1"/>
                </a:solidFill>
                <a:effectLst/>
                <a:uLnTx/>
                <a:uFillTx/>
                <a:latin typeface="Franklin Gothic Medium Cond" pitchFamily="34" charset="0"/>
                <a:ea typeface="+mn-ea"/>
                <a:cs typeface="+mn-cs"/>
              </a:rPr>
              <a:t>=3.</a:t>
            </a:r>
            <a:endParaRPr kumimoji="0" lang="en-US" sz="2400" b="0" i="0" u="none" strike="noStrike" kern="1200" cap="none" spc="0" normalizeH="0" baseline="0" noProof="0">
              <a:ln>
                <a:noFill/>
              </a:ln>
              <a:solidFill>
                <a:schemeClr val="tx1"/>
              </a:solidFill>
              <a:effectLst/>
              <a:uLnTx/>
              <a:uFillTx/>
              <a:latin typeface="Franklin Gothic Medium Cond" pitchFamily="34" charset="0"/>
              <a:ea typeface="+mn-ea"/>
              <a:cs typeface="+mn-cs"/>
            </a:endParaRPr>
          </a:p>
        </p:txBody>
      </p:sp>
      <p:pic>
        <p:nvPicPr>
          <p:cNvPr id="23554" name="Picture 2"/>
          <p:cNvPicPr>
            <a:picLocks noChangeAspect="1" noChangeArrowheads="1"/>
          </p:cNvPicPr>
          <p:nvPr/>
        </p:nvPicPr>
        <p:blipFill>
          <a:blip r:embed="rId3" cstate="print"/>
          <a:srcRect/>
          <a:stretch>
            <a:fillRect/>
          </a:stretch>
        </p:blipFill>
        <p:spPr bwMode="auto">
          <a:xfrm>
            <a:off x="1679054" y="1412776"/>
            <a:ext cx="5269210" cy="3912585"/>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Trivial voting mapping (5)</a:t>
            </a:r>
            <a:endParaRPr lang="en-US"/>
          </a:p>
        </p:txBody>
      </p:sp>
      <p:sp>
        <p:nvSpPr>
          <p:cNvPr id="3" name="Inhaltsplatzhalter 2"/>
          <p:cNvSpPr>
            <a:spLocks noGrp="1"/>
          </p:cNvSpPr>
          <p:nvPr>
            <p:ph idx="1"/>
          </p:nvPr>
        </p:nvSpPr>
        <p:spPr>
          <a:xfrm>
            <a:off x="457200" y="5373216"/>
            <a:ext cx="8229600" cy="752947"/>
          </a:xfrm>
        </p:spPr>
        <p:txBody>
          <a:bodyPr>
            <a:normAutofit lnSpcReduction="10000"/>
          </a:bodyPr>
          <a:lstStyle/>
          <a:p>
            <a:r>
              <a:rPr lang="en-US" sz="2400" smtClean="0"/>
              <a:t>Experimental and theoretical results of the proportion of correct BBs for ten concatenated 3-bit deceptive traps and </a:t>
            </a:r>
            <a:r>
              <a:rPr lang="en-US" sz="2400" smtClean="0">
                <a:latin typeface="cmmi10"/>
              </a:rPr>
              <a:t>k</a:t>
            </a:r>
            <a:r>
              <a:rPr lang="en-US" sz="2400" baseline="-25000" smtClean="0">
                <a:latin typeface="cmmi10"/>
              </a:rPr>
              <a:t>r</a:t>
            </a:r>
            <a:r>
              <a:rPr lang="en-US" sz="2400" smtClean="0"/>
              <a:t> = 2.</a:t>
            </a:r>
            <a:endParaRPr lang="en-US" sz="2400"/>
          </a:p>
        </p:txBody>
      </p:sp>
      <p:pic>
        <p:nvPicPr>
          <p:cNvPr id="24578" name="Picture 2"/>
          <p:cNvPicPr>
            <a:picLocks noChangeAspect="1" noChangeArrowheads="1"/>
          </p:cNvPicPr>
          <p:nvPr/>
        </p:nvPicPr>
        <p:blipFill>
          <a:blip r:embed="rId3" cstate="print"/>
          <a:srcRect/>
          <a:stretch>
            <a:fillRect/>
          </a:stretch>
        </p:blipFill>
        <p:spPr bwMode="auto">
          <a:xfrm>
            <a:off x="1763688" y="1576809"/>
            <a:ext cx="4896544" cy="3652391"/>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Trivial voting mapping (6)</a:t>
            </a:r>
            <a:endParaRPr lang="en-US"/>
          </a:p>
        </p:txBody>
      </p:sp>
      <p:sp>
        <p:nvSpPr>
          <p:cNvPr id="3" name="Inhaltsplatzhalter 2"/>
          <p:cNvSpPr>
            <a:spLocks noGrp="1"/>
          </p:cNvSpPr>
          <p:nvPr>
            <p:ph idx="1"/>
          </p:nvPr>
        </p:nvSpPr>
        <p:spPr>
          <a:xfrm>
            <a:off x="457200" y="5445224"/>
            <a:ext cx="8229600" cy="680939"/>
          </a:xfrm>
        </p:spPr>
        <p:txBody>
          <a:bodyPr>
            <a:normAutofit fontScale="92500" lnSpcReduction="20000"/>
          </a:bodyPr>
          <a:lstStyle/>
          <a:p>
            <a:r>
              <a:rPr lang="en-US" sz="2400" dirty="0" smtClean="0"/>
              <a:t>Experimental and theoretical results of the proportion of correct BBs for ten concatenated 3-bit deceptive traps and </a:t>
            </a:r>
            <a:r>
              <a:rPr lang="en-US" sz="2400" dirty="0" err="1" smtClean="0">
                <a:latin typeface="cmmi10"/>
              </a:rPr>
              <a:t>k</a:t>
            </a:r>
            <a:r>
              <a:rPr lang="en-US" sz="2400" baseline="-25000" dirty="0" err="1" smtClean="0">
                <a:latin typeface="cmmi10"/>
              </a:rPr>
              <a:t>r</a:t>
            </a:r>
            <a:r>
              <a:rPr lang="en-US" sz="2400" dirty="0" smtClean="0"/>
              <a:t> = 3.</a:t>
            </a:r>
          </a:p>
          <a:p>
            <a:endParaRPr lang="en-US" sz="2400" dirty="0"/>
          </a:p>
        </p:txBody>
      </p:sp>
      <p:pic>
        <p:nvPicPr>
          <p:cNvPr id="25602" name="Picture 2"/>
          <p:cNvPicPr>
            <a:picLocks noChangeAspect="1" noChangeArrowheads="1"/>
          </p:cNvPicPr>
          <p:nvPr/>
        </p:nvPicPr>
        <p:blipFill>
          <a:blip r:embed="rId3" cstate="print"/>
          <a:srcRect/>
          <a:stretch>
            <a:fillRect/>
          </a:stretch>
        </p:blipFill>
        <p:spPr bwMode="auto">
          <a:xfrm>
            <a:off x="1691680" y="1700808"/>
            <a:ext cx="5040560" cy="3715757"/>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Population sizing for GAs (8)</a:t>
            </a:r>
            <a:endParaRPr lang="en-US"/>
          </a:p>
        </p:txBody>
      </p:sp>
      <p:sp>
        <p:nvSpPr>
          <p:cNvPr id="3" name="Inhaltsplatzhalter 2"/>
          <p:cNvSpPr>
            <a:spLocks noGrp="1"/>
          </p:cNvSpPr>
          <p:nvPr>
            <p:ph idx="1"/>
          </p:nvPr>
        </p:nvSpPr>
        <p:spPr/>
        <p:txBody>
          <a:bodyPr>
            <a:normAutofit/>
          </a:bodyPr>
          <a:lstStyle/>
          <a:p>
            <a:r>
              <a:rPr lang="en-US" smtClean="0"/>
              <a:t>What must be considered when using redundant representations?</a:t>
            </a:r>
          </a:p>
          <a:p>
            <a:pPr lvl="1"/>
            <a:r>
              <a:rPr lang="en-US" smtClean="0"/>
              <a:t> How does the used representation change the size of the search space?</a:t>
            </a:r>
          </a:p>
          <a:p>
            <a:pPr lvl="1"/>
            <a:r>
              <a:rPr lang="en-US" smtClean="0"/>
              <a:t>Is the representation synonymously redundant?</a:t>
            </a:r>
          </a:p>
          <a:p>
            <a:pPr lvl="1"/>
            <a:r>
              <a:rPr lang="en-US" smtClean="0"/>
              <a:t>Are some solutions overrepresented?</a:t>
            </a:r>
          </a:p>
          <a:p>
            <a:r>
              <a:rPr lang="en-US" smtClean="0"/>
              <a:t>Examining these properties allows the user to increase the performance of EAs!</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Summary</a:t>
            </a:r>
            <a:endParaRPr lang="en-US"/>
          </a:p>
        </p:txBody>
      </p:sp>
      <p:sp>
        <p:nvSpPr>
          <p:cNvPr id="3" name="Inhaltsplatzhalter 2"/>
          <p:cNvSpPr>
            <a:spLocks noGrp="1"/>
          </p:cNvSpPr>
          <p:nvPr>
            <p:ph idx="1"/>
          </p:nvPr>
        </p:nvSpPr>
        <p:spPr/>
        <p:txBody>
          <a:bodyPr>
            <a:normAutofit fontScale="92500" lnSpcReduction="20000"/>
          </a:bodyPr>
          <a:lstStyle/>
          <a:p>
            <a:r>
              <a:rPr lang="en-US" smtClean="0"/>
              <a:t>There are theoretical models that allow us to predict the expected GA performance when using redundant representations (</a:t>
            </a:r>
            <a:r>
              <a:rPr lang="en-US" smtClean="0">
                <a:latin typeface="cmmi10"/>
              </a:rPr>
              <a:t>N</a:t>
            </a:r>
            <a:r>
              <a:rPr lang="en-US" smtClean="0"/>
              <a:t> = </a:t>
            </a:r>
            <a:r>
              <a:rPr lang="en-US" smtClean="0">
                <a:latin typeface="Calibri"/>
              </a:rPr>
              <a:t>O(2</a:t>
            </a:r>
            <a:r>
              <a:rPr lang="en-US" baseline="30000" smtClean="0">
                <a:latin typeface="cmmi10"/>
              </a:rPr>
              <a:t>kr</a:t>
            </a:r>
            <a:r>
              <a:rPr lang="en-US" smtClean="0"/>
              <a:t> /</a:t>
            </a:r>
            <a:r>
              <a:rPr lang="en-US" smtClean="0">
                <a:latin typeface="cmmi10"/>
              </a:rPr>
              <a:t>r</a:t>
            </a:r>
            <a:r>
              <a:rPr lang="en-US" smtClean="0"/>
              <a:t>)).</a:t>
            </a:r>
          </a:p>
          <a:p>
            <a:r>
              <a:rPr lang="en-US" smtClean="0"/>
              <a:t>There are guidelines for the design of redundant representations:</a:t>
            </a:r>
          </a:p>
          <a:p>
            <a:pPr lvl="1"/>
            <a:r>
              <a:rPr lang="en-US" smtClean="0"/>
              <a:t>Do not use non-synonymously redundant representations!</a:t>
            </a:r>
          </a:p>
          <a:p>
            <a:pPr lvl="1"/>
            <a:r>
              <a:rPr lang="en-US" smtClean="0"/>
              <a:t>If you use redundant representations you have to investigate:</a:t>
            </a:r>
          </a:p>
          <a:p>
            <a:pPr lvl="2"/>
            <a:r>
              <a:rPr lang="en-US" smtClean="0"/>
              <a:t>How does the representation change the size of the search space?</a:t>
            </a:r>
          </a:p>
          <a:p>
            <a:pPr lvl="2"/>
            <a:r>
              <a:rPr lang="en-US" smtClean="0"/>
              <a:t>Are solutions similar to the optimal solution overrepresented?</a:t>
            </a:r>
          </a:p>
          <a:p>
            <a:r>
              <a:rPr lang="en-US" smtClean="0"/>
              <a:t>If there is no knowledge about the optimal solution use a uniformly redundant representation.</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Representations – Redundant Representations</a:t>
            </a:r>
          </a:p>
          <a:p>
            <a:endParaRPr lang="en-US" dirty="0"/>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Search Operators</a:t>
            </a:r>
            <a:endParaRPr lang="en-US" dirty="0"/>
          </a:p>
        </p:txBody>
      </p:sp>
      <p:sp>
        <p:nvSpPr>
          <p:cNvPr id="3" name="Inhaltsplatzhalter 2"/>
          <p:cNvSpPr>
            <a:spLocks noGrp="1"/>
          </p:cNvSpPr>
          <p:nvPr>
            <p:ph idx="1"/>
          </p:nvPr>
        </p:nvSpPr>
        <p:spPr/>
        <p:txBody>
          <a:bodyPr/>
          <a:lstStyle/>
          <a:p>
            <a:pPr marL="514350" indent="-514350">
              <a:buFont typeface="+mj-lt"/>
              <a:buAutoNum type="arabicPeriod"/>
            </a:pPr>
            <a:r>
              <a:rPr lang="en-US" dirty="0" smtClean="0"/>
              <a:t>Design Principles </a:t>
            </a:r>
          </a:p>
          <a:p>
            <a:pPr marL="914400" lvl="1" indent="-514350">
              <a:buFont typeface="+mj-lt"/>
              <a:buAutoNum type="arabicPeriod"/>
            </a:pPr>
            <a:r>
              <a:rPr lang="en-US" dirty="0" smtClean="0"/>
              <a:t>Local Search Operators</a:t>
            </a:r>
          </a:p>
          <a:p>
            <a:pPr marL="914400" lvl="1" indent="-514350">
              <a:buFont typeface="+mj-lt"/>
              <a:buAutoNum type="arabicPeriod"/>
            </a:pPr>
            <a:r>
              <a:rPr lang="en-US" dirty="0" smtClean="0"/>
              <a:t>Recombination Operators</a:t>
            </a:r>
          </a:p>
          <a:p>
            <a:pPr marL="514350" indent="-514350">
              <a:buFont typeface="+mj-lt"/>
              <a:buAutoNum type="arabicPeriod"/>
            </a:pPr>
            <a:r>
              <a:rPr lang="en-US" dirty="0" smtClean="0"/>
              <a:t>Standard Search Operators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Improvement heuristics for TSP (1)</a:t>
            </a:r>
            <a:endParaRPr lang="en-US"/>
          </a:p>
        </p:txBody>
      </p:sp>
      <p:sp>
        <p:nvSpPr>
          <p:cNvPr id="3" name="Inhaltsplatzhalter 2"/>
          <p:cNvSpPr>
            <a:spLocks noGrp="1"/>
          </p:cNvSpPr>
          <p:nvPr>
            <p:ph idx="1"/>
          </p:nvPr>
        </p:nvSpPr>
        <p:spPr/>
        <p:txBody>
          <a:bodyPr>
            <a:normAutofit fontScale="85000" lnSpcReduction="20000"/>
          </a:bodyPr>
          <a:lstStyle/>
          <a:p>
            <a:r>
              <a:rPr lang="en-US" dirty="0" smtClean="0"/>
              <a:t>Two-opt</a:t>
            </a:r>
          </a:p>
          <a:p>
            <a:pPr lvl="1"/>
            <a:r>
              <a:rPr lang="en-US" dirty="0" smtClean="0"/>
              <a:t>Remove any two possible edges and obtain two </a:t>
            </a:r>
            <a:r>
              <a:rPr lang="en-US" dirty="0" err="1" smtClean="0"/>
              <a:t>subtours</a:t>
            </a:r>
            <a:r>
              <a:rPr lang="en-US" dirty="0" smtClean="0"/>
              <a:t>. Insert two new edges such that resulting tour length is minimal. </a:t>
            </a:r>
          </a:p>
          <a:p>
            <a:pPr lvl="1"/>
            <a:r>
              <a:rPr lang="en-US" dirty="0" smtClean="0"/>
              <a:t>If distances are Euclidean, no edges in resulting tour do cross (on-crossing tour)</a:t>
            </a:r>
          </a:p>
          <a:p>
            <a:pPr lvl="1"/>
            <a:r>
              <a:rPr lang="en-US" dirty="0" smtClean="0"/>
              <a:t>Worst case performance </a:t>
            </a:r>
          </a:p>
          <a:p>
            <a:r>
              <a:rPr lang="en-US" dirty="0" smtClean="0">
                <a:latin typeface="cmmi10"/>
              </a:rPr>
              <a:t>k</a:t>
            </a:r>
            <a:r>
              <a:rPr lang="en-US" dirty="0" smtClean="0"/>
              <a:t>-opt (Lin, 1965)</a:t>
            </a:r>
          </a:p>
          <a:p>
            <a:pPr lvl="1"/>
            <a:r>
              <a:rPr lang="en-US" dirty="0" smtClean="0"/>
              <a:t>Generalization of 2-opt. Examine some or all          -subsets of edges in a tour</a:t>
            </a:r>
          </a:p>
          <a:p>
            <a:pPr lvl="1"/>
            <a:r>
              <a:rPr lang="en-US" dirty="0" smtClean="0"/>
              <a:t>If exchange of </a:t>
            </a:r>
            <a:r>
              <a:rPr lang="en-US" dirty="0" smtClean="0">
                <a:latin typeface="cmmi10"/>
              </a:rPr>
              <a:t>k</a:t>
            </a:r>
            <a:r>
              <a:rPr lang="en-US" dirty="0" smtClean="0"/>
              <a:t> edges does not improve tour, tour is </a:t>
            </a:r>
            <a:r>
              <a:rPr lang="en-US" dirty="0" smtClean="0">
                <a:latin typeface="cmmi10"/>
              </a:rPr>
              <a:t>k</a:t>
            </a:r>
            <a:r>
              <a:rPr lang="en-US" dirty="0" smtClean="0"/>
              <a:t>-optimal</a:t>
            </a:r>
          </a:p>
          <a:p>
            <a:pPr lvl="1"/>
            <a:r>
              <a:rPr lang="en-US" dirty="0" smtClean="0"/>
              <a:t>If triangle inequality holds, worst case performance of </a:t>
            </a:r>
            <a:br>
              <a:rPr lang="en-US" dirty="0" smtClean="0"/>
            </a:br>
            <a:r>
              <a:rPr lang="en-US" dirty="0" smtClean="0"/>
              <a:t/>
            </a:r>
            <a:br>
              <a:rPr lang="en-US" dirty="0" smtClean="0"/>
            </a:br>
            <a:r>
              <a:rPr lang="en-US" dirty="0" smtClean="0">
                <a:latin typeface="cmmi10"/>
              </a:rPr>
              <a:t>k</a:t>
            </a:r>
            <a:r>
              <a:rPr lang="en-US" dirty="0" smtClean="0">
                <a:latin typeface="Calibri"/>
              </a:rPr>
              <a:t>-</a:t>
            </a:r>
            <a:r>
              <a:rPr lang="en-US" dirty="0" smtClean="0"/>
              <a:t>opt is                           (Chandra et al, 1994)</a:t>
            </a:r>
            <a:endParaRPr lang="en-US" dirty="0"/>
          </a:p>
        </p:txBody>
      </p:sp>
      <p:pic>
        <p:nvPicPr>
          <p:cNvPr id="9" name="Grafik 8" descr="TP_tmp.emf"/>
          <p:cNvPicPr>
            <a:picLocks noChangeAspect="1"/>
          </p:cNvPicPr>
          <p:nvPr>
            <p:custDataLst>
              <p:tags r:id="rId1"/>
            </p:custDataLst>
          </p:nvPr>
        </p:nvPicPr>
        <p:blipFill>
          <a:blip r:embed="rId6" cstate="print"/>
          <a:stretch>
            <a:fillRect/>
          </a:stretch>
        </p:blipFill>
        <p:spPr>
          <a:xfrm>
            <a:off x="2339752" y="5661248"/>
            <a:ext cx="1116000" cy="522000"/>
          </a:xfrm>
          <a:prstGeom prst="rect">
            <a:avLst/>
          </a:prstGeom>
        </p:spPr>
      </p:pic>
      <p:cxnSp>
        <p:nvCxnSpPr>
          <p:cNvPr id="8" name="Gerade Verbindung 7"/>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pic>
        <p:nvPicPr>
          <p:cNvPr id="12" name="Grafik 11" descr="TP_tmp.emf"/>
          <p:cNvPicPr>
            <a:picLocks noChangeAspect="1"/>
          </p:cNvPicPr>
          <p:nvPr>
            <p:custDataLst>
              <p:tags r:id="rId2"/>
            </p:custDataLst>
          </p:nvPr>
        </p:nvPicPr>
        <p:blipFill>
          <a:blip r:embed="rId7" cstate="print"/>
          <a:stretch>
            <a:fillRect/>
          </a:stretch>
        </p:blipFill>
        <p:spPr>
          <a:xfrm>
            <a:off x="4067944" y="3356992"/>
            <a:ext cx="907199" cy="321190"/>
          </a:xfrm>
          <a:prstGeom prst="rect">
            <a:avLst/>
          </a:prstGeom>
        </p:spPr>
      </p:pic>
      <p:pic>
        <p:nvPicPr>
          <p:cNvPr id="14" name="Grafik 13" descr="TP_tmp.emf"/>
          <p:cNvPicPr>
            <a:picLocks noChangeAspect="1"/>
          </p:cNvPicPr>
          <p:nvPr>
            <p:custDataLst>
              <p:tags r:id="rId3"/>
            </p:custDataLst>
          </p:nvPr>
        </p:nvPicPr>
        <p:blipFill>
          <a:blip r:embed="rId8" cstate="print"/>
          <a:stretch>
            <a:fillRect/>
          </a:stretch>
        </p:blipFill>
        <p:spPr>
          <a:xfrm>
            <a:off x="6300192" y="4077072"/>
            <a:ext cx="504000" cy="369368"/>
          </a:xfrm>
          <a:prstGeom prst="rect">
            <a:avLst/>
          </a:prstGeom>
        </p:spPr>
      </p:pic>
      <p:sp>
        <p:nvSpPr>
          <p:cNvPr id="11" name="Textplatzhalter 10"/>
          <p:cNvSpPr>
            <a:spLocks noGrp="1"/>
          </p:cNvSpPr>
          <p:nvPr>
            <p:ph type="body" sz="quarter" idx="10"/>
          </p:nvPr>
        </p:nvSpPr>
        <p:spPr>
          <a:xfrm>
            <a:off x="468313" y="0"/>
            <a:ext cx="7559675" cy="260350"/>
          </a:xfrm>
        </p:spPr>
        <p:txBody>
          <a:bodyPr/>
          <a:lstStyle/>
          <a:p>
            <a:r>
              <a:rPr lang="en-US" smtClean="0"/>
              <a:t>Modern Heuristics - Heuristics</a:t>
            </a:r>
            <a:endParaRPr lang="en-US" dirty="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Recap: Design of Search Operators</a:t>
            </a:r>
            <a:endParaRPr lang="en-US" dirty="0"/>
          </a:p>
        </p:txBody>
      </p:sp>
      <p:sp>
        <p:nvSpPr>
          <p:cNvPr id="3" name="Inhaltsplatzhalter 2"/>
          <p:cNvSpPr>
            <a:spLocks noGrp="1"/>
          </p:cNvSpPr>
          <p:nvPr>
            <p:ph idx="1"/>
          </p:nvPr>
        </p:nvSpPr>
        <p:spPr/>
        <p:txBody>
          <a:bodyPr>
            <a:normAutofit/>
          </a:bodyPr>
          <a:lstStyle/>
          <a:p>
            <a:r>
              <a:rPr lang="en-US" smtClean="0"/>
              <a:t>Mutation:</a:t>
            </a:r>
          </a:p>
          <a:p>
            <a:pPr lvl="1"/>
            <a:r>
              <a:rPr lang="en-US" smtClean="0"/>
              <a:t>The application of mutation to an individual results in a new individual with similar properties. There is a small distance between offspring and parent.</a:t>
            </a:r>
          </a:p>
          <a:p>
            <a:r>
              <a:rPr lang="en-US" smtClean="0"/>
              <a:t>Crossover:</a:t>
            </a:r>
          </a:p>
          <a:p>
            <a:pPr lvl="1"/>
            <a:r>
              <a:rPr lang="en-US" smtClean="0"/>
              <a:t>Crossover combines the properties of two or more parents in an offspring. The distance between offspring and parent should be smaller than the distance between both parents.</a:t>
            </a:r>
            <a:endParaRPr lang="en-US"/>
          </a:p>
        </p:txBody>
      </p:sp>
      <p:sp>
        <p:nvSpPr>
          <p:cNvPr id="4" name="Textplatzhalter 3"/>
          <p:cNvSpPr>
            <a:spLocks noGrp="1"/>
          </p:cNvSpPr>
          <p:nvPr>
            <p:ph type="body" sz="quarter" idx="10"/>
          </p:nvPr>
        </p:nvSpPr>
        <p:spPr>
          <a:xfrm>
            <a:off x="468313" y="0"/>
            <a:ext cx="7559675" cy="260350"/>
          </a:xfrm>
        </p:spPr>
        <p:txBody>
          <a:bodyPr/>
          <a:lstStyle/>
          <a:p>
            <a:r>
              <a:rPr lang="en-US" dirty="0" smtClean="0"/>
              <a:t>Search Operators – Design Principles Local Search Operator</a:t>
            </a:r>
          </a:p>
          <a:p>
            <a:endParaRPr lang="en-US"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Local search operators</a:t>
            </a:r>
            <a:endParaRPr lang="en-US" dirty="0"/>
          </a:p>
        </p:txBody>
      </p:sp>
      <p:sp>
        <p:nvSpPr>
          <p:cNvPr id="3" name="Inhaltsplatzhalter 2"/>
          <p:cNvSpPr>
            <a:spLocks noGrp="1"/>
          </p:cNvSpPr>
          <p:nvPr>
            <p:ph idx="1"/>
          </p:nvPr>
        </p:nvSpPr>
        <p:spPr/>
        <p:txBody>
          <a:bodyPr>
            <a:normAutofit fontScale="85000" lnSpcReduction="10000"/>
          </a:bodyPr>
          <a:lstStyle/>
          <a:p>
            <a:r>
              <a:rPr lang="en-US" dirty="0" smtClean="0"/>
              <a:t>Goal: find fitter individual by performing neighborhood search</a:t>
            </a:r>
          </a:p>
          <a:p>
            <a:r>
              <a:rPr lang="en-US" dirty="0" smtClean="0"/>
              <a:t>Local search creates offspring that are similar to parents</a:t>
            </a:r>
          </a:p>
          <a:p>
            <a:r>
              <a:rPr lang="en-US" dirty="0" smtClean="0"/>
              <a:t>Metric and operator thus depend on each other</a:t>
            </a:r>
          </a:p>
          <a:p>
            <a:r>
              <a:rPr lang="en-US" dirty="0" smtClean="0"/>
              <a:t>A metric defines possible local search operators and a local search operator determines the metric</a:t>
            </a:r>
          </a:p>
          <a:p>
            <a:r>
              <a:rPr lang="en-US" dirty="0" smtClean="0"/>
              <a:t>Assumptions:</a:t>
            </a:r>
          </a:p>
          <a:p>
            <a:pPr lvl="1"/>
            <a:r>
              <a:rPr lang="en-US" dirty="0" smtClean="0"/>
              <a:t>structure of metric/fitness landscape has to guide search towards optimal solution</a:t>
            </a:r>
          </a:p>
          <a:p>
            <a:pPr lvl="1"/>
            <a:r>
              <a:rPr lang="en-US" dirty="0" smtClean="0"/>
              <a:t>Good solutions can be found by a series of small steps</a:t>
            </a:r>
          </a:p>
          <a:p>
            <a:pPr lvl="1"/>
            <a:r>
              <a:rPr lang="en-US" dirty="0" smtClean="0"/>
              <a:t>Good solutions are typically clustered, so that they can be found in the neighborhoods of other good solutions</a:t>
            </a:r>
          </a:p>
          <a:p>
            <a:endParaRPr lang="en-US" dirty="0"/>
          </a:p>
        </p:txBody>
      </p:sp>
      <p:sp>
        <p:nvSpPr>
          <p:cNvPr id="4" name="Textplatzhalter 3"/>
          <p:cNvSpPr>
            <a:spLocks noGrp="1"/>
          </p:cNvSpPr>
          <p:nvPr>
            <p:ph type="body" sz="quarter" idx="10"/>
          </p:nvPr>
        </p:nvSpPr>
        <p:spPr>
          <a:xfrm>
            <a:off x="468313" y="0"/>
            <a:ext cx="7559675" cy="260350"/>
          </a:xfrm>
        </p:spPr>
        <p:txBody>
          <a:bodyPr/>
          <a:lstStyle/>
          <a:p>
            <a:r>
              <a:rPr lang="en-US" dirty="0" smtClean="0"/>
              <a:t>Search Operators – Design Principles Local Search Operator</a:t>
            </a:r>
          </a:p>
          <a:p>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Local search for binary genotypes</a:t>
            </a:r>
            <a:endParaRPr lang="en-US"/>
          </a:p>
        </p:txBody>
      </p:sp>
      <p:sp>
        <p:nvSpPr>
          <p:cNvPr id="3" name="Inhaltsplatzhalter 2"/>
          <p:cNvSpPr>
            <a:spLocks noGrp="1"/>
          </p:cNvSpPr>
          <p:nvPr>
            <p:ph idx="1"/>
          </p:nvPr>
        </p:nvSpPr>
        <p:spPr/>
        <p:txBody>
          <a:bodyPr>
            <a:normAutofit/>
          </a:bodyPr>
          <a:lstStyle/>
          <a:p>
            <a:r>
              <a:rPr lang="en-US" sz="2400" dirty="0" smtClean="0"/>
              <a:t>Distance between two solutions often measured by Hamming distance </a:t>
            </a:r>
            <a:r>
              <a:rPr lang="en-US" sz="2400" dirty="0" smtClean="0">
                <a:latin typeface="cmmi10"/>
              </a:rPr>
              <a:t>d</a:t>
            </a:r>
            <a:r>
              <a:rPr lang="en-US" sz="2400" dirty="0" smtClean="0"/>
              <a:t>(</a:t>
            </a:r>
            <a:r>
              <a:rPr lang="en-US" sz="2400" dirty="0" err="1" smtClean="0">
                <a:latin typeface="cmmi10"/>
              </a:rPr>
              <a:t>x</a:t>
            </a:r>
            <a:r>
              <a:rPr lang="en-US" sz="2400" dirty="0" err="1" smtClean="0"/>
              <a:t>,</a:t>
            </a:r>
            <a:r>
              <a:rPr lang="en-US" sz="2400" dirty="0" err="1" smtClean="0">
                <a:latin typeface="cmmi10"/>
              </a:rPr>
              <a:t>y</a:t>
            </a:r>
            <a:r>
              <a:rPr lang="en-US" sz="2400" dirty="0" smtClean="0"/>
              <a:t>)</a:t>
            </a:r>
          </a:p>
          <a:p>
            <a:r>
              <a:rPr lang="en-US" sz="2400" dirty="0" smtClean="0"/>
              <a:t>Local search usually generates solutions with </a:t>
            </a:r>
            <a:r>
              <a:rPr lang="en-US" sz="2400" dirty="0" smtClean="0">
                <a:latin typeface="cmmi10"/>
              </a:rPr>
              <a:t>d</a:t>
            </a:r>
            <a:r>
              <a:rPr lang="en-US" sz="2400" dirty="0" smtClean="0"/>
              <a:t>=1</a:t>
            </a:r>
          </a:p>
          <a:p>
            <a:r>
              <a:rPr lang="en-US" sz="2400" dirty="0" smtClean="0"/>
              <a:t>„Standard mutation“ or „bit flipping“</a:t>
            </a:r>
          </a:p>
          <a:p>
            <a:r>
              <a:rPr lang="en-US" sz="2400" dirty="0" smtClean="0">
                <a:latin typeface="cmmi10"/>
              </a:rPr>
              <a:t>l</a:t>
            </a:r>
            <a:r>
              <a:rPr lang="en-US" sz="2400" dirty="0" smtClean="0"/>
              <a:t>-bit string has </a:t>
            </a:r>
            <a:r>
              <a:rPr lang="en-US" sz="2400" dirty="0" smtClean="0">
                <a:latin typeface="cmmi10"/>
              </a:rPr>
              <a:t>l</a:t>
            </a:r>
            <a:r>
              <a:rPr lang="en-US" sz="2400" dirty="0" smtClean="0"/>
              <a:t> neighbors</a:t>
            </a:r>
          </a:p>
          <a:p>
            <a:endParaRPr lang="en-US" sz="2400" dirty="0"/>
          </a:p>
        </p:txBody>
      </p:sp>
      <p:sp>
        <p:nvSpPr>
          <p:cNvPr id="4" name="Textplatzhalter 3"/>
          <p:cNvSpPr>
            <a:spLocks noGrp="1"/>
          </p:cNvSpPr>
          <p:nvPr>
            <p:ph type="body" sz="quarter" idx="10"/>
          </p:nvPr>
        </p:nvSpPr>
        <p:spPr>
          <a:xfrm>
            <a:off x="468313" y="0"/>
            <a:ext cx="7559675" cy="260350"/>
          </a:xfrm>
        </p:spPr>
        <p:txBody>
          <a:bodyPr/>
          <a:lstStyle/>
          <a:p>
            <a:r>
              <a:rPr lang="en-US" dirty="0" smtClean="0"/>
              <a:t>Search Operators – Design Principles Local Search Operator</a:t>
            </a:r>
          </a:p>
          <a:p>
            <a:endParaRPr lang="en-US" dirty="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Local search for integer genotypes</a:t>
            </a:r>
            <a:endParaRPr lang="en-US"/>
          </a:p>
        </p:txBody>
      </p:sp>
      <p:sp>
        <p:nvSpPr>
          <p:cNvPr id="3" name="Inhaltsplatzhalter 2"/>
          <p:cNvSpPr>
            <a:spLocks noGrp="1"/>
          </p:cNvSpPr>
          <p:nvPr>
            <p:ph idx="1"/>
          </p:nvPr>
        </p:nvSpPr>
        <p:spPr>
          <a:xfrm>
            <a:off x="457200" y="1600200"/>
            <a:ext cx="8229600" cy="4853136"/>
          </a:xfrm>
        </p:spPr>
        <p:txBody>
          <a:bodyPr>
            <a:normAutofit/>
          </a:bodyPr>
          <a:lstStyle/>
          <a:p>
            <a:r>
              <a:rPr lang="en-US" sz="2400" dirty="0" smtClean="0"/>
              <a:t>For different metrics, different operators are necessary</a:t>
            </a:r>
          </a:p>
          <a:p>
            <a:r>
              <a:rPr lang="en-US" sz="2400" dirty="0" smtClean="0"/>
              <a:t>Binary Hamming metric</a:t>
            </a:r>
          </a:p>
          <a:p>
            <a:pPr lvl="1"/>
            <a:r>
              <a:rPr lang="en-US" sz="2000" dirty="0" smtClean="0"/>
              <a:t>Two solutions are neighbors if they differ in one decision variable. </a:t>
            </a:r>
          </a:p>
          <a:p>
            <a:pPr lvl="1"/>
            <a:r>
              <a:rPr lang="en-US" sz="2000" dirty="0" smtClean="0"/>
              <a:t>Operator based on this metric can randomly change one decision variable.</a:t>
            </a:r>
          </a:p>
          <a:p>
            <a:pPr lvl="1"/>
            <a:r>
              <a:rPr lang="en-US" sz="2000" dirty="0" smtClean="0"/>
              <a:t>Solution </a:t>
            </a:r>
            <a:r>
              <a:rPr lang="en-US" sz="2000" dirty="0" smtClean="0">
                <a:latin typeface="cmmi10"/>
              </a:rPr>
              <a:t>x</a:t>
            </a:r>
            <a:r>
              <a:rPr lang="en-US" sz="2000" dirty="0" smtClean="0">
                <a:latin typeface="cmsy10"/>
              </a:rPr>
              <a:t>2</a:t>
            </a:r>
            <a:r>
              <a:rPr lang="en-US" sz="2000" dirty="0" smtClean="0"/>
              <a:t> {0,…,</a:t>
            </a:r>
            <a:r>
              <a:rPr lang="en-US" sz="2000" dirty="0" smtClean="0">
                <a:latin typeface="cmmi10"/>
              </a:rPr>
              <a:t>k</a:t>
            </a:r>
            <a:r>
              <a:rPr lang="en-US" sz="2000" dirty="0" smtClean="0">
                <a:latin typeface="Calibri"/>
              </a:rPr>
              <a:t>}</a:t>
            </a:r>
            <a:r>
              <a:rPr lang="en-US" sz="2000" baseline="30000" dirty="0" smtClean="0">
                <a:latin typeface="cmmi10"/>
              </a:rPr>
              <a:t>l</a:t>
            </a:r>
            <a:r>
              <a:rPr lang="en-US" sz="2000" dirty="0" smtClean="0"/>
              <a:t> has </a:t>
            </a:r>
            <a:r>
              <a:rPr lang="en-US" sz="2000" dirty="0" err="1" smtClean="0">
                <a:latin typeface="cmmi10"/>
              </a:rPr>
              <a:t>lk</a:t>
            </a:r>
            <a:r>
              <a:rPr lang="en-US" sz="2000" dirty="0" smtClean="0"/>
              <a:t> neighbors. </a:t>
            </a:r>
          </a:p>
          <a:p>
            <a:pPr lvl="1"/>
            <a:r>
              <a:rPr lang="en-US" sz="2000" dirty="0" smtClean="0"/>
              <a:t>Example: </a:t>
            </a:r>
            <a:r>
              <a:rPr lang="en-US" sz="2000" dirty="0" smtClean="0">
                <a:latin typeface="cmmi10"/>
              </a:rPr>
              <a:t>x</a:t>
            </a:r>
            <a:r>
              <a:rPr lang="en-US" sz="2000" dirty="0" smtClean="0"/>
              <a:t>=(0,0) with </a:t>
            </a:r>
            <a:r>
              <a:rPr lang="en-US" sz="2000" dirty="0" smtClean="0">
                <a:latin typeface="cmmi10"/>
              </a:rPr>
              <a:t>x</a:t>
            </a:r>
            <a:r>
              <a:rPr lang="en-US" sz="2000" baseline="-25000" dirty="0" smtClean="0">
                <a:latin typeface="cmmi10"/>
              </a:rPr>
              <a:t>i</a:t>
            </a:r>
            <a:r>
              <a:rPr lang="en-US" sz="2000" dirty="0" smtClean="0"/>
              <a:t> = {0,1,2} has four neighboring solutions ((1,0),(2,0),(0,1),(0,2)).</a:t>
            </a:r>
          </a:p>
          <a:p>
            <a:r>
              <a:rPr lang="en-US" sz="2400" dirty="0" smtClean="0"/>
              <a:t>City-block metric: </a:t>
            </a:r>
          </a:p>
          <a:p>
            <a:pPr lvl="1"/>
            <a:r>
              <a:rPr lang="en-US" sz="2000" dirty="0" smtClean="0"/>
              <a:t>Local search can slightly decrease or increase one of the decision variables (adding +/-1). </a:t>
            </a:r>
          </a:p>
          <a:p>
            <a:pPr lvl="1"/>
            <a:r>
              <a:rPr lang="en-US" sz="2000" dirty="0" smtClean="0"/>
              <a:t>Each solution of length </a:t>
            </a:r>
            <a:r>
              <a:rPr lang="en-US" sz="2000" dirty="0" smtClean="0">
                <a:latin typeface="cmmi10"/>
              </a:rPr>
              <a:t>l</a:t>
            </a:r>
            <a:r>
              <a:rPr lang="en-US" sz="2000" dirty="0" smtClean="0"/>
              <a:t> has at most 2</a:t>
            </a:r>
            <a:r>
              <a:rPr lang="en-US" sz="2000" dirty="0" smtClean="0">
                <a:latin typeface="cmmi10"/>
              </a:rPr>
              <a:t>l</a:t>
            </a:r>
            <a:r>
              <a:rPr lang="en-US" sz="2000" dirty="0" smtClean="0"/>
              <a:t> neighbors. Example: x=(0,0), </a:t>
            </a:r>
            <a:r>
              <a:rPr lang="en-US" sz="2000" dirty="0" smtClean="0">
                <a:latin typeface="cmmi10"/>
              </a:rPr>
              <a:t>x</a:t>
            </a:r>
            <a:r>
              <a:rPr lang="en-US" sz="2000" baseline="-25000" dirty="0" smtClean="0">
                <a:latin typeface="cmmi10"/>
              </a:rPr>
              <a:t>i</a:t>
            </a:r>
            <a:r>
              <a:rPr lang="en-US" sz="2000" dirty="0" smtClean="0">
                <a:latin typeface="cmsy10"/>
              </a:rPr>
              <a:t>2</a:t>
            </a:r>
            <a:r>
              <a:rPr lang="en-US" sz="2000" dirty="0" smtClean="0"/>
              <a:t> {0,1,2} has 2 neighbors ((1,0),(0,1))</a:t>
            </a:r>
          </a:p>
          <a:p>
            <a:endParaRPr lang="en-US" sz="2400" dirty="0" smtClean="0"/>
          </a:p>
          <a:p>
            <a:endParaRPr lang="en-US" sz="2400" dirty="0" smtClean="0"/>
          </a:p>
        </p:txBody>
      </p:sp>
      <p:sp>
        <p:nvSpPr>
          <p:cNvPr id="4" name="Textplatzhalter 3"/>
          <p:cNvSpPr>
            <a:spLocks noGrp="1"/>
          </p:cNvSpPr>
          <p:nvPr>
            <p:ph type="body" sz="quarter" idx="10"/>
          </p:nvPr>
        </p:nvSpPr>
        <p:spPr>
          <a:xfrm>
            <a:off x="468313" y="0"/>
            <a:ext cx="7559675" cy="260350"/>
          </a:xfrm>
        </p:spPr>
        <p:txBody>
          <a:bodyPr/>
          <a:lstStyle/>
          <a:p>
            <a:r>
              <a:rPr lang="en-US" dirty="0" smtClean="0"/>
              <a:t>Search Operators – Design Principles Local Search Operator</a:t>
            </a:r>
          </a:p>
          <a:p>
            <a:endParaRPr lang="en-US" dirty="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Local search for integer genotypes</a:t>
            </a:r>
            <a:endParaRPr lang="en-US"/>
          </a:p>
        </p:txBody>
      </p:sp>
      <p:sp>
        <p:nvSpPr>
          <p:cNvPr id="3" name="Inhaltsplatzhalter 2"/>
          <p:cNvSpPr>
            <a:spLocks noGrp="1"/>
          </p:cNvSpPr>
          <p:nvPr>
            <p:ph idx="1"/>
          </p:nvPr>
        </p:nvSpPr>
        <p:spPr/>
        <p:txBody>
          <a:bodyPr>
            <a:normAutofit/>
          </a:bodyPr>
          <a:lstStyle/>
          <a:p>
            <a:r>
              <a:rPr lang="en-US" sz="2400" dirty="0" smtClean="0"/>
              <a:t>Different when operator exchanges values of two decision variables </a:t>
            </a:r>
            <a:r>
              <a:rPr lang="en-US" sz="2400" dirty="0" smtClean="0">
                <a:latin typeface="cmmi10"/>
              </a:rPr>
              <a:t>x</a:t>
            </a:r>
            <a:r>
              <a:rPr lang="en-US" sz="2400" baseline="-25000" dirty="0" smtClean="0">
                <a:latin typeface="cmmi10"/>
              </a:rPr>
              <a:t>i</a:t>
            </a:r>
            <a:r>
              <a:rPr lang="en-US" sz="2400" dirty="0" smtClean="0"/>
              <a:t>, </a:t>
            </a:r>
            <a:r>
              <a:rPr lang="en-US" sz="2400" dirty="0" err="1" smtClean="0">
                <a:latin typeface="cmmi10"/>
              </a:rPr>
              <a:t>x</a:t>
            </a:r>
            <a:r>
              <a:rPr lang="en-US" sz="2400" baseline="-25000" dirty="0" err="1" smtClean="0">
                <a:latin typeface="cmmi10"/>
              </a:rPr>
              <a:t>j</a:t>
            </a:r>
            <a:endParaRPr lang="en-US" sz="2400" baseline="-25000" dirty="0" smtClean="0">
              <a:latin typeface="cmmi10"/>
            </a:endParaRPr>
          </a:p>
          <a:p>
            <a:r>
              <a:rPr lang="en-US" sz="2400" dirty="0" smtClean="0"/>
              <a:t>Using Hamming distance, two neighbors have distance </a:t>
            </a:r>
            <a:r>
              <a:rPr lang="en-US" sz="2400" dirty="0" smtClean="0">
                <a:latin typeface="cmmi10"/>
              </a:rPr>
              <a:t>d</a:t>
            </a:r>
            <a:r>
              <a:rPr lang="en-US" sz="2400" dirty="0" smtClean="0"/>
              <a:t>=2, each solution has at most             different neighbors</a:t>
            </a:r>
          </a:p>
          <a:p>
            <a:endParaRPr lang="en-US" sz="2400" dirty="0" smtClean="0">
              <a:latin typeface="cmmi10"/>
            </a:endParaRPr>
          </a:p>
          <a:p>
            <a:r>
              <a:rPr lang="en-US" sz="2400" dirty="0" smtClean="0">
                <a:latin typeface="cmmi10"/>
              </a:rPr>
              <a:t>x</a:t>
            </a:r>
            <a:r>
              <a:rPr lang="en-US" sz="2400" dirty="0" smtClean="0"/>
              <a:t>=(3,5,2) has 3 neighbors ((5,3,2),(2,5,3),(3,2,5))</a:t>
            </a:r>
            <a:endParaRPr lang="en-US" sz="2400" dirty="0"/>
          </a:p>
        </p:txBody>
      </p:sp>
      <p:pic>
        <p:nvPicPr>
          <p:cNvPr id="5" name="Grafik 4" descr="TP_tmp.emf"/>
          <p:cNvPicPr>
            <a:picLocks noChangeAspect="1"/>
          </p:cNvPicPr>
          <p:nvPr>
            <p:custDataLst>
              <p:tags r:id="rId1"/>
            </p:custDataLst>
          </p:nvPr>
        </p:nvPicPr>
        <p:blipFill>
          <a:blip r:embed="rId4" cstate="print"/>
          <a:stretch>
            <a:fillRect/>
          </a:stretch>
        </p:blipFill>
        <p:spPr>
          <a:xfrm>
            <a:off x="3275856" y="2708920"/>
            <a:ext cx="504056" cy="616069"/>
          </a:xfrm>
          <a:prstGeom prst="rect">
            <a:avLst/>
          </a:prstGeom>
        </p:spPr>
      </p:pic>
      <p:sp>
        <p:nvSpPr>
          <p:cNvPr id="6" name="Textplatzhalter 3"/>
          <p:cNvSpPr>
            <a:spLocks noGrp="1"/>
          </p:cNvSpPr>
          <p:nvPr>
            <p:ph type="body" sz="quarter" idx="10"/>
          </p:nvPr>
        </p:nvSpPr>
        <p:spPr>
          <a:xfrm>
            <a:off x="468313" y="0"/>
            <a:ext cx="7559675" cy="260350"/>
          </a:xfrm>
        </p:spPr>
        <p:txBody>
          <a:bodyPr/>
          <a:lstStyle/>
          <a:p>
            <a:r>
              <a:rPr lang="en-US" dirty="0" smtClean="0"/>
              <a:t>Search Operators – Design Principles Local Search Operator</a:t>
            </a:r>
          </a:p>
          <a:p>
            <a:endParaRPr lang="en-US" dirty="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Local search for continuous genotypes</a:t>
            </a:r>
            <a:endParaRPr lang="en-US"/>
          </a:p>
        </p:txBody>
      </p:sp>
      <p:sp>
        <p:nvSpPr>
          <p:cNvPr id="3" name="Inhaltsplatzhalter 2"/>
          <p:cNvSpPr>
            <a:spLocks noGrp="1"/>
          </p:cNvSpPr>
          <p:nvPr>
            <p:ph idx="1"/>
          </p:nvPr>
        </p:nvSpPr>
        <p:spPr>
          <a:xfrm>
            <a:off x="467544" y="1600200"/>
            <a:ext cx="8229600" cy="4525963"/>
          </a:xfrm>
        </p:spPr>
        <p:txBody>
          <a:bodyPr>
            <a:normAutofit/>
          </a:bodyPr>
          <a:lstStyle/>
          <a:p>
            <a:r>
              <a:rPr lang="en-US" sz="2400" dirty="0" smtClean="0"/>
              <a:t>Analogue to integer genotypes</a:t>
            </a:r>
          </a:p>
          <a:p>
            <a:r>
              <a:rPr lang="en-US" sz="2400" dirty="0" smtClean="0"/>
              <a:t>Hamming distance: assign random variable </a:t>
            </a:r>
            <a:br>
              <a:rPr lang="en-US" sz="2400" dirty="0" smtClean="0"/>
            </a:br>
            <a:r>
              <a:rPr lang="en-US" sz="2400" dirty="0" smtClean="0">
                <a:latin typeface="cmmi10"/>
              </a:rPr>
              <a:t>x</a:t>
            </a:r>
            <a:r>
              <a:rPr lang="en-US" sz="2400" baseline="-25000" dirty="0" smtClean="0">
                <a:latin typeface="cmmi10"/>
              </a:rPr>
              <a:t>i</a:t>
            </a:r>
            <a:r>
              <a:rPr lang="en-US" sz="2400" dirty="0" smtClean="0">
                <a:latin typeface="cmsy10"/>
              </a:rPr>
              <a:t>2</a:t>
            </a:r>
            <a:r>
              <a:rPr lang="en-US" sz="2400" dirty="0" smtClean="0"/>
              <a:t> [</a:t>
            </a:r>
            <a:r>
              <a:rPr lang="en-US" sz="2400" dirty="0" err="1" smtClean="0">
                <a:latin typeface="cmmi10"/>
              </a:rPr>
              <a:t>x</a:t>
            </a:r>
            <a:r>
              <a:rPr lang="en-US" sz="2400" baseline="-25000" dirty="0" err="1" smtClean="0">
                <a:latin typeface="cmmi10"/>
              </a:rPr>
              <a:t>min</a:t>
            </a:r>
            <a:r>
              <a:rPr lang="en-US" sz="2400" dirty="0" smtClean="0"/>
              <a:t> , </a:t>
            </a:r>
            <a:r>
              <a:rPr lang="en-US" sz="2400" dirty="0" err="1" smtClean="0">
                <a:latin typeface="cmmi10"/>
              </a:rPr>
              <a:t>x</a:t>
            </a:r>
            <a:r>
              <a:rPr lang="en-US" sz="2400" baseline="-25000" dirty="0" err="1" smtClean="0">
                <a:latin typeface="cmmi10"/>
              </a:rPr>
              <a:t>max</a:t>
            </a:r>
            <a:r>
              <a:rPr lang="en-US" sz="2400" dirty="0" smtClean="0"/>
              <a:t>] to </a:t>
            </a:r>
            <a:r>
              <a:rPr lang="en-US" sz="2400" dirty="0" err="1" smtClean="0">
                <a:latin typeface="cmmi10"/>
              </a:rPr>
              <a:t>i</a:t>
            </a:r>
            <a:r>
              <a:rPr lang="en-US" sz="2400" dirty="0" err="1" smtClean="0"/>
              <a:t>-th</a:t>
            </a:r>
            <a:r>
              <a:rPr lang="en-US" sz="2400" dirty="0" smtClean="0"/>
              <a:t> decision variable</a:t>
            </a:r>
          </a:p>
          <a:p>
            <a:r>
              <a:rPr lang="en-US" sz="2400" dirty="0" smtClean="0"/>
              <a:t>We can also define exchange operator</a:t>
            </a:r>
          </a:p>
          <a:p>
            <a:r>
              <a:rPr lang="en-US" sz="2400" dirty="0" smtClean="0"/>
              <a:t>Using city-block metric is a bit more complex</a:t>
            </a:r>
          </a:p>
          <a:p>
            <a:pPr lvl="1"/>
            <a:r>
              <a:rPr lang="en-US" sz="1800" dirty="0" smtClean="0"/>
              <a:t>Search step should not be too small (we want progress)</a:t>
            </a:r>
          </a:p>
          <a:p>
            <a:pPr lvl="1"/>
            <a:r>
              <a:rPr lang="en-US" sz="1800" dirty="0" smtClean="0"/>
              <a:t>… and not too large (offspring should be similar to parent)</a:t>
            </a:r>
          </a:p>
          <a:p>
            <a:pPr lvl="1"/>
            <a:r>
              <a:rPr lang="en-US" sz="1800" dirty="0" smtClean="0"/>
              <a:t>Add random variable with zero mean: usually Gaussian with </a:t>
            </a:r>
            <a:r>
              <a:rPr lang="en-US" sz="1800" dirty="0" smtClean="0">
                <a:latin typeface="cmmi10"/>
              </a:rPr>
              <a:t>¹</a:t>
            </a:r>
            <a:r>
              <a:rPr lang="en-US" sz="1800" dirty="0" smtClean="0"/>
              <a:t>=0, and standard deviation </a:t>
            </a:r>
            <a:r>
              <a:rPr lang="en-US" sz="1800" dirty="0" smtClean="0">
                <a:latin typeface="cmmi10"/>
              </a:rPr>
              <a:t>¾</a:t>
            </a:r>
            <a:r>
              <a:rPr lang="en-US" sz="1800" dirty="0" smtClean="0"/>
              <a:t> controlling „step-size“</a:t>
            </a:r>
          </a:p>
        </p:txBody>
      </p:sp>
      <p:sp>
        <p:nvSpPr>
          <p:cNvPr id="4" name="Textplatzhalter 3"/>
          <p:cNvSpPr>
            <a:spLocks noGrp="1"/>
          </p:cNvSpPr>
          <p:nvPr>
            <p:ph type="body" sz="quarter" idx="10"/>
          </p:nvPr>
        </p:nvSpPr>
        <p:spPr>
          <a:xfrm>
            <a:off x="468313" y="0"/>
            <a:ext cx="7559675" cy="260350"/>
          </a:xfrm>
        </p:spPr>
        <p:txBody>
          <a:bodyPr/>
          <a:lstStyle/>
          <a:p>
            <a:r>
              <a:rPr lang="en-US" dirty="0" smtClean="0"/>
              <a:t>Search Operators – Design Principles Local Search Operator</a:t>
            </a:r>
          </a:p>
          <a:p>
            <a:endParaRPr lang="en-US" dirty="0"/>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Recombination operators</a:t>
            </a:r>
            <a:endParaRPr lang="en-US"/>
          </a:p>
        </p:txBody>
      </p:sp>
      <p:sp>
        <p:nvSpPr>
          <p:cNvPr id="3" name="Inhaltsplatzhalter 2"/>
          <p:cNvSpPr>
            <a:spLocks noGrp="1"/>
          </p:cNvSpPr>
          <p:nvPr>
            <p:ph idx="1"/>
          </p:nvPr>
        </p:nvSpPr>
        <p:spPr/>
        <p:txBody>
          <a:bodyPr>
            <a:normAutofit fontScale="92500" lnSpcReduction="20000"/>
          </a:bodyPr>
          <a:lstStyle/>
          <a:p>
            <a:r>
              <a:rPr lang="en-US" sz="2400" dirty="0" smtClean="0"/>
              <a:t>Requires a population of solutions</a:t>
            </a:r>
          </a:p>
          <a:p>
            <a:r>
              <a:rPr lang="en-US" sz="2400" dirty="0" smtClean="0"/>
              <a:t>Goal is to combine meaningful properties from &gt;1 parents</a:t>
            </a:r>
          </a:p>
          <a:p>
            <a:r>
              <a:rPr lang="en-US" sz="2400" dirty="0" smtClean="0"/>
              <a:t>Like local search, recombination-based search is based on a metric</a:t>
            </a:r>
          </a:p>
          <a:p>
            <a:r>
              <a:rPr lang="en-US" sz="2400" dirty="0" smtClean="0"/>
              <a:t>Given two parents </a:t>
            </a:r>
            <a:r>
              <a:rPr lang="en-US" sz="2400" dirty="0" smtClean="0">
                <a:latin typeface="cmmi10"/>
              </a:rPr>
              <a:t>x</a:t>
            </a:r>
            <a:r>
              <a:rPr lang="en-US" sz="2400" baseline="30000" dirty="0" smtClean="0">
                <a:latin typeface="cmmi10"/>
              </a:rPr>
              <a:t>p1</a:t>
            </a:r>
            <a:r>
              <a:rPr lang="en-US" sz="2400" dirty="0" smtClean="0"/>
              <a:t> , </a:t>
            </a:r>
            <a:r>
              <a:rPr lang="en-US" sz="2400" dirty="0" smtClean="0">
                <a:latin typeface="cmmi10"/>
              </a:rPr>
              <a:t>x</a:t>
            </a:r>
            <a:r>
              <a:rPr lang="en-US" sz="2400" baseline="30000" dirty="0" smtClean="0">
                <a:latin typeface="cmmi10"/>
              </a:rPr>
              <a:t>p2</a:t>
            </a:r>
            <a:r>
              <a:rPr lang="en-US" sz="2400" dirty="0" smtClean="0"/>
              <a:t>  and one offspring </a:t>
            </a:r>
            <a:r>
              <a:rPr lang="en-US" sz="2400" dirty="0" smtClean="0">
                <a:latin typeface="cmmi10"/>
              </a:rPr>
              <a:t>x</a:t>
            </a:r>
            <a:r>
              <a:rPr lang="en-US" sz="2400" baseline="30000" dirty="0" smtClean="0">
                <a:latin typeface="cmmi10"/>
              </a:rPr>
              <a:t>o</a:t>
            </a:r>
            <a:r>
              <a:rPr lang="en-US" sz="2400" dirty="0" smtClean="0"/>
              <a:t>, recombination should be designed such that </a:t>
            </a:r>
          </a:p>
          <a:p>
            <a:endParaRPr lang="en-US" sz="2400" dirty="0" smtClean="0"/>
          </a:p>
          <a:p>
            <a:pPr lvl="1">
              <a:buNone/>
            </a:pPr>
            <a:r>
              <a:rPr lang="en-US" sz="3900" dirty="0" smtClean="0">
                <a:latin typeface="Calibri"/>
              </a:rPr>
              <a:t>max(</a:t>
            </a:r>
            <a:r>
              <a:rPr lang="en-US" sz="3900" dirty="0" smtClean="0">
                <a:latin typeface="cmmi10"/>
              </a:rPr>
              <a:t>d</a:t>
            </a:r>
            <a:r>
              <a:rPr lang="en-US" sz="3900" dirty="0" smtClean="0">
                <a:latin typeface="Calibri"/>
              </a:rPr>
              <a:t>(</a:t>
            </a:r>
            <a:r>
              <a:rPr lang="en-US" sz="3900" dirty="0" smtClean="0">
                <a:latin typeface="cmmi10"/>
              </a:rPr>
              <a:t>x</a:t>
            </a:r>
            <a:r>
              <a:rPr lang="en-US" sz="3900" baseline="30000" dirty="0" smtClean="0">
                <a:latin typeface="cmmi10"/>
              </a:rPr>
              <a:t>p1</a:t>
            </a:r>
            <a:r>
              <a:rPr lang="en-US" sz="3900" dirty="0" smtClean="0"/>
              <a:t> , </a:t>
            </a:r>
            <a:r>
              <a:rPr lang="en-US" sz="3900" dirty="0" smtClean="0">
                <a:latin typeface="cmmi10"/>
              </a:rPr>
              <a:t>x</a:t>
            </a:r>
            <a:r>
              <a:rPr lang="en-US" sz="3900" baseline="30000" dirty="0" smtClean="0">
                <a:latin typeface="cmmi10"/>
              </a:rPr>
              <a:t>o</a:t>
            </a:r>
            <a:r>
              <a:rPr lang="en-US" sz="3900" dirty="0" smtClean="0"/>
              <a:t>), </a:t>
            </a:r>
            <a:r>
              <a:rPr lang="en-US" sz="3900" dirty="0" smtClean="0">
                <a:latin typeface="Calibri"/>
              </a:rPr>
              <a:t>d(</a:t>
            </a:r>
            <a:r>
              <a:rPr lang="en-US" sz="3900" dirty="0" smtClean="0">
                <a:latin typeface="cmmi10"/>
              </a:rPr>
              <a:t>x</a:t>
            </a:r>
            <a:r>
              <a:rPr lang="en-US" sz="3900" baseline="30000" dirty="0" smtClean="0">
                <a:latin typeface="cmmi10"/>
              </a:rPr>
              <a:t>p2</a:t>
            </a:r>
            <a:r>
              <a:rPr lang="en-US" sz="3900" dirty="0" smtClean="0"/>
              <a:t> , </a:t>
            </a:r>
            <a:r>
              <a:rPr lang="en-US" sz="3900" dirty="0" smtClean="0">
                <a:latin typeface="cmmi10"/>
              </a:rPr>
              <a:t>x</a:t>
            </a:r>
            <a:r>
              <a:rPr lang="en-US" sz="3900" baseline="30000" dirty="0" smtClean="0">
                <a:latin typeface="cmmi10"/>
              </a:rPr>
              <a:t>o</a:t>
            </a:r>
            <a:r>
              <a:rPr lang="en-US" sz="3900" dirty="0" smtClean="0"/>
              <a:t>)) </a:t>
            </a:r>
            <a:r>
              <a:rPr lang="en-US" sz="3900" dirty="0" smtClean="0">
                <a:latin typeface="cmsy10"/>
              </a:rPr>
              <a:t>·</a:t>
            </a:r>
            <a:r>
              <a:rPr lang="en-US" sz="3900" dirty="0" smtClean="0"/>
              <a:t> </a:t>
            </a:r>
            <a:r>
              <a:rPr lang="en-US" sz="3900" dirty="0" smtClean="0">
                <a:latin typeface="cmmi10"/>
              </a:rPr>
              <a:t>d</a:t>
            </a:r>
            <a:r>
              <a:rPr lang="en-US" sz="3900" dirty="0" smtClean="0">
                <a:latin typeface="Calibri"/>
              </a:rPr>
              <a:t>(</a:t>
            </a:r>
            <a:r>
              <a:rPr lang="en-US" sz="3900" dirty="0" smtClean="0">
                <a:latin typeface="cmmi10"/>
              </a:rPr>
              <a:t>x</a:t>
            </a:r>
            <a:r>
              <a:rPr lang="en-US" sz="3900" baseline="30000" dirty="0" smtClean="0">
                <a:latin typeface="cmmi10"/>
              </a:rPr>
              <a:t>p1</a:t>
            </a:r>
            <a:r>
              <a:rPr lang="en-US" sz="3900" dirty="0" smtClean="0"/>
              <a:t>, </a:t>
            </a:r>
            <a:r>
              <a:rPr lang="en-US" sz="3900" dirty="0" smtClean="0">
                <a:latin typeface="cmmi10"/>
              </a:rPr>
              <a:t>x</a:t>
            </a:r>
            <a:r>
              <a:rPr lang="en-US" sz="3900" baseline="30000" dirty="0" smtClean="0">
                <a:latin typeface="cmmi10"/>
              </a:rPr>
              <a:t>p2</a:t>
            </a:r>
            <a:r>
              <a:rPr lang="en-US" sz="3900" dirty="0" smtClean="0"/>
              <a:t>))</a:t>
            </a:r>
          </a:p>
          <a:p>
            <a:endParaRPr lang="en-US" sz="2400" dirty="0" smtClean="0"/>
          </a:p>
          <a:p>
            <a:r>
              <a:rPr lang="en-US" sz="2400" dirty="0" smtClean="0"/>
              <a:t>Offspring should be „between the parents“</a:t>
            </a:r>
          </a:p>
          <a:p>
            <a:r>
              <a:rPr lang="en-US" sz="2400" dirty="0" smtClean="0"/>
              <a:t>Why use recombination? </a:t>
            </a:r>
          </a:p>
          <a:p>
            <a:pPr lvl="1"/>
            <a:r>
              <a:rPr lang="en-US" sz="2000" dirty="0" smtClean="0"/>
              <a:t>Real-world problems are often decomposable</a:t>
            </a:r>
          </a:p>
          <a:p>
            <a:pPr lvl="1"/>
            <a:r>
              <a:rPr lang="en-US" sz="2000" dirty="0" smtClean="0"/>
              <a:t>Large problems can be solved by decomposing it into smaller sub-problems (that are usually easier to solve) and combined to form overall solution</a:t>
            </a:r>
            <a:endParaRPr lang="en-US" sz="2000" dirty="0"/>
          </a:p>
        </p:txBody>
      </p:sp>
      <p:sp>
        <p:nvSpPr>
          <p:cNvPr id="4" name="Textplatzhalter 3"/>
          <p:cNvSpPr>
            <a:spLocks noGrp="1"/>
          </p:cNvSpPr>
          <p:nvPr>
            <p:ph type="body" sz="quarter" idx="10"/>
          </p:nvPr>
        </p:nvSpPr>
        <p:spPr>
          <a:xfrm>
            <a:off x="480036" y="0"/>
            <a:ext cx="7559675" cy="260350"/>
          </a:xfrm>
        </p:spPr>
        <p:txBody>
          <a:bodyPr/>
          <a:lstStyle/>
          <a:p>
            <a:r>
              <a:rPr lang="en-US" dirty="0" smtClean="0"/>
              <a:t>Search Operators – Design Principles Recombination Operator</a:t>
            </a:r>
          </a:p>
          <a:p>
            <a:endParaRPr lang="en-US"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Common recombination operators</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539552" y="1556792"/>
            <a:ext cx="7376890" cy="3312368"/>
          </a:xfrm>
          <a:prstGeom prst="rect">
            <a:avLst/>
          </a:prstGeom>
          <a:noFill/>
          <a:ln w="9525">
            <a:noFill/>
            <a:miter lim="800000"/>
            <a:headEnd/>
            <a:tailEnd/>
          </a:ln>
        </p:spPr>
      </p:pic>
      <p:sp>
        <p:nvSpPr>
          <p:cNvPr id="4" name="Textplatzhalter 3"/>
          <p:cNvSpPr>
            <a:spLocks noGrp="1"/>
          </p:cNvSpPr>
          <p:nvPr>
            <p:ph type="body" sz="quarter" idx="10"/>
          </p:nvPr>
        </p:nvSpPr>
        <p:spPr>
          <a:xfrm>
            <a:off x="480036" y="0"/>
            <a:ext cx="7559675" cy="260350"/>
          </a:xfrm>
        </p:spPr>
        <p:txBody>
          <a:bodyPr/>
          <a:lstStyle/>
          <a:p>
            <a:r>
              <a:rPr lang="en-US" dirty="0" smtClean="0"/>
              <a:t>Search Operators – Design Principles Recombination Operator</a:t>
            </a:r>
          </a:p>
          <a:p>
            <a:endParaRPr lang="en-US" dirty="0"/>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Intermediate recombination</a:t>
            </a:r>
            <a:endParaRPr lang="en-US"/>
          </a:p>
        </p:txBody>
      </p:sp>
      <p:sp>
        <p:nvSpPr>
          <p:cNvPr id="3" name="Inhaltsplatzhalter 2"/>
          <p:cNvSpPr>
            <a:spLocks noGrp="1"/>
          </p:cNvSpPr>
          <p:nvPr>
            <p:ph idx="1"/>
          </p:nvPr>
        </p:nvSpPr>
        <p:spPr/>
        <p:txBody>
          <a:bodyPr>
            <a:normAutofit/>
          </a:bodyPr>
          <a:lstStyle/>
          <a:p>
            <a:r>
              <a:rPr lang="en-US" sz="2400" smtClean="0"/>
              <a:t>Uniform and n-point crossover can be applied independent of type of decision variable (binary, discrete, continuous…)</a:t>
            </a:r>
          </a:p>
          <a:p>
            <a:r>
              <a:rPr lang="en-US" sz="2400" smtClean="0"/>
              <a:t>In contrast, intermediate recombination operators try to blend/average over several parents. We explain arithmetic crossover.</a:t>
            </a:r>
          </a:p>
          <a:p>
            <a:r>
              <a:rPr lang="en-US" sz="2400" smtClean="0"/>
              <a:t>For two parents </a:t>
            </a:r>
            <a:r>
              <a:rPr lang="en-US" sz="2400" smtClean="0">
                <a:latin typeface="cmmi10"/>
              </a:rPr>
              <a:t>x</a:t>
            </a:r>
            <a:r>
              <a:rPr lang="en-US" sz="2400" baseline="30000" smtClean="0">
                <a:latin typeface="cmmi10"/>
              </a:rPr>
              <a:t>p1</a:t>
            </a:r>
            <a:r>
              <a:rPr lang="en-US" sz="2400" smtClean="0"/>
              <a:t>, </a:t>
            </a:r>
            <a:r>
              <a:rPr lang="en-US" sz="2400" smtClean="0">
                <a:latin typeface="cmmi10"/>
              </a:rPr>
              <a:t>x</a:t>
            </a:r>
            <a:r>
              <a:rPr lang="en-US" sz="2400" baseline="30000" smtClean="0">
                <a:latin typeface="cmmi10"/>
              </a:rPr>
              <a:t>p2</a:t>
            </a:r>
            <a:r>
              <a:rPr lang="en-US" sz="2400" smtClean="0"/>
              <a:t>, offspring is  </a:t>
            </a:r>
          </a:p>
          <a:p>
            <a:endParaRPr lang="en-US" sz="2400" smtClean="0"/>
          </a:p>
          <a:p>
            <a:r>
              <a:rPr lang="en-US" sz="2400" smtClean="0"/>
              <a:t>For </a:t>
            </a:r>
            <a:r>
              <a:rPr lang="en-US" sz="2400" smtClean="0">
                <a:latin typeface="cmmi10"/>
              </a:rPr>
              <a:t>m</a:t>
            </a:r>
            <a:r>
              <a:rPr lang="en-US" sz="2400" smtClean="0"/>
              <a:t> parents,</a:t>
            </a:r>
          </a:p>
          <a:p>
            <a:r>
              <a:rPr lang="en-US" sz="2400" smtClean="0"/>
              <a:t>Takes weighted average of parents‘ decision variables</a:t>
            </a:r>
          </a:p>
          <a:p>
            <a:endParaRPr lang="en-US" sz="2400"/>
          </a:p>
        </p:txBody>
      </p:sp>
      <p:pic>
        <p:nvPicPr>
          <p:cNvPr id="6" name="Grafik 5" descr="TP_tmp.emf"/>
          <p:cNvPicPr>
            <a:picLocks noChangeAspect="1"/>
          </p:cNvPicPr>
          <p:nvPr>
            <p:custDataLst>
              <p:tags r:id="rId1"/>
            </p:custDataLst>
          </p:nvPr>
        </p:nvPicPr>
        <p:blipFill>
          <a:blip r:embed="rId5" cstate="print"/>
          <a:stretch>
            <a:fillRect/>
          </a:stretch>
        </p:blipFill>
        <p:spPr>
          <a:xfrm>
            <a:off x="971600" y="3645024"/>
            <a:ext cx="3726000" cy="378000"/>
          </a:xfrm>
          <a:prstGeom prst="rect">
            <a:avLst/>
          </a:prstGeom>
        </p:spPr>
      </p:pic>
      <p:pic>
        <p:nvPicPr>
          <p:cNvPr id="8" name="Grafik 7" descr="TP_tmp.emf"/>
          <p:cNvPicPr>
            <a:picLocks noChangeAspect="1"/>
          </p:cNvPicPr>
          <p:nvPr>
            <p:custDataLst>
              <p:tags r:id="rId2"/>
            </p:custDataLst>
          </p:nvPr>
        </p:nvPicPr>
        <p:blipFill>
          <a:blip r:embed="rId6" cstate="print"/>
          <a:stretch>
            <a:fillRect/>
          </a:stretch>
        </p:blipFill>
        <p:spPr>
          <a:xfrm>
            <a:off x="2699792" y="4149080"/>
            <a:ext cx="3347999" cy="378000"/>
          </a:xfrm>
          <a:prstGeom prst="rect">
            <a:avLst/>
          </a:prstGeom>
        </p:spPr>
      </p:pic>
      <p:sp>
        <p:nvSpPr>
          <p:cNvPr id="7" name="Textplatzhalter 3"/>
          <p:cNvSpPr>
            <a:spLocks noGrp="1"/>
          </p:cNvSpPr>
          <p:nvPr>
            <p:ph type="body" sz="quarter" idx="10"/>
          </p:nvPr>
        </p:nvSpPr>
        <p:spPr>
          <a:xfrm>
            <a:off x="480036" y="0"/>
            <a:ext cx="7559675" cy="260350"/>
          </a:xfrm>
        </p:spPr>
        <p:txBody>
          <a:bodyPr/>
          <a:lstStyle/>
          <a:p>
            <a:r>
              <a:rPr lang="en-US" dirty="0" smtClean="0"/>
              <a:t>Search Operators – Design Principles Recombination Operator</a:t>
            </a:r>
          </a:p>
          <a:p>
            <a:endParaRPr lang="en-US" dirty="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Standard search operators</a:t>
            </a:r>
            <a:endParaRPr lang="en-US"/>
          </a:p>
        </p:txBody>
      </p:sp>
      <p:sp>
        <p:nvSpPr>
          <p:cNvPr id="3" name="Inhaltsplatzhalter 2"/>
          <p:cNvSpPr>
            <a:spLocks noGrp="1"/>
          </p:cNvSpPr>
          <p:nvPr>
            <p:ph idx="1"/>
          </p:nvPr>
        </p:nvSpPr>
        <p:spPr/>
        <p:txBody>
          <a:bodyPr>
            <a:normAutofit/>
          </a:bodyPr>
          <a:lstStyle/>
          <a:p>
            <a:r>
              <a:rPr lang="en-US" sz="2800" dirty="0" smtClean="0"/>
              <a:t>We provide an overview of operators for standard search spaces</a:t>
            </a:r>
          </a:p>
          <a:p>
            <a:r>
              <a:rPr lang="en-US" sz="2800" dirty="0" smtClean="0"/>
              <a:t>Can be genotypes or phenotypes (direct representation)</a:t>
            </a:r>
          </a:p>
          <a:p>
            <a:r>
              <a:rPr lang="en-US" sz="2800" dirty="0" smtClean="0"/>
              <a:t>Ordered by increasing complexity</a:t>
            </a:r>
          </a:p>
          <a:p>
            <a:endParaRPr lang="en-US" sz="2800" dirty="0"/>
          </a:p>
        </p:txBody>
      </p:sp>
      <p:sp>
        <p:nvSpPr>
          <p:cNvPr id="4" name="Textplatzhalter 3"/>
          <p:cNvSpPr>
            <a:spLocks noGrp="1"/>
          </p:cNvSpPr>
          <p:nvPr>
            <p:ph type="body" sz="quarter" idx="10"/>
          </p:nvPr>
        </p:nvSpPr>
        <p:spPr>
          <a:xfrm>
            <a:off x="480036" y="0"/>
            <a:ext cx="7559675" cy="260350"/>
          </a:xfrm>
        </p:spPr>
        <p:txBody>
          <a:bodyPr/>
          <a:lstStyle/>
          <a:p>
            <a:r>
              <a:rPr lang="en-US" dirty="0" smtClean="0"/>
              <a:t>Search Operators – Standard Operator</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a:xfrm>
            <a:off x="457200" y="1600200"/>
            <a:ext cx="8229600" cy="4925144"/>
          </a:xfrm>
        </p:spPr>
        <p:txBody>
          <a:bodyPr>
            <a:normAutofit fontScale="92500" lnSpcReduction="20000"/>
          </a:bodyPr>
          <a:lstStyle/>
          <a:p>
            <a:r>
              <a:rPr lang="en-US" dirty="0" smtClean="0"/>
              <a:t>These slides have been the basis for a class on the design and application of modern heuristics given at the university of Mainz in fall 2012</a:t>
            </a:r>
          </a:p>
          <a:p>
            <a:r>
              <a:rPr lang="en-US" dirty="0" smtClean="0"/>
              <a:t>The slides are based on the book "</a:t>
            </a:r>
            <a:r>
              <a:rPr lang="en-US" dirty="0" smtClean="0">
                <a:hlinkClick r:id="rId3"/>
              </a:rPr>
              <a:t>Design of Modern Heuristics</a:t>
            </a:r>
            <a:r>
              <a:rPr lang="en-US" dirty="0" smtClean="0"/>
              <a:t>" published at Springer</a:t>
            </a:r>
          </a:p>
          <a:p>
            <a:r>
              <a:rPr lang="en-US" dirty="0" smtClean="0"/>
              <a:t>You are free to use the material contained in these slides for your own classes or presentations. A reference to the book would be nice. </a:t>
            </a:r>
          </a:p>
          <a:p>
            <a:r>
              <a:rPr lang="en-US" dirty="0" smtClean="0"/>
              <a:t>Many thanks to </a:t>
            </a:r>
            <a:r>
              <a:rPr lang="en-US" dirty="0" err="1" smtClean="0"/>
              <a:t>Jörn</a:t>
            </a:r>
            <a:r>
              <a:rPr lang="en-US" dirty="0" smtClean="0"/>
              <a:t> </a:t>
            </a:r>
            <a:r>
              <a:rPr lang="en-US" dirty="0" err="1" smtClean="0"/>
              <a:t>Grahl</a:t>
            </a:r>
            <a:r>
              <a:rPr lang="en-US" dirty="0" smtClean="0"/>
              <a:t> who contributed to preparing the slides. For editing some of the latex displays, we used </a:t>
            </a:r>
            <a:r>
              <a:rPr lang="en-US" dirty="0" err="1" smtClean="0">
                <a:hlinkClick r:id="rId4"/>
              </a:rPr>
              <a:t>texpoint</a:t>
            </a:r>
            <a:r>
              <a:rPr lang="en-US" dirty="0" smtClean="0"/>
              <a:t>. </a:t>
            </a:r>
          </a:p>
          <a:p>
            <a:r>
              <a:rPr lang="en-US" dirty="0" smtClean="0"/>
              <a:t>Enjoy modern heuristics!</a:t>
            </a:r>
            <a:endParaRPr lang="en-US" dirty="0"/>
          </a:p>
        </p:txBody>
      </p:sp>
      <p:sp>
        <p:nvSpPr>
          <p:cNvPr id="4" name="Textplatzhalter 3"/>
          <p:cNvSpPr>
            <a:spLocks noGrp="1"/>
          </p:cNvSpPr>
          <p:nvPr>
            <p:ph type="body" sz="quarter" idx="10"/>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Approximation Algorithms</a:t>
            </a:r>
            <a:endParaRPr lang="en-US"/>
          </a:p>
        </p:txBody>
      </p:sp>
      <p:sp>
        <p:nvSpPr>
          <p:cNvPr id="3" name="Inhaltsplatzhalter 2"/>
          <p:cNvSpPr>
            <a:spLocks noGrp="1"/>
          </p:cNvSpPr>
          <p:nvPr>
            <p:ph idx="1"/>
          </p:nvPr>
        </p:nvSpPr>
        <p:spPr/>
        <p:txBody>
          <a:bodyPr/>
          <a:lstStyle/>
          <a:p>
            <a:r>
              <a:rPr lang="en-US" dirty="0" smtClean="0"/>
              <a:t>Heuristics substitute optimality by tractability</a:t>
            </a:r>
          </a:p>
          <a:p>
            <a:r>
              <a:rPr lang="en-US" dirty="0" smtClean="0"/>
              <a:t>Approximation algorithms are heuristics with a quality bound</a:t>
            </a:r>
          </a:p>
          <a:p>
            <a:r>
              <a:rPr lang="en-US" dirty="0" smtClean="0"/>
              <a:t>Performance is measured by approximation ratio</a:t>
            </a:r>
          </a:p>
          <a:p>
            <a:endParaRPr lang="en-US" dirty="0" smtClean="0"/>
          </a:p>
          <a:p>
            <a:pPr>
              <a:buNone/>
            </a:pPr>
            <a:r>
              <a:rPr lang="en-US" dirty="0" smtClean="0"/>
              <a:t>	 </a:t>
            </a:r>
            <a:r>
              <a:rPr lang="en-US" i="1" dirty="0" smtClean="0"/>
              <a:t>n</a:t>
            </a:r>
            <a:r>
              <a:rPr lang="en-US" dirty="0" smtClean="0"/>
              <a:t> is problem size, </a:t>
            </a:r>
            <a:r>
              <a:rPr lang="en-US" i="1" dirty="0" err="1" smtClean="0">
                <a:latin typeface="Calibri"/>
              </a:rPr>
              <a:t>x</a:t>
            </a:r>
            <a:r>
              <a:rPr lang="en-US" i="1" baseline="30000" dirty="0" err="1" smtClean="0">
                <a:latin typeface="Franklin Gothic Medium Cond"/>
              </a:rPr>
              <a:t>approx</a:t>
            </a:r>
            <a:r>
              <a:rPr lang="en-US" i="1" dirty="0" smtClean="0"/>
              <a:t> </a:t>
            </a:r>
            <a:r>
              <a:rPr lang="en-US" dirty="0" smtClean="0"/>
              <a:t>is solution returned by algorithm, and </a:t>
            </a:r>
            <a:r>
              <a:rPr lang="en-US" i="1" dirty="0" smtClean="0"/>
              <a:t>x</a:t>
            </a:r>
            <a:r>
              <a:rPr lang="en-US" i="1" baseline="30000" dirty="0" smtClean="0">
                <a:latin typeface="Franklin Gothic Medium Cond"/>
              </a:rPr>
              <a:t>*</a:t>
            </a:r>
            <a:r>
              <a:rPr lang="en-US" dirty="0" smtClean="0"/>
              <a:t> is optimal solution</a:t>
            </a:r>
          </a:p>
          <a:p>
            <a:r>
              <a:rPr lang="en-US" dirty="0" smtClean="0"/>
              <a:t>Definition holds for minimization and maximization</a:t>
            </a:r>
          </a:p>
        </p:txBody>
      </p:sp>
      <p:pic>
        <p:nvPicPr>
          <p:cNvPr id="7" name="Grafik 6" descr="TP_tmp.emf"/>
          <p:cNvPicPr>
            <a:picLocks noChangeAspect="1"/>
          </p:cNvPicPr>
          <p:nvPr>
            <p:custDataLst>
              <p:tags r:id="rId1"/>
            </p:custDataLst>
          </p:nvPr>
        </p:nvPicPr>
        <p:blipFill>
          <a:blip r:embed="rId4" cstate="print"/>
          <a:stretch>
            <a:fillRect/>
          </a:stretch>
        </p:blipFill>
        <p:spPr>
          <a:xfrm>
            <a:off x="882463" y="3888725"/>
            <a:ext cx="3834000" cy="522000"/>
          </a:xfrm>
          <a:prstGeom prst="rect">
            <a:avLst/>
          </a:prstGeom>
        </p:spPr>
      </p:pic>
      <p:cxnSp>
        <p:nvCxnSpPr>
          <p:cNvPr id="9" name="Gerade Verbindung 8"/>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8" name="Textplatzhalter 10"/>
          <p:cNvSpPr>
            <a:spLocks noGrp="1"/>
          </p:cNvSpPr>
          <p:nvPr>
            <p:ph type="body" sz="quarter" idx="10"/>
          </p:nvPr>
        </p:nvSpPr>
        <p:spPr>
          <a:xfrm>
            <a:off x="468313" y="0"/>
            <a:ext cx="7559675" cy="260350"/>
          </a:xfrm>
        </p:spPr>
        <p:txBody>
          <a:bodyPr/>
          <a:lstStyle/>
          <a:p>
            <a:r>
              <a:rPr lang="en-US" smtClean="0"/>
              <a:t>Modern Heuristics - Approximations</a:t>
            </a:r>
            <a:endParaRPr lang="en-US" dirty="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Strings and Vectors</a:t>
            </a:r>
            <a:endParaRPr lang="en-US" dirty="0"/>
          </a:p>
        </p:txBody>
      </p:sp>
      <p:sp>
        <p:nvSpPr>
          <p:cNvPr id="3" name="Inhaltsplatzhalter 2"/>
          <p:cNvSpPr>
            <a:spLocks noGrp="1"/>
          </p:cNvSpPr>
          <p:nvPr>
            <p:ph idx="1"/>
          </p:nvPr>
        </p:nvSpPr>
        <p:spPr/>
        <p:txBody>
          <a:bodyPr>
            <a:normAutofit/>
          </a:bodyPr>
          <a:lstStyle/>
          <a:p>
            <a:r>
              <a:rPr lang="en-US" sz="2400" dirty="0" smtClean="0"/>
              <a:t>Ordered lists of decision variables of fixed or variable length</a:t>
            </a:r>
          </a:p>
          <a:p>
            <a:r>
              <a:rPr lang="en-US" sz="2400" dirty="0" smtClean="0"/>
              <a:t>Often used </a:t>
            </a:r>
          </a:p>
          <a:p>
            <a:r>
              <a:rPr lang="en-US" sz="2400" dirty="0" smtClean="0"/>
              <a:t>Appropriate for sequences of characters or patterns. objects are modeled as </a:t>
            </a:r>
          </a:p>
          <a:p>
            <a:pPr lvl="1"/>
            <a:r>
              <a:rPr lang="en-US" sz="2000" dirty="0" smtClean="0"/>
              <a:t>text,</a:t>
            </a:r>
          </a:p>
          <a:p>
            <a:pPr lvl="1"/>
            <a:r>
              <a:rPr lang="en-US" sz="2000" dirty="0" smtClean="0"/>
              <a:t>characters,</a:t>
            </a:r>
          </a:p>
          <a:p>
            <a:pPr lvl="1"/>
            <a:r>
              <a:rPr lang="en-US" sz="2000" dirty="0" smtClean="0"/>
              <a:t>patterns.</a:t>
            </a:r>
          </a:p>
          <a:p>
            <a:r>
              <a:rPr lang="en-US" sz="2400" dirty="0" smtClean="0"/>
              <a:t>Can use standard local search and recombination-based operators based on (binary) Hamming metric</a:t>
            </a:r>
          </a:p>
          <a:p>
            <a:r>
              <a:rPr lang="en-US" sz="2400" dirty="0" smtClean="0"/>
              <a:t>If length is variable, </a:t>
            </a:r>
            <a:r>
              <a:rPr lang="en-US" sz="2400" dirty="0" err="1" smtClean="0"/>
              <a:t>Levenshtein</a:t>
            </a:r>
            <a:r>
              <a:rPr lang="en-US" sz="2400" dirty="0" smtClean="0"/>
              <a:t> distance can be used</a:t>
            </a:r>
            <a:endParaRPr lang="en-US" sz="2400" dirty="0"/>
          </a:p>
        </p:txBody>
      </p:sp>
      <p:sp>
        <p:nvSpPr>
          <p:cNvPr id="4" name="Textplatzhalter 3"/>
          <p:cNvSpPr>
            <a:spLocks noGrp="1"/>
          </p:cNvSpPr>
          <p:nvPr>
            <p:ph type="body" sz="quarter" idx="10"/>
          </p:nvPr>
        </p:nvSpPr>
        <p:spPr>
          <a:xfrm>
            <a:off x="480036" y="0"/>
            <a:ext cx="7559675" cy="260350"/>
          </a:xfrm>
        </p:spPr>
        <p:txBody>
          <a:bodyPr/>
          <a:lstStyle/>
          <a:p>
            <a:r>
              <a:rPr lang="en-US" dirty="0" smtClean="0"/>
              <a:t>Search Operators – Standard Operator</a:t>
            </a:r>
          </a:p>
          <a:p>
            <a:endParaRPr lang="en-US" dirty="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Coordinates and Points</a:t>
            </a:r>
            <a:endParaRPr lang="en-US" dirty="0"/>
          </a:p>
        </p:txBody>
      </p:sp>
      <p:sp>
        <p:nvSpPr>
          <p:cNvPr id="3" name="Inhaltsplatzhalter 2"/>
          <p:cNvSpPr>
            <a:spLocks noGrp="1"/>
          </p:cNvSpPr>
          <p:nvPr>
            <p:ph idx="1"/>
          </p:nvPr>
        </p:nvSpPr>
        <p:spPr/>
        <p:txBody>
          <a:bodyPr>
            <a:normAutofit/>
          </a:bodyPr>
          <a:lstStyle/>
          <a:p>
            <a:r>
              <a:rPr lang="en-US" sz="2400" dirty="0" smtClean="0"/>
              <a:t>Represent locations in geometric space</a:t>
            </a:r>
          </a:p>
          <a:p>
            <a:r>
              <a:rPr lang="en-US" sz="2400" dirty="0" smtClean="0"/>
              <a:t>Integer or continuous</a:t>
            </a:r>
          </a:p>
          <a:p>
            <a:r>
              <a:rPr lang="en-US" sz="2400" dirty="0" smtClean="0"/>
              <a:t>Often: locations of cities or other spots on a 2d-grid</a:t>
            </a:r>
          </a:p>
          <a:p>
            <a:r>
              <a:rPr lang="en-US" sz="2400" dirty="0" smtClean="0"/>
              <a:t>Appropriate for problems that work on </a:t>
            </a:r>
          </a:p>
          <a:p>
            <a:pPr lvl="1"/>
            <a:r>
              <a:rPr lang="en-US" sz="2000" dirty="0" smtClean="0"/>
              <a:t>sites, </a:t>
            </a:r>
          </a:p>
          <a:p>
            <a:pPr lvl="1"/>
            <a:r>
              <a:rPr lang="en-US" sz="2000" dirty="0" smtClean="0"/>
              <a:t>Positions, or </a:t>
            </a:r>
          </a:p>
          <a:p>
            <a:pPr lvl="1"/>
            <a:r>
              <a:rPr lang="en-US" sz="2000" dirty="0" smtClean="0"/>
              <a:t>locations.</a:t>
            </a:r>
          </a:p>
          <a:p>
            <a:r>
              <a:rPr lang="en-US" sz="2400" dirty="0" smtClean="0"/>
              <a:t>Standard local and recombination operators for continuous decision variables or integers</a:t>
            </a:r>
          </a:p>
          <a:p>
            <a:r>
              <a:rPr lang="en-US" sz="2400" dirty="0" smtClean="0"/>
              <a:t>Euclidean metric</a:t>
            </a:r>
            <a:endParaRPr lang="en-US" sz="2400" dirty="0"/>
          </a:p>
        </p:txBody>
      </p:sp>
      <p:sp>
        <p:nvSpPr>
          <p:cNvPr id="4" name="Textplatzhalter 3"/>
          <p:cNvSpPr>
            <a:spLocks noGrp="1"/>
          </p:cNvSpPr>
          <p:nvPr>
            <p:ph type="body" sz="quarter" idx="10"/>
          </p:nvPr>
        </p:nvSpPr>
        <p:spPr>
          <a:xfrm>
            <a:off x="480036" y="0"/>
            <a:ext cx="7559675" cy="260350"/>
          </a:xfrm>
        </p:spPr>
        <p:txBody>
          <a:bodyPr/>
          <a:lstStyle/>
          <a:p>
            <a:r>
              <a:rPr lang="en-US" dirty="0" smtClean="0"/>
              <a:t>Search Operators – Standard Operator</a:t>
            </a:r>
          </a:p>
          <a:p>
            <a:endParaRPr lang="en-US" dirty="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Graphs</a:t>
            </a:r>
            <a:endParaRPr lang="en-US"/>
          </a:p>
        </p:txBody>
      </p:sp>
      <p:sp>
        <p:nvSpPr>
          <p:cNvPr id="3" name="Inhaltsplatzhalter 2"/>
          <p:cNvSpPr>
            <a:spLocks noGrp="1"/>
          </p:cNvSpPr>
          <p:nvPr>
            <p:ph idx="1"/>
          </p:nvPr>
        </p:nvSpPr>
        <p:spPr/>
        <p:txBody>
          <a:bodyPr>
            <a:noAutofit/>
          </a:bodyPr>
          <a:lstStyle/>
          <a:p>
            <a:r>
              <a:rPr lang="en-US" sz="2400" dirty="0" smtClean="0"/>
              <a:t>Represent relationships between arbitrary objects</a:t>
            </a:r>
          </a:p>
          <a:p>
            <a:r>
              <a:rPr lang="en-US" sz="2400" dirty="0" smtClean="0"/>
              <a:t>Structure can be described as list of edges (with </a:t>
            </a:r>
            <a:r>
              <a:rPr lang="en-US" sz="2400" dirty="0" smtClean="0">
                <a:latin typeface="cmmi10"/>
              </a:rPr>
              <a:t>n</a:t>
            </a:r>
            <a:r>
              <a:rPr lang="en-US" sz="2400" dirty="0" smtClean="0"/>
              <a:t> nodes, there are </a:t>
            </a:r>
            <a:r>
              <a:rPr lang="en-US" sz="2400" dirty="0" smtClean="0">
                <a:latin typeface="cmmi10"/>
              </a:rPr>
              <a:t>n</a:t>
            </a:r>
            <a:r>
              <a:rPr lang="en-US" sz="2400" dirty="0" smtClean="0"/>
              <a:t>(</a:t>
            </a:r>
            <a:r>
              <a:rPr lang="en-US" sz="2400" dirty="0" smtClean="0">
                <a:latin typeface="cmmi10"/>
              </a:rPr>
              <a:t>n</a:t>
            </a:r>
            <a:r>
              <a:rPr lang="en-US" sz="2400" dirty="0" smtClean="0"/>
              <a:t>-1)/2 possible edges)</a:t>
            </a:r>
          </a:p>
          <a:p>
            <a:r>
              <a:rPr lang="en-US" sz="2400" dirty="0" smtClean="0"/>
              <a:t>Appropriate for problems that seek a </a:t>
            </a:r>
          </a:p>
          <a:p>
            <a:pPr lvl="1"/>
            <a:r>
              <a:rPr lang="en-US" sz="2000" dirty="0" smtClean="0"/>
              <a:t>network, </a:t>
            </a:r>
          </a:p>
          <a:p>
            <a:pPr lvl="1"/>
            <a:r>
              <a:rPr lang="en-US" sz="2000" dirty="0" smtClean="0"/>
              <a:t>graph,  or </a:t>
            </a:r>
          </a:p>
          <a:p>
            <a:pPr lvl="1"/>
            <a:r>
              <a:rPr lang="en-US" sz="2000" dirty="0" smtClean="0"/>
              <a:t>relationship</a:t>
            </a:r>
          </a:p>
          <a:p>
            <a:r>
              <a:rPr lang="en-US" sz="2400" dirty="0" smtClean="0"/>
              <a:t>Common genotype is binary list of length </a:t>
            </a:r>
            <a:r>
              <a:rPr lang="en-US" sz="2400" dirty="0" smtClean="0">
                <a:latin typeface="cmmi10"/>
              </a:rPr>
              <a:t>n</a:t>
            </a:r>
            <a:r>
              <a:rPr lang="en-US" sz="2400" dirty="0" smtClean="0"/>
              <a:t>(</a:t>
            </a:r>
            <a:r>
              <a:rPr lang="en-US" sz="2400" dirty="0" smtClean="0">
                <a:latin typeface="cmmi10"/>
              </a:rPr>
              <a:t>n</a:t>
            </a:r>
            <a:r>
              <a:rPr lang="en-US" sz="2400" dirty="0" smtClean="0"/>
              <a:t>-1)/2</a:t>
            </a:r>
          </a:p>
          <a:p>
            <a:r>
              <a:rPr lang="en-US" sz="2400" dirty="0" smtClean="0"/>
              <a:t>Standard operators are based on Hamming metric: number of different edges</a:t>
            </a:r>
          </a:p>
          <a:p>
            <a:r>
              <a:rPr lang="en-US" sz="2400" dirty="0" smtClean="0"/>
              <a:t>If no additional constraints: standard search operators are applicable</a:t>
            </a:r>
            <a:endParaRPr lang="en-US" sz="2400" dirty="0"/>
          </a:p>
        </p:txBody>
      </p:sp>
      <p:sp>
        <p:nvSpPr>
          <p:cNvPr id="4" name="Textplatzhalter 3"/>
          <p:cNvSpPr>
            <a:spLocks noGrp="1"/>
          </p:cNvSpPr>
          <p:nvPr>
            <p:ph type="body" sz="quarter" idx="10"/>
          </p:nvPr>
        </p:nvSpPr>
        <p:spPr>
          <a:xfrm>
            <a:off x="480036" y="0"/>
            <a:ext cx="7559675" cy="260350"/>
          </a:xfrm>
        </p:spPr>
        <p:txBody>
          <a:bodyPr/>
          <a:lstStyle/>
          <a:p>
            <a:r>
              <a:rPr lang="en-US" dirty="0" smtClean="0"/>
              <a:t>Search Operators – Standard Operator</a:t>
            </a:r>
          </a:p>
          <a:p>
            <a:endParaRPr lang="en-US" dirty="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Subsets</a:t>
            </a:r>
            <a:endParaRPr lang="en-US"/>
          </a:p>
        </p:txBody>
      </p:sp>
      <p:sp>
        <p:nvSpPr>
          <p:cNvPr id="3" name="Inhaltsplatzhalter 2"/>
          <p:cNvSpPr>
            <a:spLocks noGrp="1"/>
          </p:cNvSpPr>
          <p:nvPr>
            <p:ph idx="1"/>
          </p:nvPr>
        </p:nvSpPr>
        <p:spPr>
          <a:xfrm>
            <a:off x="457200" y="1600200"/>
            <a:ext cx="8507288" cy="4525963"/>
          </a:xfrm>
        </p:spPr>
        <p:txBody>
          <a:bodyPr>
            <a:noAutofit/>
          </a:bodyPr>
          <a:lstStyle/>
          <a:p>
            <a:r>
              <a:rPr lang="en-US" sz="2400" dirty="0" smtClean="0"/>
              <a:t>Selections from a set of object; order of elements in set does not matter</a:t>
            </a:r>
          </a:p>
          <a:p>
            <a:r>
              <a:rPr lang="en-US" sz="2400" dirty="0" smtClean="0"/>
              <a:t>Given </a:t>
            </a:r>
            <a:r>
              <a:rPr lang="en-US" sz="2400" dirty="0" smtClean="0">
                <a:latin typeface="cmmi10"/>
              </a:rPr>
              <a:t>n</a:t>
            </a:r>
            <a:r>
              <a:rPr lang="en-US" sz="2400" dirty="0" smtClean="0"/>
              <a:t> objects, there are 	subsets of size </a:t>
            </a:r>
            <a:r>
              <a:rPr lang="en-US" sz="2400" dirty="0" smtClean="0">
                <a:latin typeface="cmmi10"/>
              </a:rPr>
              <a:t>k </a:t>
            </a:r>
            <a:r>
              <a:rPr lang="en-US" sz="2400" dirty="0" smtClean="0"/>
              <a:t>and </a:t>
            </a:r>
            <a:r>
              <a:rPr lang="en-US" sz="2400" dirty="0" smtClean="0">
                <a:latin typeface="Calibri"/>
              </a:rPr>
              <a:t>2</a:t>
            </a:r>
            <a:r>
              <a:rPr lang="en-US" sz="2400" baseline="30000" dirty="0" smtClean="0">
                <a:latin typeface="cmmi10"/>
              </a:rPr>
              <a:t>n</a:t>
            </a:r>
            <a:r>
              <a:rPr lang="en-US" sz="2400" dirty="0" smtClean="0"/>
              <a:t> different subsets.</a:t>
            </a:r>
          </a:p>
          <a:p>
            <a:r>
              <a:rPr lang="en-US" sz="2400" dirty="0" smtClean="0"/>
              <a:t>Subset of fixed size </a:t>
            </a:r>
            <a:r>
              <a:rPr lang="en-US" sz="2400" dirty="0" smtClean="0">
                <a:latin typeface="cmmi10"/>
              </a:rPr>
              <a:t>k</a:t>
            </a:r>
            <a:r>
              <a:rPr lang="en-US" sz="2400" dirty="0" smtClean="0"/>
              <a:t> can be represented by an integer vector </a:t>
            </a:r>
            <a:r>
              <a:rPr lang="en-US" sz="2400" dirty="0" smtClean="0">
                <a:latin typeface="cmmi10"/>
              </a:rPr>
              <a:t>x</a:t>
            </a:r>
            <a:r>
              <a:rPr lang="en-US" sz="2400" dirty="0" smtClean="0"/>
              <a:t> of length </a:t>
            </a:r>
            <a:r>
              <a:rPr lang="en-US" sz="2400" dirty="0" smtClean="0">
                <a:latin typeface="cmmi10"/>
              </a:rPr>
              <a:t>k</a:t>
            </a:r>
            <a:r>
              <a:rPr lang="en-US" sz="2400" dirty="0" smtClean="0"/>
              <a:t>, where the </a:t>
            </a:r>
            <a:r>
              <a:rPr lang="en-US" sz="2400" dirty="0" smtClean="0">
                <a:latin typeface="cmmi10"/>
              </a:rPr>
              <a:t>x</a:t>
            </a:r>
            <a:r>
              <a:rPr lang="en-US" sz="2400" baseline="-25000" dirty="0" smtClean="0">
                <a:latin typeface="cmmi10"/>
              </a:rPr>
              <a:t>i</a:t>
            </a:r>
            <a:r>
              <a:rPr lang="en-US" sz="2400" dirty="0" smtClean="0"/>
              <a:t>  indicate the selected objects and </a:t>
            </a:r>
            <a:r>
              <a:rPr lang="en-US" sz="2400" dirty="0" smtClean="0">
                <a:latin typeface="cmmi10"/>
              </a:rPr>
              <a:t>x</a:t>
            </a:r>
            <a:r>
              <a:rPr lang="en-US" sz="2400" baseline="-25000" dirty="0" smtClean="0">
                <a:latin typeface="cmmi10"/>
              </a:rPr>
              <a:t>i</a:t>
            </a:r>
            <a:r>
              <a:rPr lang="en-US" sz="2400" dirty="0" smtClean="0">
                <a:latin typeface="cmmi10"/>
                <a:sym typeface="Symbol"/>
              </a:rPr>
              <a:t></a:t>
            </a:r>
            <a:r>
              <a:rPr lang="en-US" sz="2400" dirty="0" smtClean="0">
                <a:latin typeface="cmmi10"/>
              </a:rPr>
              <a:t> </a:t>
            </a:r>
            <a:r>
              <a:rPr lang="en-US" sz="2400" dirty="0" err="1" smtClean="0">
                <a:latin typeface="cmmi10"/>
              </a:rPr>
              <a:t>x</a:t>
            </a:r>
            <a:r>
              <a:rPr lang="en-US" sz="2400" baseline="-25000" dirty="0" err="1" smtClean="0">
                <a:latin typeface="cmmi10"/>
              </a:rPr>
              <a:t>j</a:t>
            </a:r>
            <a:r>
              <a:rPr lang="en-US" sz="2400" dirty="0" smtClean="0"/>
              <a:t> for </a:t>
            </a:r>
            <a:r>
              <a:rPr lang="en-US" sz="2400" dirty="0" err="1" smtClean="0">
                <a:latin typeface="cmmi10"/>
              </a:rPr>
              <a:t>i</a:t>
            </a:r>
            <a:r>
              <a:rPr lang="en-US" sz="2400" dirty="0" smtClean="0">
                <a:latin typeface="cmmi10"/>
                <a:sym typeface="Symbol"/>
              </a:rPr>
              <a:t></a:t>
            </a:r>
            <a:r>
              <a:rPr lang="en-US" sz="2400" dirty="0" smtClean="0">
                <a:latin typeface="cmmi10"/>
              </a:rPr>
              <a:t> j</a:t>
            </a:r>
            <a:r>
              <a:rPr lang="en-US" sz="2400" dirty="0" smtClean="0"/>
              <a:t> and </a:t>
            </a:r>
            <a:r>
              <a:rPr lang="en-US" sz="2400" dirty="0" smtClean="0">
                <a:latin typeface="cmmi10"/>
              </a:rPr>
              <a:t>i</a:t>
            </a:r>
            <a:r>
              <a:rPr lang="en-US" sz="2400" dirty="0" smtClean="0"/>
              <a:t>,</a:t>
            </a:r>
            <a:r>
              <a:rPr lang="en-US" sz="2400" dirty="0" smtClean="0">
                <a:latin typeface="cmmi10"/>
              </a:rPr>
              <a:t>j</a:t>
            </a:r>
            <a:r>
              <a:rPr lang="en-US" sz="2400" dirty="0" smtClean="0">
                <a:latin typeface="cmsy10"/>
              </a:rPr>
              <a:t>2</a:t>
            </a:r>
            <a:r>
              <a:rPr lang="en-US" sz="2400" dirty="0" smtClean="0"/>
              <a:t> [1,</a:t>
            </a:r>
            <a:r>
              <a:rPr lang="en-US" sz="2400" dirty="0" smtClean="0">
                <a:latin typeface="cmmi10"/>
              </a:rPr>
              <a:t>k</a:t>
            </a:r>
            <a:r>
              <a:rPr lang="en-US" sz="2400" dirty="0" smtClean="0"/>
              <a:t>]</a:t>
            </a:r>
          </a:p>
          <a:p>
            <a:r>
              <a:rPr lang="en-US" sz="2400" dirty="0" smtClean="0"/>
              <a:t>Appropriate for problems  that seek a </a:t>
            </a:r>
          </a:p>
          <a:p>
            <a:pPr lvl="1"/>
            <a:r>
              <a:rPr lang="en-US" sz="2000" dirty="0" smtClean="0"/>
              <a:t>cluster,  collection,  partition, group, packaging, or  selection. </a:t>
            </a:r>
          </a:p>
          <a:p>
            <a:r>
              <a:rPr lang="en-US" sz="2400" dirty="0" smtClean="0"/>
              <a:t>Can use standard local search if each selected object is unique</a:t>
            </a:r>
          </a:p>
          <a:p>
            <a:r>
              <a:rPr lang="en-US" sz="2400" dirty="0" smtClean="0"/>
              <a:t>Recombination operators are difficult (</a:t>
            </a:r>
            <a:r>
              <a:rPr lang="en-US" sz="2400" dirty="0" err="1" smtClean="0"/>
              <a:t>Falkenauer</a:t>
            </a:r>
            <a:r>
              <a:rPr lang="en-US" sz="2400" dirty="0" smtClean="0"/>
              <a:t> , 1998; </a:t>
            </a:r>
            <a:r>
              <a:rPr lang="en-US" sz="2400" dirty="0" err="1" smtClean="0"/>
              <a:t>Choi</a:t>
            </a:r>
            <a:r>
              <a:rPr lang="en-US" sz="2400" dirty="0" smtClean="0"/>
              <a:t> and Moon,  2003)</a:t>
            </a:r>
          </a:p>
          <a:p>
            <a:pPr lvl="1"/>
            <a:r>
              <a:rPr lang="en-US" sz="2000" dirty="0" smtClean="0"/>
              <a:t>Each subset is represented by </a:t>
            </a:r>
            <a:r>
              <a:rPr lang="en-US" sz="2000" dirty="0" smtClean="0">
                <a:latin typeface="cmmi10"/>
              </a:rPr>
              <a:t>k</a:t>
            </a:r>
            <a:r>
              <a:rPr lang="en-US" sz="2000" dirty="0" smtClean="0"/>
              <a:t>! different genotypes </a:t>
            </a:r>
          </a:p>
          <a:p>
            <a:pPr lvl="1"/>
            <a:r>
              <a:rPr lang="en-US" sz="2000" dirty="0" smtClean="0"/>
              <a:t>Redundancy</a:t>
            </a:r>
            <a:endParaRPr lang="en-US" sz="2000" dirty="0"/>
          </a:p>
        </p:txBody>
      </p:sp>
      <p:pic>
        <p:nvPicPr>
          <p:cNvPr id="5" name="Grafik 4" descr="TP_tmp.emf"/>
          <p:cNvPicPr>
            <a:picLocks noChangeAspect="1"/>
          </p:cNvPicPr>
          <p:nvPr>
            <p:custDataLst>
              <p:tags r:id="rId1"/>
            </p:custDataLst>
          </p:nvPr>
        </p:nvPicPr>
        <p:blipFill>
          <a:blip r:embed="rId4" cstate="print"/>
          <a:stretch>
            <a:fillRect/>
          </a:stretch>
        </p:blipFill>
        <p:spPr>
          <a:xfrm>
            <a:off x="3779912" y="2420888"/>
            <a:ext cx="359999" cy="377999"/>
          </a:xfrm>
          <a:prstGeom prst="rect">
            <a:avLst/>
          </a:prstGeom>
        </p:spPr>
      </p:pic>
      <p:sp>
        <p:nvSpPr>
          <p:cNvPr id="6" name="Textplatzhalter 3"/>
          <p:cNvSpPr>
            <a:spLocks noGrp="1"/>
          </p:cNvSpPr>
          <p:nvPr>
            <p:ph type="body" sz="quarter" idx="10"/>
          </p:nvPr>
        </p:nvSpPr>
        <p:spPr>
          <a:xfrm>
            <a:off x="480036" y="0"/>
            <a:ext cx="7559675" cy="260350"/>
          </a:xfrm>
        </p:spPr>
        <p:txBody>
          <a:bodyPr/>
          <a:lstStyle/>
          <a:p>
            <a:r>
              <a:rPr lang="en-US" dirty="0" smtClean="0"/>
              <a:t>Search Operators – Standard Operator</a:t>
            </a:r>
          </a:p>
          <a:p>
            <a:endParaRPr lang="en-US" dirty="0"/>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Permutations</a:t>
            </a:r>
            <a:endParaRPr lang="en-US"/>
          </a:p>
        </p:txBody>
      </p:sp>
      <p:sp>
        <p:nvSpPr>
          <p:cNvPr id="3" name="Inhaltsplatzhalter 2"/>
          <p:cNvSpPr>
            <a:spLocks noGrp="1"/>
          </p:cNvSpPr>
          <p:nvPr>
            <p:ph idx="1"/>
          </p:nvPr>
        </p:nvSpPr>
        <p:spPr/>
        <p:txBody>
          <a:bodyPr>
            <a:normAutofit/>
          </a:bodyPr>
          <a:lstStyle/>
          <a:p>
            <a:r>
              <a:rPr lang="en-US" sz="2400" dirty="0" smtClean="0"/>
              <a:t>Orderings of items, </a:t>
            </a:r>
          </a:p>
          <a:p>
            <a:r>
              <a:rPr lang="en-US" sz="2400" dirty="0" smtClean="0">
                <a:latin typeface="cmmi10"/>
              </a:rPr>
              <a:t>n</a:t>
            </a:r>
            <a:r>
              <a:rPr lang="en-US" sz="2400" dirty="0" smtClean="0"/>
              <a:t>! permutations of </a:t>
            </a:r>
            <a:r>
              <a:rPr lang="en-US" sz="2400" dirty="0" smtClean="0">
                <a:latin typeface="cmmi10"/>
              </a:rPr>
              <a:t>n</a:t>
            </a:r>
            <a:r>
              <a:rPr lang="en-US" sz="2400" dirty="0" smtClean="0"/>
              <a:t> objects</a:t>
            </a:r>
          </a:p>
          <a:p>
            <a:r>
              <a:rPr lang="en-US" sz="2400" dirty="0" smtClean="0"/>
              <a:t>Many permutation problems are relevant but NP-hard</a:t>
            </a:r>
          </a:p>
          <a:p>
            <a:r>
              <a:rPr lang="en-US" sz="2400" dirty="0" smtClean="0"/>
              <a:t>Used in problems that seek an </a:t>
            </a:r>
          </a:p>
          <a:p>
            <a:pPr lvl="1"/>
            <a:r>
              <a:rPr lang="en-US" sz="2000" dirty="0" smtClean="0"/>
              <a:t>arrangement, tour, ordering, or sequence.</a:t>
            </a:r>
          </a:p>
          <a:p>
            <a:r>
              <a:rPr lang="en-US" sz="2400" dirty="0" smtClean="0"/>
              <a:t>Design of operators is demanding</a:t>
            </a:r>
          </a:p>
          <a:p>
            <a:r>
              <a:rPr lang="en-US" sz="2400" dirty="0" smtClean="0"/>
              <a:t>Often, an integer genotype of length </a:t>
            </a:r>
            <a:r>
              <a:rPr lang="en-US" sz="2400" dirty="0" smtClean="0">
                <a:latin typeface="cmmi10"/>
              </a:rPr>
              <a:t>n</a:t>
            </a:r>
            <a:r>
              <a:rPr lang="en-US" sz="2400" dirty="0" smtClean="0"/>
              <a:t> is used, where </a:t>
            </a:r>
            <a:r>
              <a:rPr lang="en-US" sz="2400" dirty="0" smtClean="0">
                <a:latin typeface="cmmi10"/>
              </a:rPr>
              <a:t>x</a:t>
            </a:r>
            <a:r>
              <a:rPr lang="en-US" sz="2400" baseline="-25000" dirty="0" smtClean="0">
                <a:latin typeface="cmmi10"/>
              </a:rPr>
              <a:t>i</a:t>
            </a:r>
            <a:r>
              <a:rPr lang="en-US" sz="2400" dirty="0" smtClean="0"/>
              <a:t> denotes an object and has a unique value</a:t>
            </a:r>
          </a:p>
          <a:p>
            <a:r>
              <a:rPr lang="en-US" sz="2400" dirty="0" smtClean="0"/>
              <a:t>Standard operators fail: </a:t>
            </a:r>
            <a:r>
              <a:rPr lang="en-US" sz="2000" dirty="0" smtClean="0"/>
              <a:t>offspring usually is no permutation</a:t>
            </a:r>
          </a:p>
        </p:txBody>
      </p:sp>
      <p:sp>
        <p:nvSpPr>
          <p:cNvPr id="4" name="Textplatzhalter 3"/>
          <p:cNvSpPr>
            <a:spLocks noGrp="1"/>
          </p:cNvSpPr>
          <p:nvPr>
            <p:ph type="body" sz="quarter" idx="10"/>
          </p:nvPr>
        </p:nvSpPr>
        <p:spPr>
          <a:xfrm>
            <a:off x="480036" y="0"/>
            <a:ext cx="7559675" cy="260350"/>
          </a:xfrm>
        </p:spPr>
        <p:txBody>
          <a:bodyPr/>
          <a:lstStyle/>
          <a:p>
            <a:r>
              <a:rPr lang="en-US" dirty="0" smtClean="0"/>
              <a:t>Search Operators – Standard Operator</a:t>
            </a:r>
          </a:p>
          <a:p>
            <a:endParaRPr lang="en-US" dirty="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Permutations</a:t>
            </a:r>
            <a:endParaRPr lang="en-US"/>
          </a:p>
        </p:txBody>
      </p:sp>
      <p:sp>
        <p:nvSpPr>
          <p:cNvPr id="3" name="Inhaltsplatzhalter 2"/>
          <p:cNvSpPr>
            <a:spLocks noGrp="1"/>
          </p:cNvSpPr>
          <p:nvPr>
            <p:ph idx="1"/>
          </p:nvPr>
        </p:nvSpPr>
        <p:spPr/>
        <p:txBody>
          <a:bodyPr>
            <a:normAutofit lnSpcReduction="10000"/>
          </a:bodyPr>
          <a:lstStyle/>
          <a:p>
            <a:r>
              <a:rPr lang="en-US" sz="2800" dirty="0" smtClean="0"/>
              <a:t>Permutation-specific operators are based on absolute or relative ordering.</a:t>
            </a:r>
          </a:p>
          <a:p>
            <a:pPr lvl="1"/>
            <a:r>
              <a:rPr lang="en-US" sz="2400" dirty="0" smtClean="0"/>
              <a:t>Absolute ordering: Two solutions are similar, if objects have same absolute position</a:t>
            </a:r>
          </a:p>
          <a:p>
            <a:pPr lvl="1"/>
            <a:r>
              <a:rPr lang="en-US" sz="2400" dirty="0" smtClean="0"/>
              <a:t>Relative ordering: Two solutions are similar, if relative order of pairs is similar</a:t>
            </a:r>
          </a:p>
          <a:p>
            <a:r>
              <a:rPr lang="en-US" sz="2800" dirty="0" smtClean="0"/>
              <a:t>Order crossover, partially matched crossover,  … there are many operators specifically designed for permutation problems.</a:t>
            </a:r>
          </a:p>
          <a:p>
            <a:r>
              <a:rPr lang="en-US" sz="2800" dirty="0" smtClean="0"/>
              <a:t>See Whitley  (1997), </a:t>
            </a:r>
            <a:r>
              <a:rPr lang="en-US" sz="2800" dirty="0" err="1" smtClean="0"/>
              <a:t>Mattfeld</a:t>
            </a:r>
            <a:r>
              <a:rPr lang="en-US" sz="2800" dirty="0" smtClean="0"/>
              <a:t> (1996), or </a:t>
            </a:r>
            <a:r>
              <a:rPr lang="en-US" sz="2800" dirty="0" err="1" smtClean="0"/>
              <a:t>Choi</a:t>
            </a:r>
            <a:r>
              <a:rPr lang="en-US" sz="2800" dirty="0" smtClean="0"/>
              <a:t> and Moon (2008)</a:t>
            </a:r>
          </a:p>
          <a:p>
            <a:endParaRPr lang="en-US" sz="3600" dirty="0"/>
          </a:p>
        </p:txBody>
      </p:sp>
      <p:sp>
        <p:nvSpPr>
          <p:cNvPr id="4" name="Textplatzhalter 3"/>
          <p:cNvSpPr>
            <a:spLocks noGrp="1"/>
          </p:cNvSpPr>
          <p:nvPr>
            <p:ph type="body" sz="quarter" idx="10"/>
          </p:nvPr>
        </p:nvSpPr>
        <p:spPr>
          <a:xfrm>
            <a:off x="480036" y="0"/>
            <a:ext cx="7559675" cy="260350"/>
          </a:xfrm>
        </p:spPr>
        <p:txBody>
          <a:bodyPr/>
          <a:lstStyle/>
          <a:p>
            <a:r>
              <a:rPr lang="en-US" dirty="0" smtClean="0"/>
              <a:t>Search Operators – Standard Operator</a:t>
            </a:r>
          </a:p>
          <a:p>
            <a:endParaRPr lang="en-US" dirty="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Fitness Function</a:t>
            </a:r>
            <a:endParaRPr lang="en-US" dirty="0"/>
          </a:p>
        </p:txBody>
      </p:sp>
      <p:sp>
        <p:nvSpPr>
          <p:cNvPr id="3" name="Inhaltsplatzhalter 2"/>
          <p:cNvSpPr>
            <a:spLocks noGrp="1"/>
          </p:cNvSpPr>
          <p:nvPr>
            <p:ph idx="1"/>
          </p:nvPr>
        </p:nvSpPr>
        <p:spPr/>
        <p:txBody>
          <a:bodyPr/>
          <a:lstStyle/>
          <a:p>
            <a:pPr marL="514350" indent="-514350">
              <a:buFont typeface="+mj-lt"/>
              <a:buAutoNum type="arabicPeriod"/>
            </a:pPr>
            <a:r>
              <a:rPr lang="en-US" dirty="0" smtClean="0"/>
              <a:t>Design Guidelines</a:t>
            </a:r>
          </a:p>
          <a:p>
            <a:pPr marL="514350" indent="-514350">
              <a:buFont typeface="+mj-lt"/>
              <a:buAutoNum type="arabicPeriod"/>
            </a:pPr>
            <a:r>
              <a:rPr lang="en-US" dirty="0" smtClean="0"/>
              <a:t>Examples</a:t>
            </a:r>
            <a:endParaRPr lang="en-US" dirty="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Fitness function and objective function</a:t>
            </a:r>
            <a:endParaRPr lang="en-US"/>
          </a:p>
        </p:txBody>
      </p:sp>
      <p:sp>
        <p:nvSpPr>
          <p:cNvPr id="3" name="Inhaltsplatzhalter 2"/>
          <p:cNvSpPr>
            <a:spLocks noGrp="1"/>
          </p:cNvSpPr>
          <p:nvPr>
            <p:ph idx="1"/>
          </p:nvPr>
        </p:nvSpPr>
        <p:spPr/>
        <p:txBody>
          <a:bodyPr>
            <a:normAutofit/>
          </a:bodyPr>
          <a:lstStyle/>
          <a:p>
            <a:r>
              <a:rPr lang="en-US" sz="2800" smtClean="0"/>
              <a:t>Fitness function is quality of solution as „seen by the heuristic“</a:t>
            </a:r>
          </a:p>
          <a:p>
            <a:r>
              <a:rPr lang="en-US" sz="2800" smtClean="0"/>
              <a:t>Objective function (evaluation function) is based on problem model</a:t>
            </a:r>
          </a:p>
          <a:p>
            <a:r>
              <a:rPr lang="en-US" sz="2800" smtClean="0"/>
              <a:t>In general, fitness function and objective function are the same, but we can modify fitness function to make search easier for a modern heuristic</a:t>
            </a:r>
          </a:p>
          <a:p>
            <a:r>
              <a:rPr lang="en-US" sz="2800" smtClean="0"/>
              <a:t>Then, we would not use original objective function from model, but a variant thereof</a:t>
            </a:r>
          </a:p>
          <a:p>
            <a:pPr>
              <a:buNone/>
            </a:pPr>
            <a:endParaRPr lang="en-US" sz="2800" smtClean="0"/>
          </a:p>
        </p:txBody>
      </p:sp>
      <p:sp>
        <p:nvSpPr>
          <p:cNvPr id="4" name="Textplatzhalter 3"/>
          <p:cNvSpPr>
            <a:spLocks noGrp="1"/>
          </p:cNvSpPr>
          <p:nvPr>
            <p:ph type="body" sz="quarter" idx="10"/>
          </p:nvPr>
        </p:nvSpPr>
        <p:spPr>
          <a:xfrm>
            <a:off x="480036" y="0"/>
            <a:ext cx="7559675" cy="260350"/>
          </a:xfrm>
        </p:spPr>
        <p:txBody>
          <a:bodyPr/>
          <a:lstStyle/>
          <a:p>
            <a:r>
              <a:rPr lang="en-US" dirty="0" smtClean="0"/>
              <a:t>Fitness Function – Design Guidelines</a:t>
            </a:r>
            <a:endParaRPr lang="en-US" dirty="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Ordinal and numerical ranking</a:t>
            </a:r>
            <a:endParaRPr lang="en-US"/>
          </a:p>
        </p:txBody>
      </p:sp>
      <p:sp>
        <p:nvSpPr>
          <p:cNvPr id="3" name="Inhaltsplatzhalter 2"/>
          <p:cNvSpPr>
            <a:spLocks noGrp="1"/>
          </p:cNvSpPr>
          <p:nvPr>
            <p:ph idx="1"/>
          </p:nvPr>
        </p:nvSpPr>
        <p:spPr/>
        <p:txBody>
          <a:bodyPr>
            <a:normAutofit fontScale="85000" lnSpcReduction="10000"/>
          </a:bodyPr>
          <a:lstStyle/>
          <a:p>
            <a:r>
              <a:rPr lang="en-US" smtClean="0"/>
              <a:t>Fitness and objective functions can be ordinal or numerical </a:t>
            </a:r>
          </a:p>
          <a:p>
            <a:r>
              <a:rPr lang="en-US" smtClean="0"/>
              <a:t>Ordinal functions order solutions in a sequence</a:t>
            </a:r>
          </a:p>
          <a:p>
            <a:pPr lvl="1"/>
            <a:r>
              <a:rPr lang="en-US" smtClean="0"/>
              <a:t>Allow us to compare quality (best, second-best, …, worst)</a:t>
            </a:r>
          </a:p>
          <a:p>
            <a:pPr lvl="1"/>
            <a:r>
              <a:rPr lang="en-US" smtClean="0"/>
              <a:t>No absolute value of quality available</a:t>
            </a:r>
          </a:p>
          <a:p>
            <a:pPr lvl="1"/>
            <a:r>
              <a:rPr lang="en-US" smtClean="0"/>
              <a:t>Often used when fitness is evaluated by human experts who rank alternatives</a:t>
            </a:r>
          </a:p>
          <a:p>
            <a:r>
              <a:rPr lang="en-US" smtClean="0"/>
              <a:t>Numerical objective functions assign a real-valued objective value to all solutions</a:t>
            </a:r>
          </a:p>
          <a:p>
            <a:pPr lvl="1"/>
            <a:r>
              <a:rPr lang="en-US" smtClean="0"/>
              <a:t>Ordering possible</a:t>
            </a:r>
          </a:p>
          <a:p>
            <a:pPr lvl="1"/>
            <a:r>
              <a:rPr lang="en-US" smtClean="0"/>
              <a:t>Absolute value is available</a:t>
            </a:r>
          </a:p>
          <a:p>
            <a:pPr lvl="1"/>
            <a:r>
              <a:rPr lang="en-US" smtClean="0"/>
              <a:t>Standard for most mathematical models of cost, profit, lengths…</a:t>
            </a:r>
          </a:p>
        </p:txBody>
      </p:sp>
      <p:sp>
        <p:nvSpPr>
          <p:cNvPr id="4" name="Textplatzhalter 3"/>
          <p:cNvSpPr>
            <a:spLocks noGrp="1"/>
          </p:cNvSpPr>
          <p:nvPr>
            <p:ph type="body" sz="quarter" idx="10"/>
          </p:nvPr>
        </p:nvSpPr>
        <p:spPr>
          <a:xfrm>
            <a:off x="480036" y="0"/>
            <a:ext cx="7559675" cy="260350"/>
          </a:xfrm>
        </p:spPr>
        <p:txBody>
          <a:bodyPr/>
          <a:lstStyle/>
          <a:p>
            <a:r>
              <a:rPr lang="en-US" dirty="0" smtClean="0"/>
              <a:t>Fitness Function – Design Guidelines</a:t>
            </a:r>
          </a:p>
          <a:p>
            <a:endParaRPr lang="en-US"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Design of objective function</a:t>
            </a:r>
            <a:endParaRPr lang="en-US"/>
          </a:p>
        </p:txBody>
      </p:sp>
      <p:sp>
        <p:nvSpPr>
          <p:cNvPr id="3" name="Inhaltsplatzhalter 2"/>
          <p:cNvSpPr>
            <a:spLocks noGrp="1"/>
          </p:cNvSpPr>
          <p:nvPr>
            <p:ph idx="1"/>
          </p:nvPr>
        </p:nvSpPr>
        <p:spPr/>
        <p:txBody>
          <a:bodyPr/>
          <a:lstStyle/>
          <a:p>
            <a:r>
              <a:rPr lang="en-US" smtClean="0"/>
              <a:t>Make sure:</a:t>
            </a:r>
          </a:p>
          <a:p>
            <a:pPr lvl="1"/>
            <a:r>
              <a:rPr lang="en-US" smtClean="0"/>
              <a:t>Best solution should have highest quality</a:t>
            </a:r>
          </a:p>
          <a:p>
            <a:pPr lvl="1"/>
            <a:r>
              <a:rPr lang="en-US" smtClean="0"/>
              <a:t>Should make problem straightforward for local search</a:t>
            </a:r>
          </a:p>
          <a:p>
            <a:pPr lvl="1"/>
            <a:r>
              <a:rPr lang="en-US" smtClean="0"/>
              <a:t>Should make problem decomposable for recombining methods</a:t>
            </a:r>
          </a:p>
          <a:p>
            <a:r>
              <a:rPr lang="en-US" smtClean="0"/>
              <a:t>In general, dissimilarity (measured by problem metric) should be positively correlated with difference in objective values</a:t>
            </a:r>
          </a:p>
          <a:p>
            <a:pPr>
              <a:buNone/>
            </a:pPr>
            <a:endParaRPr lang="en-US"/>
          </a:p>
        </p:txBody>
      </p:sp>
      <p:sp>
        <p:nvSpPr>
          <p:cNvPr id="4" name="Textplatzhalter 3"/>
          <p:cNvSpPr>
            <a:spLocks noGrp="1"/>
          </p:cNvSpPr>
          <p:nvPr>
            <p:ph type="body" sz="quarter" idx="10"/>
          </p:nvPr>
        </p:nvSpPr>
        <p:spPr>
          <a:xfrm>
            <a:off x="480036" y="0"/>
            <a:ext cx="7559675" cy="260350"/>
          </a:xfrm>
        </p:spPr>
        <p:txBody>
          <a:bodyPr/>
          <a:lstStyle/>
          <a:p>
            <a:r>
              <a:rPr lang="en-US" dirty="0" smtClean="0"/>
              <a:t>Fitness Function – Design Guidelines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Understanding approximation ratio</a:t>
            </a:r>
            <a:endParaRPr lang="en-US" dirty="0"/>
          </a:p>
        </p:txBody>
      </p:sp>
      <p:sp>
        <p:nvSpPr>
          <p:cNvPr id="3" name="Inhaltsplatzhalter 2"/>
          <p:cNvSpPr>
            <a:spLocks noGrp="1"/>
          </p:cNvSpPr>
          <p:nvPr>
            <p:ph idx="1"/>
          </p:nvPr>
        </p:nvSpPr>
        <p:spPr/>
        <p:txBody>
          <a:bodyPr/>
          <a:lstStyle/>
          <a:p>
            <a:r>
              <a:rPr lang="en-US" dirty="0" smtClean="0"/>
              <a:t>An algorithm has an approximation ratio </a:t>
            </a:r>
            <a:r>
              <a:rPr lang="en-US" dirty="0" smtClean="0">
                <a:latin typeface="cmmi10"/>
              </a:rPr>
              <a:t>½</a:t>
            </a:r>
            <a:r>
              <a:rPr lang="en-US" dirty="0" smtClean="0"/>
              <a:t>(</a:t>
            </a:r>
            <a:r>
              <a:rPr lang="en-US" i="1" dirty="0" smtClean="0"/>
              <a:t>n</a:t>
            </a:r>
            <a:r>
              <a:rPr lang="en-US" dirty="0" smtClean="0">
                <a:latin typeface="cmr10"/>
              </a:rPr>
              <a:t>)</a:t>
            </a:r>
            <a:r>
              <a:rPr lang="en-US" dirty="0" smtClean="0"/>
              <a:t/>
            </a:r>
            <a:br>
              <a:rPr lang="en-US" dirty="0" smtClean="0"/>
            </a:br>
            <a:r>
              <a:rPr lang="en-US" dirty="0" smtClean="0"/>
              <a:t>if for any input size </a:t>
            </a:r>
            <a:r>
              <a:rPr lang="en-US" i="1" dirty="0" smtClean="0"/>
              <a:t>n </a:t>
            </a:r>
            <a:r>
              <a:rPr lang="en-US" dirty="0" smtClean="0"/>
              <a:t>the objective value of the returned solution is within a factor of</a:t>
            </a:r>
            <a:r>
              <a:rPr lang="en-US" dirty="0" smtClean="0">
                <a:latin typeface="cmmi10"/>
              </a:rPr>
              <a:t> ½</a:t>
            </a:r>
            <a:r>
              <a:rPr lang="en-US" dirty="0" smtClean="0"/>
              <a:t>(</a:t>
            </a:r>
            <a:r>
              <a:rPr lang="en-US" i="1" dirty="0" smtClean="0"/>
              <a:t>n</a:t>
            </a:r>
            <a:r>
              <a:rPr lang="en-US" dirty="0" smtClean="0"/>
              <a:t>) of the </a:t>
            </a:r>
            <a:br>
              <a:rPr lang="en-US" dirty="0" smtClean="0"/>
            </a:br>
            <a:r>
              <a:rPr lang="en-US" dirty="0" smtClean="0"/>
              <a:t>optimal objective value.</a:t>
            </a:r>
          </a:p>
          <a:p>
            <a:r>
              <a:rPr lang="en-US" dirty="0" smtClean="0"/>
              <a:t>If an algorithm always returns the optimum </a:t>
            </a:r>
            <a:r>
              <a:rPr lang="en-US" dirty="0" smtClean="0">
                <a:latin typeface="cmmi10"/>
              </a:rPr>
              <a:t>½</a:t>
            </a:r>
            <a:r>
              <a:rPr lang="en-US" dirty="0" smtClean="0"/>
              <a:t>(</a:t>
            </a:r>
            <a:r>
              <a:rPr lang="en-US" i="1" dirty="0" smtClean="0"/>
              <a:t>n</a:t>
            </a:r>
            <a:r>
              <a:rPr lang="en-US" dirty="0" smtClean="0"/>
              <a:t>)=1</a:t>
            </a:r>
          </a:p>
          <a:p>
            <a:r>
              <a:rPr lang="en-US" dirty="0" smtClean="0"/>
              <a:t>If algorithm returns solution that is never worse than </a:t>
            </a:r>
            <a:r>
              <a:rPr lang="en-US" dirty="0" smtClean="0">
                <a:latin typeface="cmr10"/>
              </a:rPr>
              <a:t>2</a:t>
            </a:r>
            <a:r>
              <a:rPr lang="en-US" dirty="0" smtClean="0">
                <a:latin typeface="cmmi10"/>
              </a:rPr>
              <a:t>f</a:t>
            </a:r>
            <a:r>
              <a:rPr lang="en-US" dirty="0" smtClean="0">
                <a:latin typeface="cmr10"/>
              </a:rPr>
              <a:t>*</a:t>
            </a:r>
            <a:r>
              <a:rPr lang="en-US" dirty="0" smtClean="0"/>
              <a:t>, then </a:t>
            </a:r>
            <a:r>
              <a:rPr lang="en-US" dirty="0" smtClean="0">
                <a:latin typeface="cmmi10"/>
              </a:rPr>
              <a:t>½</a:t>
            </a:r>
            <a:r>
              <a:rPr lang="en-US" dirty="0" smtClean="0"/>
              <a:t>(</a:t>
            </a:r>
            <a:r>
              <a:rPr lang="en-US" i="1" dirty="0" smtClean="0"/>
              <a:t>n</a:t>
            </a:r>
            <a:r>
              <a:rPr lang="en-US" dirty="0" smtClean="0"/>
              <a:t>)=2</a:t>
            </a:r>
            <a:endParaRPr lang="en-US" dirty="0"/>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Approximations</a:t>
            </a:r>
            <a:endParaRPr lang="en-US"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 1: Needle in haystack</a:t>
            </a:r>
            <a:endParaRPr lang="en-US"/>
          </a:p>
        </p:txBody>
      </p:sp>
      <p:sp>
        <p:nvSpPr>
          <p:cNvPr id="3" name="Inhaltsplatzhalter 2"/>
          <p:cNvSpPr>
            <a:spLocks noGrp="1"/>
          </p:cNvSpPr>
          <p:nvPr>
            <p:ph idx="1"/>
          </p:nvPr>
        </p:nvSpPr>
        <p:spPr/>
        <p:txBody>
          <a:bodyPr>
            <a:noAutofit/>
          </a:bodyPr>
          <a:lstStyle/>
          <a:p>
            <a:r>
              <a:rPr lang="en-US" sz="2800" smtClean="0"/>
              <a:t>Search space </a:t>
            </a:r>
            <a:r>
              <a:rPr lang="en-US" sz="2800" smtClean="0">
                <a:latin typeface="cmmi10"/>
              </a:rPr>
              <a:t>X</a:t>
            </a:r>
            <a:r>
              <a:rPr lang="en-US" sz="2800" smtClean="0"/>
              <a:t> of size </a:t>
            </a:r>
            <a:r>
              <a:rPr lang="en-US" sz="2800" smtClean="0">
                <a:latin typeface="cmmi10"/>
              </a:rPr>
              <a:t>n</a:t>
            </a:r>
          </a:p>
          <a:p>
            <a:r>
              <a:rPr lang="en-US" sz="2800" smtClean="0"/>
              <a:t>Objective function assigns highest value to best solution (</a:t>
            </a:r>
            <a:r>
              <a:rPr lang="en-US" sz="2800" smtClean="0">
                <a:latin typeface="cmmi10"/>
              </a:rPr>
              <a:t>f</a:t>
            </a:r>
            <a:r>
              <a:rPr lang="en-US" sz="2800" smtClean="0">
                <a:latin typeface="Calibri"/>
              </a:rPr>
              <a:t>(</a:t>
            </a:r>
            <a:r>
              <a:rPr lang="en-US" sz="2800" smtClean="0">
                <a:latin typeface="cmmi10"/>
              </a:rPr>
              <a:t>max</a:t>
            </a:r>
            <a:r>
              <a:rPr lang="en-US" sz="2800" baseline="-25000" smtClean="0">
                <a:latin typeface="cmmi10"/>
              </a:rPr>
              <a:t>x</a:t>
            </a:r>
            <a:r>
              <a:rPr lang="en-US" sz="2800" smtClean="0">
                <a:latin typeface="cmmi10"/>
              </a:rPr>
              <a:t> x</a:t>
            </a:r>
            <a:r>
              <a:rPr lang="en-US" sz="2800" smtClean="0"/>
              <a:t>)=</a:t>
            </a:r>
            <a:r>
              <a:rPr lang="en-US" sz="2800" smtClean="0">
                <a:latin typeface="cmmi10"/>
              </a:rPr>
              <a:t>n</a:t>
            </a:r>
            <a:r>
              <a:rPr lang="en-US" sz="2800" smtClean="0"/>
              <a:t>)</a:t>
            </a:r>
          </a:p>
          <a:p>
            <a:r>
              <a:rPr lang="en-US" sz="2800" smtClean="0"/>
              <a:t>All other </a:t>
            </a:r>
            <a:r>
              <a:rPr lang="en-US" sz="2800" smtClean="0">
                <a:latin typeface="cmmi10"/>
              </a:rPr>
              <a:t>n</a:t>
            </a:r>
            <a:r>
              <a:rPr lang="en-US" sz="2800" smtClean="0"/>
              <a:t>-1 solutions get random objective function in {1,…,</a:t>
            </a:r>
            <a:r>
              <a:rPr lang="en-US" sz="2800" smtClean="0">
                <a:latin typeface="cmmi10"/>
              </a:rPr>
              <a:t>n</a:t>
            </a:r>
            <a:r>
              <a:rPr lang="en-US" sz="2800" smtClean="0"/>
              <a:t>-1}</a:t>
            </a:r>
          </a:p>
          <a:p>
            <a:r>
              <a:rPr lang="en-US" sz="2800" smtClean="0"/>
              <a:t>No guidance for local search</a:t>
            </a:r>
          </a:p>
          <a:p>
            <a:r>
              <a:rPr lang="en-US" sz="2800" smtClean="0"/>
              <a:t>Guided search methods will perform like random search</a:t>
            </a:r>
            <a:endParaRPr lang="en-US" sz="2800"/>
          </a:p>
        </p:txBody>
      </p:sp>
      <p:sp>
        <p:nvSpPr>
          <p:cNvPr id="4" name="Textplatzhalter 3"/>
          <p:cNvSpPr>
            <a:spLocks noGrp="1"/>
          </p:cNvSpPr>
          <p:nvPr>
            <p:ph type="body" sz="quarter" idx="10"/>
          </p:nvPr>
        </p:nvSpPr>
        <p:spPr>
          <a:xfrm>
            <a:off x="480036" y="0"/>
            <a:ext cx="7559675" cy="260350"/>
          </a:xfrm>
        </p:spPr>
        <p:txBody>
          <a:bodyPr/>
          <a:lstStyle/>
          <a:p>
            <a:r>
              <a:rPr lang="en-US" dirty="0" smtClean="0"/>
              <a:t>Fitness Function - Examples</a:t>
            </a:r>
            <a:endParaRPr lang="en-US" dirty="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 2: Maximum Satisfiability (SAT)</a:t>
            </a:r>
            <a:endParaRPr lang="en-US"/>
          </a:p>
        </p:txBody>
      </p:sp>
      <p:sp>
        <p:nvSpPr>
          <p:cNvPr id="3" name="Inhaltsplatzhalter 2"/>
          <p:cNvSpPr>
            <a:spLocks noGrp="1"/>
          </p:cNvSpPr>
          <p:nvPr>
            <p:ph idx="1"/>
          </p:nvPr>
        </p:nvSpPr>
        <p:spPr/>
        <p:txBody>
          <a:bodyPr>
            <a:normAutofit lnSpcReduction="10000"/>
          </a:bodyPr>
          <a:lstStyle/>
          <a:p>
            <a:r>
              <a:rPr lang="en-US" dirty="0" smtClean="0"/>
              <a:t>Instance is Boolean formula with three elements</a:t>
            </a:r>
          </a:p>
          <a:p>
            <a:pPr lvl="1"/>
            <a:r>
              <a:rPr lang="en-US" dirty="0" smtClean="0"/>
              <a:t>Set  of n variables </a:t>
            </a:r>
            <a:r>
              <a:rPr lang="en-US" dirty="0" smtClean="0">
                <a:latin typeface="cmmi10"/>
              </a:rPr>
              <a:t>x</a:t>
            </a:r>
            <a:r>
              <a:rPr lang="en-US" baseline="-25000" dirty="0" smtClean="0">
                <a:latin typeface="cmmi10"/>
              </a:rPr>
              <a:t>i</a:t>
            </a:r>
            <a:r>
              <a:rPr lang="en-US" dirty="0" smtClean="0"/>
              <a:t> , </a:t>
            </a:r>
            <a:r>
              <a:rPr lang="en-US" dirty="0" err="1" smtClean="0">
                <a:latin typeface="cmmi10"/>
              </a:rPr>
              <a:t>i</a:t>
            </a:r>
            <a:r>
              <a:rPr lang="en-US" dirty="0" smtClean="0"/>
              <a:t> = {1,…,</a:t>
            </a:r>
            <a:r>
              <a:rPr lang="en-US" dirty="0" smtClean="0">
                <a:latin typeface="cmmi10"/>
              </a:rPr>
              <a:t>n</a:t>
            </a:r>
            <a:r>
              <a:rPr lang="en-US" dirty="0" smtClean="0"/>
              <a:t>}</a:t>
            </a:r>
          </a:p>
          <a:p>
            <a:pPr lvl="1"/>
            <a:r>
              <a:rPr lang="en-US" dirty="0" smtClean="0"/>
              <a:t>Set of literals. A literal is a variable or a negotiation of it</a:t>
            </a:r>
          </a:p>
          <a:p>
            <a:pPr lvl="1"/>
            <a:r>
              <a:rPr lang="en-US" dirty="0" smtClean="0"/>
              <a:t>Set of m distinct clauses {</a:t>
            </a:r>
            <a:r>
              <a:rPr lang="en-US" dirty="0" smtClean="0">
                <a:latin typeface="cmmi10"/>
              </a:rPr>
              <a:t>C</a:t>
            </a:r>
            <a:r>
              <a:rPr lang="en-US" baseline="-25000" dirty="0" smtClean="0">
                <a:latin typeface="cmmi10"/>
              </a:rPr>
              <a:t>1</a:t>
            </a:r>
            <a:r>
              <a:rPr lang="en-US" dirty="0" smtClean="0"/>
              <a:t>, …, </a:t>
            </a:r>
            <a:r>
              <a:rPr lang="en-US" dirty="0" smtClean="0">
                <a:latin typeface="cmmi10"/>
              </a:rPr>
              <a:t>C</a:t>
            </a:r>
            <a:r>
              <a:rPr lang="en-US" baseline="-25000" dirty="0" smtClean="0">
                <a:latin typeface="cmmi10"/>
              </a:rPr>
              <a:t>m</a:t>
            </a:r>
            <a:r>
              <a:rPr lang="en-US" dirty="0" smtClean="0"/>
              <a:t>}. Each clause consists only of literals combined by logical </a:t>
            </a:r>
            <a:r>
              <a:rPr lang="en-US" i="1" dirty="0" smtClean="0"/>
              <a:t>or</a:t>
            </a:r>
            <a:r>
              <a:rPr lang="en-US" dirty="0" smtClean="0"/>
              <a:t>  operators</a:t>
            </a:r>
          </a:p>
          <a:p>
            <a:r>
              <a:rPr lang="en-US" dirty="0" smtClean="0"/>
              <a:t>SAT is decision problem: It asks whether an assignment to the </a:t>
            </a:r>
            <a:r>
              <a:rPr lang="en-US" dirty="0" smtClean="0">
                <a:latin typeface="cmmi10"/>
              </a:rPr>
              <a:t>x</a:t>
            </a:r>
            <a:r>
              <a:rPr lang="en-US" baseline="-25000" dirty="0" smtClean="0">
                <a:latin typeface="cmmi10"/>
              </a:rPr>
              <a:t>i</a:t>
            </a:r>
            <a:r>
              <a:rPr lang="en-US" dirty="0" smtClean="0"/>
              <a:t> exists, so that </a:t>
            </a:r>
            <a:r>
              <a:rPr lang="en-US" dirty="0" smtClean="0">
                <a:latin typeface="cmmi10"/>
              </a:rPr>
              <a:t>C</a:t>
            </a:r>
            <a:r>
              <a:rPr lang="en-US" baseline="-25000" dirty="0" smtClean="0">
                <a:latin typeface="cmmi10"/>
              </a:rPr>
              <a:t>1</a:t>
            </a:r>
            <a:r>
              <a:rPr lang="en-US" dirty="0" smtClean="0">
                <a:latin typeface="cmsy10"/>
              </a:rPr>
              <a:t>Æ</a:t>
            </a:r>
            <a:r>
              <a:rPr lang="en-US" dirty="0" smtClean="0"/>
              <a:t> </a:t>
            </a:r>
            <a:r>
              <a:rPr lang="en-US" dirty="0" smtClean="0">
                <a:latin typeface="cmmi10"/>
              </a:rPr>
              <a:t>C</a:t>
            </a:r>
            <a:r>
              <a:rPr lang="en-US" baseline="-25000" dirty="0" smtClean="0">
                <a:latin typeface="cmmi10"/>
              </a:rPr>
              <a:t>2</a:t>
            </a:r>
            <a:r>
              <a:rPr lang="en-US" dirty="0" smtClean="0"/>
              <a:t> </a:t>
            </a:r>
            <a:r>
              <a:rPr lang="en-US" dirty="0" smtClean="0">
                <a:latin typeface="cmsy10"/>
              </a:rPr>
              <a:t>Æ</a:t>
            </a:r>
            <a:r>
              <a:rPr lang="en-US" dirty="0" smtClean="0"/>
              <a:t> … </a:t>
            </a:r>
            <a:r>
              <a:rPr lang="en-US" dirty="0" smtClean="0">
                <a:latin typeface="cmmi10"/>
              </a:rPr>
              <a:t>C</a:t>
            </a:r>
            <a:r>
              <a:rPr lang="en-US" baseline="-25000" dirty="0" smtClean="0">
                <a:latin typeface="cmmi10"/>
              </a:rPr>
              <a:t>m</a:t>
            </a:r>
            <a:r>
              <a:rPr lang="en-US" dirty="0" smtClean="0"/>
              <a:t> is true.</a:t>
            </a:r>
            <a:endParaRPr lang="en-US" dirty="0"/>
          </a:p>
        </p:txBody>
      </p:sp>
      <p:sp>
        <p:nvSpPr>
          <p:cNvPr id="4" name="Textplatzhalter 3"/>
          <p:cNvSpPr>
            <a:spLocks noGrp="1"/>
          </p:cNvSpPr>
          <p:nvPr>
            <p:ph type="body" sz="quarter" idx="10"/>
          </p:nvPr>
        </p:nvSpPr>
        <p:spPr>
          <a:xfrm>
            <a:off x="480036" y="0"/>
            <a:ext cx="7559675" cy="260350"/>
          </a:xfrm>
        </p:spPr>
        <p:txBody>
          <a:bodyPr/>
          <a:lstStyle/>
          <a:p>
            <a:r>
              <a:rPr lang="en-US" dirty="0" smtClean="0"/>
              <a:t>Fitness Function - Examples</a:t>
            </a:r>
            <a:endParaRPr lang="en-US" dirty="0"/>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Fitness functions for SAT</a:t>
            </a:r>
            <a:endParaRPr lang="en-US"/>
          </a:p>
        </p:txBody>
      </p:sp>
      <p:sp>
        <p:nvSpPr>
          <p:cNvPr id="3" name="Inhaltsplatzhalter 2"/>
          <p:cNvSpPr>
            <a:spLocks noGrp="1"/>
          </p:cNvSpPr>
          <p:nvPr>
            <p:ph idx="1"/>
          </p:nvPr>
        </p:nvSpPr>
        <p:spPr/>
        <p:txBody>
          <a:bodyPr/>
          <a:lstStyle/>
          <a:p>
            <a:r>
              <a:rPr lang="en-US" smtClean="0"/>
              <a:t>Obvious choice:</a:t>
            </a:r>
          </a:p>
          <a:p>
            <a:pPr lvl="1"/>
            <a:r>
              <a:rPr lang="en-US" smtClean="0"/>
              <a:t>Fitness function of 1 for all assignments that satisfies compound statement</a:t>
            </a:r>
          </a:p>
          <a:p>
            <a:pPr lvl="1"/>
            <a:r>
              <a:rPr lang="en-US" smtClean="0"/>
              <a:t>0 otherwise</a:t>
            </a:r>
          </a:p>
          <a:p>
            <a:pPr lvl="1"/>
            <a:r>
              <a:rPr lang="en-US" smtClean="0"/>
              <a:t>Needle in a haystack!</a:t>
            </a:r>
          </a:p>
          <a:p>
            <a:r>
              <a:rPr lang="en-US" smtClean="0"/>
              <a:t>Better choice:</a:t>
            </a:r>
          </a:p>
          <a:p>
            <a:pPr lvl="1"/>
            <a:r>
              <a:rPr lang="en-US" smtClean="0"/>
              <a:t>Measure number of satisfied clauses, use as fitness</a:t>
            </a:r>
          </a:p>
          <a:p>
            <a:pPr lvl="1"/>
            <a:r>
              <a:rPr lang="en-US" smtClean="0"/>
              <a:t>Smoother landscape</a:t>
            </a:r>
          </a:p>
        </p:txBody>
      </p:sp>
      <p:sp>
        <p:nvSpPr>
          <p:cNvPr id="4" name="Textplatzhalter 3"/>
          <p:cNvSpPr>
            <a:spLocks noGrp="1"/>
          </p:cNvSpPr>
          <p:nvPr>
            <p:ph type="body" sz="quarter" idx="10"/>
          </p:nvPr>
        </p:nvSpPr>
        <p:spPr>
          <a:xfrm>
            <a:off x="480036" y="0"/>
            <a:ext cx="7559675" cy="260350"/>
          </a:xfrm>
        </p:spPr>
        <p:txBody>
          <a:bodyPr/>
          <a:lstStyle/>
          <a:p>
            <a:r>
              <a:rPr lang="en-US" dirty="0" smtClean="0"/>
              <a:t>Fitness Function - Examples</a:t>
            </a:r>
            <a:endParaRPr lang="en-US" dirty="0"/>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Fitness smoothing</a:t>
            </a:r>
            <a:endParaRPr lang="en-US"/>
          </a:p>
        </p:txBody>
      </p:sp>
      <p:sp>
        <p:nvSpPr>
          <p:cNvPr id="3" name="Inhaltsplatzhalter 2"/>
          <p:cNvSpPr>
            <a:spLocks noGrp="1"/>
          </p:cNvSpPr>
          <p:nvPr>
            <p:ph idx="1"/>
          </p:nvPr>
        </p:nvSpPr>
        <p:spPr/>
        <p:txBody>
          <a:bodyPr>
            <a:normAutofit/>
          </a:bodyPr>
          <a:lstStyle/>
          <a:p>
            <a:r>
              <a:rPr lang="en-US" sz="2800" dirty="0" smtClean="0"/>
              <a:t>Fitness functions with large plateaus can be made easier for guided search if we modify objective function and consider objective function value of neighbors</a:t>
            </a:r>
          </a:p>
          <a:p>
            <a:r>
              <a:rPr lang="en-US" sz="2800" dirty="0" smtClean="0"/>
              <a:t>Smoothing the fitness landscape is a possible way to achieve this</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971600" y="3861048"/>
            <a:ext cx="5288342" cy="1700808"/>
          </a:xfrm>
          <a:prstGeom prst="rect">
            <a:avLst/>
          </a:prstGeom>
          <a:noFill/>
          <a:ln w="9525">
            <a:noFill/>
            <a:miter lim="800000"/>
            <a:headEnd/>
            <a:tailEnd/>
          </a:ln>
        </p:spPr>
      </p:pic>
      <p:sp>
        <p:nvSpPr>
          <p:cNvPr id="5" name="Textplatzhalter 3"/>
          <p:cNvSpPr>
            <a:spLocks noGrp="1"/>
          </p:cNvSpPr>
          <p:nvPr>
            <p:ph type="body" sz="quarter" idx="10"/>
          </p:nvPr>
        </p:nvSpPr>
        <p:spPr>
          <a:xfrm>
            <a:off x="480036" y="0"/>
            <a:ext cx="7559675" cy="260350"/>
          </a:xfrm>
        </p:spPr>
        <p:txBody>
          <a:bodyPr/>
          <a:lstStyle/>
          <a:p>
            <a:r>
              <a:rPr lang="en-US" dirty="0" smtClean="0"/>
              <a:t>Fitness Function - Examples</a:t>
            </a:r>
            <a:endParaRPr lang="en-US" dirty="0"/>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Constraint handling</a:t>
            </a:r>
            <a:endParaRPr lang="en-US"/>
          </a:p>
        </p:txBody>
      </p:sp>
      <p:sp>
        <p:nvSpPr>
          <p:cNvPr id="3" name="Inhaltsplatzhalter 2"/>
          <p:cNvSpPr>
            <a:spLocks noGrp="1"/>
          </p:cNvSpPr>
          <p:nvPr>
            <p:ph idx="1"/>
          </p:nvPr>
        </p:nvSpPr>
        <p:spPr/>
        <p:txBody>
          <a:bodyPr>
            <a:normAutofit/>
          </a:bodyPr>
          <a:lstStyle/>
          <a:p>
            <a:r>
              <a:rPr lang="en-US" sz="2800" smtClean="0"/>
              <a:t>We have to assign fitness values to solutions that are infeasible</a:t>
            </a:r>
          </a:p>
          <a:p>
            <a:r>
              <a:rPr lang="en-US" sz="2800" smtClean="0"/>
              <a:t>Necessary if we cannot exclude all infeasible solutions from search space</a:t>
            </a:r>
          </a:p>
          <a:p>
            <a:r>
              <a:rPr lang="en-US" sz="2800" smtClean="0"/>
              <a:t>Simplest choice: penalize violation of constraints</a:t>
            </a:r>
          </a:p>
          <a:p>
            <a:r>
              <a:rPr lang="en-US" sz="2800" smtClean="0"/>
              <a:t>Penalty functions depend highly on parameters</a:t>
            </a:r>
          </a:p>
          <a:p>
            <a:r>
              <a:rPr lang="en-US" sz="2800" smtClean="0"/>
              <a:t>Proper design of fitness function for constrained problem is demanding</a:t>
            </a:r>
          </a:p>
          <a:p>
            <a:endParaRPr lang="en-US" sz="2800" smtClean="0"/>
          </a:p>
          <a:p>
            <a:endParaRPr lang="en-US" sz="2800"/>
          </a:p>
        </p:txBody>
      </p:sp>
      <p:sp>
        <p:nvSpPr>
          <p:cNvPr id="4" name="Textplatzhalter 3"/>
          <p:cNvSpPr>
            <a:spLocks noGrp="1"/>
          </p:cNvSpPr>
          <p:nvPr>
            <p:ph type="body" sz="quarter" idx="10"/>
          </p:nvPr>
        </p:nvSpPr>
        <p:spPr>
          <a:xfrm>
            <a:off x="480036" y="0"/>
            <a:ext cx="7559675" cy="260350"/>
          </a:xfrm>
        </p:spPr>
        <p:txBody>
          <a:bodyPr/>
          <a:lstStyle/>
          <a:p>
            <a:r>
              <a:rPr lang="en-US" dirty="0" smtClean="0"/>
              <a:t>Fitness Function - Examples</a:t>
            </a:r>
            <a:endParaRPr lang="en-US"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Accuracy-efficiency tradeoff</a:t>
            </a:r>
            <a:endParaRPr lang="en-US"/>
          </a:p>
        </p:txBody>
      </p:sp>
      <p:sp>
        <p:nvSpPr>
          <p:cNvPr id="3" name="Inhaltsplatzhalter 2"/>
          <p:cNvSpPr>
            <a:spLocks noGrp="1"/>
          </p:cNvSpPr>
          <p:nvPr>
            <p:ph idx="1"/>
          </p:nvPr>
        </p:nvSpPr>
        <p:spPr/>
        <p:txBody>
          <a:bodyPr>
            <a:normAutofit/>
          </a:bodyPr>
          <a:lstStyle/>
          <a:p>
            <a:r>
              <a:rPr lang="en-US" sz="2800" dirty="0" smtClean="0"/>
              <a:t>Evaluation of fitness functions must be fast</a:t>
            </a:r>
          </a:p>
          <a:p>
            <a:r>
              <a:rPr lang="en-US" sz="2800" dirty="0" smtClean="0"/>
              <a:t>If calculation of fitness is time-consuming</a:t>
            </a:r>
          </a:p>
          <a:p>
            <a:pPr lvl="1"/>
            <a:r>
              <a:rPr lang="en-US" sz="2400" dirty="0" smtClean="0"/>
              <a:t>Rough approximation of fitness function could be used at beginning</a:t>
            </a:r>
          </a:p>
          <a:p>
            <a:pPr lvl="1"/>
            <a:r>
              <a:rPr lang="en-US" sz="2400" dirty="0" smtClean="0"/>
              <a:t>Increase precision during run</a:t>
            </a:r>
          </a:p>
          <a:p>
            <a:pPr lvl="1"/>
            <a:r>
              <a:rPr lang="en-US" sz="2400" dirty="0" smtClean="0"/>
              <a:t>Invest more time at the end of run</a:t>
            </a:r>
          </a:p>
          <a:p>
            <a:pPr lvl="1"/>
            <a:r>
              <a:rPr lang="en-US" sz="2400" dirty="0" smtClean="0"/>
              <a:t>Local search: compute only fitness change (if faster and no need for complete fitness evaluation exists)</a:t>
            </a:r>
            <a:endParaRPr lang="en-US" sz="2400" dirty="0"/>
          </a:p>
        </p:txBody>
      </p:sp>
      <p:sp>
        <p:nvSpPr>
          <p:cNvPr id="4" name="Textplatzhalter 3"/>
          <p:cNvSpPr>
            <a:spLocks noGrp="1"/>
          </p:cNvSpPr>
          <p:nvPr>
            <p:ph type="body" sz="quarter" idx="10"/>
          </p:nvPr>
        </p:nvSpPr>
        <p:spPr>
          <a:xfrm>
            <a:off x="480036" y="0"/>
            <a:ext cx="7559675" cy="260350"/>
          </a:xfrm>
        </p:spPr>
        <p:txBody>
          <a:bodyPr/>
          <a:lstStyle/>
          <a:p>
            <a:r>
              <a:rPr lang="en-US" dirty="0" smtClean="0"/>
              <a:t>Fitness Function - Examples</a:t>
            </a:r>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Initialization</a:t>
            </a:r>
            <a:endParaRPr lang="en-US" dirty="0"/>
          </a:p>
        </p:txBody>
      </p:sp>
      <p:sp>
        <p:nvSpPr>
          <p:cNvPr id="3" name="Inhaltsplatzhalter 2"/>
          <p:cNvSpPr>
            <a:spLocks noGrp="1"/>
          </p:cNvSpPr>
          <p:nvPr>
            <p:ph idx="1"/>
          </p:nvPr>
        </p:nvSpPr>
        <p:spPr/>
        <p:txBody>
          <a:bodyPr/>
          <a:lstStyle/>
          <a:p>
            <a:pPr marL="514350" indent="-514350">
              <a:buNone/>
            </a:pPr>
            <a:endParaRPr lang="en-US" dirty="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Impact of initialization</a:t>
            </a:r>
            <a:endParaRPr lang="en-US"/>
          </a:p>
        </p:txBody>
      </p:sp>
      <p:sp>
        <p:nvSpPr>
          <p:cNvPr id="3" name="Inhaltsplatzhalter 2"/>
          <p:cNvSpPr>
            <a:spLocks noGrp="1"/>
          </p:cNvSpPr>
          <p:nvPr>
            <p:ph idx="1"/>
          </p:nvPr>
        </p:nvSpPr>
        <p:spPr/>
        <p:txBody>
          <a:bodyPr/>
          <a:lstStyle/>
          <a:p>
            <a:r>
              <a:rPr lang="en-US" smtClean="0"/>
              <a:t>Proper choice of initial solutions has large effect on efficiency of modern heuristics</a:t>
            </a:r>
          </a:p>
          <a:p>
            <a:r>
              <a:rPr lang="en-US" smtClean="0"/>
              <a:t>Initial solutions are starting points for search</a:t>
            </a:r>
          </a:p>
          <a:p>
            <a:r>
              <a:rPr lang="en-US" smtClean="0"/>
              <a:t>For guided search: single solution</a:t>
            </a:r>
          </a:p>
          <a:p>
            <a:r>
              <a:rPr lang="en-US" smtClean="0"/>
              <a:t>For recombining methods: population of solutions</a:t>
            </a:r>
          </a:p>
          <a:p>
            <a:endParaRPr lang="en-US" smtClean="0"/>
          </a:p>
        </p:txBody>
      </p:sp>
      <p:sp>
        <p:nvSpPr>
          <p:cNvPr id="4" name="Textplatzhalter 3"/>
          <p:cNvSpPr>
            <a:spLocks noGrp="1"/>
          </p:cNvSpPr>
          <p:nvPr>
            <p:ph type="body" sz="quarter" idx="10"/>
          </p:nvPr>
        </p:nvSpPr>
        <p:spPr>
          <a:xfrm>
            <a:off x="480036" y="0"/>
            <a:ext cx="7559675" cy="260350"/>
          </a:xfrm>
        </p:spPr>
        <p:txBody>
          <a:bodyPr/>
          <a:lstStyle/>
          <a:p>
            <a:r>
              <a:rPr lang="en-US" dirty="0" smtClean="0"/>
              <a:t>Initialization</a:t>
            </a:r>
            <a:endParaRPr lang="en-US" dirty="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Random initialization</a:t>
            </a:r>
            <a:endParaRPr lang="en-US"/>
          </a:p>
        </p:txBody>
      </p:sp>
      <p:sp>
        <p:nvSpPr>
          <p:cNvPr id="3" name="Inhaltsplatzhalter 2"/>
          <p:cNvSpPr>
            <a:spLocks noGrp="1"/>
          </p:cNvSpPr>
          <p:nvPr>
            <p:ph idx="1"/>
          </p:nvPr>
        </p:nvSpPr>
        <p:spPr/>
        <p:txBody>
          <a:bodyPr>
            <a:normAutofit lnSpcReduction="10000"/>
          </a:bodyPr>
          <a:lstStyle/>
          <a:p>
            <a:r>
              <a:rPr lang="en-US" smtClean="0"/>
              <a:t>Proper choice of initial solutions depends on amount of problem-specific knowledge</a:t>
            </a:r>
          </a:p>
          <a:p>
            <a:r>
              <a:rPr lang="en-US" smtClean="0"/>
              <a:t>If we know no properties of high- or low-quality solutions, we recommend random initialization</a:t>
            </a:r>
          </a:p>
          <a:p>
            <a:r>
              <a:rPr lang="en-US" smtClean="0"/>
              <a:t>All solutions are created with same probability, covering the entire search space</a:t>
            </a:r>
          </a:p>
          <a:p>
            <a:r>
              <a:rPr lang="en-US" smtClean="0"/>
              <a:t>Unbiased sampling </a:t>
            </a:r>
          </a:p>
          <a:p>
            <a:pPr lvl="1"/>
            <a:r>
              <a:rPr lang="en-US" smtClean="0"/>
              <a:t>might be hard to ensure for direct representations</a:t>
            </a:r>
          </a:p>
          <a:p>
            <a:pPr lvl="1"/>
            <a:r>
              <a:rPr lang="en-US" smtClean="0"/>
              <a:t>easier for standard genotypes (integer, binary…)</a:t>
            </a:r>
          </a:p>
          <a:p>
            <a:pPr lvl="1"/>
            <a:endParaRPr lang="en-US" smtClean="0"/>
          </a:p>
          <a:p>
            <a:endParaRPr lang="en-US"/>
          </a:p>
        </p:txBody>
      </p:sp>
      <p:sp>
        <p:nvSpPr>
          <p:cNvPr id="4" name="Textplatzhalter 3"/>
          <p:cNvSpPr>
            <a:spLocks noGrp="1"/>
          </p:cNvSpPr>
          <p:nvPr>
            <p:ph type="body" sz="quarter" idx="10"/>
          </p:nvPr>
        </p:nvSpPr>
        <p:spPr>
          <a:xfrm>
            <a:off x="480036" y="0"/>
            <a:ext cx="7559675" cy="260350"/>
          </a:xfrm>
        </p:spPr>
        <p:txBody>
          <a:bodyPr/>
          <a:lstStyle/>
          <a:p>
            <a:r>
              <a:rPr lang="en-US" dirty="0" smtClean="0"/>
              <a:t>Initialization</a:t>
            </a:r>
            <a:endParaRPr lang="en-US" dirty="0"/>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Using problem specific knowledge</a:t>
            </a:r>
            <a:endParaRPr lang="en-US"/>
          </a:p>
        </p:txBody>
      </p:sp>
      <p:sp>
        <p:nvSpPr>
          <p:cNvPr id="3" name="Inhaltsplatzhalter 2"/>
          <p:cNvSpPr>
            <a:spLocks noGrp="1"/>
          </p:cNvSpPr>
          <p:nvPr>
            <p:ph idx="1"/>
          </p:nvPr>
        </p:nvSpPr>
        <p:spPr/>
        <p:txBody>
          <a:bodyPr>
            <a:normAutofit fontScale="85000" lnSpcReduction="20000"/>
          </a:bodyPr>
          <a:lstStyle/>
          <a:p>
            <a:r>
              <a:rPr lang="en-US" dirty="0" smtClean="0"/>
              <a:t>If we know something about structure of high- or low-quality solutions like</a:t>
            </a:r>
          </a:p>
          <a:p>
            <a:pPr lvl="1"/>
            <a:r>
              <a:rPr lang="en-US" dirty="0" smtClean="0"/>
              <a:t>variable ranges,</a:t>
            </a:r>
          </a:p>
          <a:p>
            <a:pPr lvl="1"/>
            <a:r>
              <a:rPr lang="en-US" dirty="0" smtClean="0"/>
              <a:t>Dependencies, or </a:t>
            </a:r>
          </a:p>
          <a:p>
            <a:pPr lvl="1"/>
            <a:r>
              <a:rPr lang="en-US" dirty="0" smtClean="0"/>
              <a:t>good solution parts</a:t>
            </a:r>
          </a:p>
          <a:p>
            <a:pPr>
              <a:buNone/>
            </a:pPr>
            <a:r>
              <a:rPr lang="en-US" dirty="0" smtClean="0"/>
              <a:t>	we can use such solutions as initial solutions</a:t>
            </a:r>
          </a:p>
          <a:p>
            <a:r>
              <a:rPr lang="en-US" dirty="0" smtClean="0"/>
              <a:t>Advantage: guides the search into direction of optima</a:t>
            </a:r>
          </a:p>
          <a:p>
            <a:r>
              <a:rPr lang="en-US" dirty="0" smtClean="0"/>
              <a:t>Disadvantage: reduces search range</a:t>
            </a:r>
          </a:p>
          <a:p>
            <a:r>
              <a:rPr lang="en-US" dirty="0" smtClean="0"/>
              <a:t>Too much bias can lead to premature convergence because </a:t>
            </a:r>
          </a:p>
          <a:p>
            <a:pPr lvl="1"/>
            <a:r>
              <a:rPr lang="en-US" dirty="0" smtClean="0"/>
              <a:t>Solutions are too similar (recombining methods)</a:t>
            </a:r>
          </a:p>
          <a:p>
            <a:pPr lvl="1"/>
            <a:r>
              <a:rPr lang="en-US" dirty="0" smtClean="0"/>
              <a:t>search focuses too much on certain parts of search space (recombining methods, and local search)</a:t>
            </a:r>
          </a:p>
        </p:txBody>
      </p:sp>
      <p:sp>
        <p:nvSpPr>
          <p:cNvPr id="4" name="Textplatzhalter 3"/>
          <p:cNvSpPr>
            <a:spLocks noGrp="1"/>
          </p:cNvSpPr>
          <p:nvPr>
            <p:ph type="body" sz="quarter" idx="10"/>
          </p:nvPr>
        </p:nvSpPr>
        <p:spPr>
          <a:xfrm>
            <a:off x="480036" y="0"/>
            <a:ext cx="7559675" cy="260350"/>
          </a:xfrm>
        </p:spPr>
        <p:txBody>
          <a:bodyPr/>
          <a:lstStyle/>
          <a:p>
            <a:r>
              <a:rPr lang="en-US" dirty="0" smtClean="0"/>
              <a:t>Initialization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Trade-off between effort and quality</a:t>
            </a:r>
            <a:endParaRPr lang="en-US"/>
          </a:p>
        </p:txBody>
      </p:sp>
      <p:sp>
        <p:nvSpPr>
          <p:cNvPr id="3" name="Inhaltsplatzhalter 2"/>
          <p:cNvSpPr>
            <a:spLocks noGrp="1"/>
          </p:cNvSpPr>
          <p:nvPr>
            <p:ph idx="1"/>
          </p:nvPr>
        </p:nvSpPr>
        <p:spPr/>
        <p:txBody>
          <a:bodyPr/>
          <a:lstStyle/>
          <a:p>
            <a:r>
              <a:rPr lang="en-US" dirty="0" smtClean="0"/>
              <a:t>Some approximation algorithms can achieve increasingly smaller approximation ratios </a:t>
            </a:r>
            <a:r>
              <a:rPr lang="en-US" dirty="0" smtClean="0">
                <a:latin typeface="cmmi10"/>
              </a:rPr>
              <a:t>½</a:t>
            </a:r>
            <a:r>
              <a:rPr lang="en-US" dirty="0" smtClean="0">
                <a:latin typeface="Calibri"/>
              </a:rPr>
              <a:t>(n)</a:t>
            </a:r>
            <a:r>
              <a:rPr lang="en-US" dirty="0" smtClean="0">
                <a:latin typeface="cmsy10"/>
              </a:rPr>
              <a:t>!</a:t>
            </a:r>
            <a:r>
              <a:rPr lang="en-US" dirty="0" smtClean="0"/>
              <a:t> 1 by using more and more computation time. </a:t>
            </a:r>
          </a:p>
          <a:p>
            <a:r>
              <a:rPr lang="en-US" dirty="0" smtClean="0"/>
              <a:t>We call them approximation schemes</a:t>
            </a:r>
          </a:p>
          <a:p>
            <a:r>
              <a:rPr lang="en-US" dirty="0" smtClean="0"/>
              <a:t>Required input : </a:t>
            </a:r>
            <a:r>
              <a:rPr lang="en-US" dirty="0" smtClean="0">
                <a:latin typeface="cmmi10"/>
              </a:rPr>
              <a:t>²</a:t>
            </a:r>
          </a:p>
          <a:p>
            <a:r>
              <a:rPr lang="en-US" dirty="0" smtClean="0"/>
              <a:t>Approximation schemes return for any fixed </a:t>
            </a:r>
            <a:r>
              <a:rPr lang="en-US" dirty="0" smtClean="0">
                <a:latin typeface="cmmi10"/>
              </a:rPr>
              <a:t>²</a:t>
            </a:r>
            <a:r>
              <a:rPr lang="en-US" dirty="0" smtClean="0"/>
              <a:t> </a:t>
            </a:r>
            <a:r>
              <a:rPr lang="en-US" dirty="0" smtClean="0">
                <a:latin typeface="cmmi10"/>
              </a:rPr>
              <a:t>&gt;</a:t>
            </a:r>
            <a:r>
              <a:rPr lang="en-US" dirty="0" smtClean="0">
                <a:latin typeface="cmr10"/>
              </a:rPr>
              <a:t>0</a:t>
            </a:r>
            <a:r>
              <a:rPr lang="en-US" dirty="0" smtClean="0"/>
              <a:t> a solution with approximation ratio </a:t>
            </a:r>
            <a:r>
              <a:rPr lang="en-US" dirty="0" smtClean="0">
                <a:latin typeface="cmr10"/>
              </a:rPr>
              <a:t>1+</a:t>
            </a:r>
            <a:r>
              <a:rPr lang="en-US" dirty="0" smtClean="0">
                <a:latin typeface="cmmi10"/>
              </a:rPr>
              <a:t>²</a:t>
            </a:r>
            <a:endParaRPr lang="en-US" dirty="0" smtClean="0">
              <a:latin typeface="Calibri"/>
            </a:endParaRPr>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Approximations</a:t>
            </a:r>
            <a:endParaRPr lang="en-US" dirty="0"/>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Search Strategies</a:t>
            </a:r>
            <a:endParaRPr lang="en-US" dirty="0"/>
          </a:p>
        </p:txBody>
      </p:sp>
      <p:sp>
        <p:nvSpPr>
          <p:cNvPr id="3" name="Inhaltsplatzhalter 2"/>
          <p:cNvSpPr>
            <a:spLocks noGrp="1"/>
          </p:cNvSpPr>
          <p:nvPr>
            <p:ph idx="1"/>
          </p:nvPr>
        </p:nvSpPr>
        <p:spPr/>
        <p:txBody>
          <a:bodyPr/>
          <a:lstStyle/>
          <a:p>
            <a:pPr marL="514350" indent="-514350">
              <a:buFont typeface="+mj-lt"/>
              <a:buAutoNum type="arabicPeriod"/>
            </a:pPr>
            <a:r>
              <a:rPr lang="en-US" dirty="0" smtClean="0"/>
              <a:t>Diversification and Intensification</a:t>
            </a:r>
          </a:p>
          <a:p>
            <a:pPr marL="514350" indent="-514350">
              <a:buFont typeface="+mj-lt"/>
              <a:buAutoNum type="arabicPeriod"/>
            </a:pPr>
            <a:r>
              <a:rPr lang="en-US" dirty="0" smtClean="0"/>
              <a:t>Example: VNS</a:t>
            </a:r>
          </a:p>
          <a:p>
            <a:pPr marL="514350" indent="-514350">
              <a:buFont typeface="+mj-lt"/>
              <a:buAutoNum type="arabicPeriod"/>
            </a:pPr>
            <a:r>
              <a:rPr lang="en-US" dirty="0" smtClean="0"/>
              <a:t>Example: Genetic Algorithm</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mtClean="0"/>
              <a:t>Intensification and Diversification</a:t>
            </a:r>
            <a:endParaRPr lang="en-US" dirty="0"/>
          </a:p>
        </p:txBody>
      </p:sp>
      <p:sp>
        <p:nvSpPr>
          <p:cNvPr id="3" name="Inhaltsplatzhalter 2"/>
          <p:cNvSpPr>
            <a:spLocks noGrp="1"/>
          </p:cNvSpPr>
          <p:nvPr>
            <p:ph idx="1"/>
          </p:nvPr>
        </p:nvSpPr>
        <p:spPr/>
        <p:txBody>
          <a:bodyPr>
            <a:noAutofit/>
          </a:bodyPr>
          <a:lstStyle/>
          <a:p>
            <a:r>
              <a:rPr lang="en-US" sz="2800" dirty="0" smtClean="0"/>
              <a:t>Different strategies for controlling search differ in the design and control of the intensification and diversification phases </a:t>
            </a:r>
          </a:p>
          <a:p>
            <a:r>
              <a:rPr lang="en-US" sz="2800" dirty="0" smtClean="0"/>
              <a:t>Search strategies must balance intensification and diversification during search and to allow search methods to escape from local optima. </a:t>
            </a:r>
          </a:p>
          <a:p>
            <a:r>
              <a:rPr lang="en-US" sz="2800" dirty="0" smtClean="0"/>
              <a:t>This is achieved by various diversification techniques based on the </a:t>
            </a:r>
            <a:r>
              <a:rPr lang="en-US" sz="2800" b="1" dirty="0" smtClean="0"/>
              <a:t>representation</a:t>
            </a:r>
            <a:r>
              <a:rPr lang="en-US" sz="2800" dirty="0" smtClean="0"/>
              <a:t>, </a:t>
            </a:r>
            <a:r>
              <a:rPr lang="en-US" sz="2800" b="1" dirty="0" smtClean="0"/>
              <a:t>search operator</a:t>
            </a:r>
            <a:r>
              <a:rPr lang="en-US" sz="2800" dirty="0" smtClean="0"/>
              <a:t>, </a:t>
            </a:r>
            <a:r>
              <a:rPr lang="en-US" sz="2800" b="1" dirty="0" smtClean="0"/>
              <a:t>fitness function</a:t>
            </a:r>
            <a:r>
              <a:rPr lang="en-US" sz="2800" dirty="0" smtClean="0"/>
              <a:t>, </a:t>
            </a:r>
            <a:r>
              <a:rPr lang="en-US" sz="2800" b="1" dirty="0" smtClean="0"/>
              <a:t>initialization</a:t>
            </a:r>
            <a:r>
              <a:rPr lang="en-US" sz="2800" dirty="0" smtClean="0"/>
              <a:t>, or </a:t>
            </a:r>
            <a:r>
              <a:rPr lang="en-US" sz="2800" b="1" dirty="0" smtClean="0"/>
              <a:t>explicit diversification steps </a:t>
            </a:r>
            <a:r>
              <a:rPr lang="en-US" sz="2800" dirty="0" smtClean="0"/>
              <a:t>controlled by the search </a:t>
            </a:r>
            <a:r>
              <a:rPr lang="en-US" sz="2800" smtClean="0"/>
              <a:t>strategy.</a:t>
            </a:r>
            <a:endParaRPr lang="en-US" sz="2800" dirty="0"/>
          </a:p>
        </p:txBody>
      </p:sp>
      <p:sp>
        <p:nvSpPr>
          <p:cNvPr id="4" name="Textplatzhalter 3"/>
          <p:cNvSpPr>
            <a:spLocks noGrp="1"/>
          </p:cNvSpPr>
          <p:nvPr>
            <p:ph type="body" sz="quarter" idx="10"/>
          </p:nvPr>
        </p:nvSpPr>
        <p:spPr/>
        <p:txBody>
          <a:bodyPr/>
          <a:lstStyle/>
          <a:p>
            <a:r>
              <a:rPr lang="en-US" dirty="0" smtClean="0"/>
              <a:t>Search Strategy – Diversification and Intensification </a:t>
            </a:r>
            <a:endParaRPr lang="en-US" dirty="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Local and Recombination-based Search</a:t>
            </a:r>
            <a:endParaRPr lang="en-US" dirty="0"/>
          </a:p>
        </p:txBody>
      </p:sp>
      <p:sp>
        <p:nvSpPr>
          <p:cNvPr id="3" name="Inhaltsplatzhalter 2"/>
          <p:cNvSpPr>
            <a:spLocks noGrp="1"/>
          </p:cNvSpPr>
          <p:nvPr>
            <p:ph idx="1"/>
          </p:nvPr>
        </p:nvSpPr>
        <p:spPr/>
        <p:txBody>
          <a:bodyPr>
            <a:normAutofit fontScale="85000" lnSpcReduction="10000"/>
          </a:bodyPr>
          <a:lstStyle/>
          <a:p>
            <a:r>
              <a:rPr lang="en-US" dirty="0" smtClean="0"/>
              <a:t>Two fundamental concepts for heuristic search: </a:t>
            </a:r>
          </a:p>
          <a:p>
            <a:pPr lvl="1"/>
            <a:r>
              <a:rPr lang="en-US" dirty="0" smtClean="0"/>
              <a:t>local search methods versus (high-locality problems)</a:t>
            </a:r>
          </a:p>
          <a:p>
            <a:pPr lvl="1"/>
            <a:r>
              <a:rPr lang="en-US" dirty="0" smtClean="0"/>
              <a:t>recombination-based search methods (decomposable problems)</a:t>
            </a:r>
          </a:p>
          <a:p>
            <a:r>
              <a:rPr lang="en-US" dirty="0" smtClean="0"/>
              <a:t>Many real-world problems have high locality and are decomposable</a:t>
            </a:r>
          </a:p>
          <a:p>
            <a:r>
              <a:rPr lang="en-US" dirty="0" smtClean="0"/>
              <a:t>Direct comparisons between local and recombination-based search is only meaningful for particular problem instances</a:t>
            </a:r>
          </a:p>
          <a:p>
            <a:r>
              <a:rPr lang="en-US" dirty="0" smtClean="0"/>
              <a:t>General statements on the superiority of one or other of these basic concepts are unjustified as method performance depends on the specific characteristics of the problem (locality versus decomposability).</a:t>
            </a:r>
          </a:p>
          <a:p>
            <a:endParaRPr lang="en-US" dirty="0"/>
          </a:p>
        </p:txBody>
      </p:sp>
      <p:sp>
        <p:nvSpPr>
          <p:cNvPr id="4" name="Textplatzhalter 3"/>
          <p:cNvSpPr>
            <a:spLocks noGrp="1"/>
          </p:cNvSpPr>
          <p:nvPr>
            <p:ph type="body" sz="quarter" idx="10"/>
          </p:nvPr>
        </p:nvSpPr>
        <p:spPr/>
        <p:txBody>
          <a:bodyPr/>
          <a:lstStyle/>
          <a:p>
            <a:r>
              <a:rPr lang="en-US" dirty="0" smtClean="0"/>
              <a:t>Search Strategy – Diversification and Intensification </a:t>
            </a:r>
          </a:p>
          <a:p>
            <a:endParaRPr lang="en-US" dirty="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Strategies for Intensification</a:t>
            </a:r>
            <a:endParaRPr lang="en-US" dirty="0"/>
          </a:p>
        </p:txBody>
      </p:sp>
      <p:sp>
        <p:nvSpPr>
          <p:cNvPr id="3" name="Inhaltsplatzhalter 2"/>
          <p:cNvSpPr>
            <a:spLocks noGrp="1"/>
          </p:cNvSpPr>
          <p:nvPr>
            <p:ph idx="1"/>
          </p:nvPr>
        </p:nvSpPr>
        <p:spPr/>
        <p:txBody>
          <a:bodyPr>
            <a:normAutofit fontScale="70000" lnSpcReduction="20000"/>
          </a:bodyPr>
          <a:lstStyle/>
          <a:p>
            <a:r>
              <a:rPr lang="en-US" dirty="0" smtClean="0"/>
              <a:t>Intensification steps use the fitness of solutions to control search and usually ensure that the search moves in the direction of solutions with higher </a:t>
            </a:r>
            <a:r>
              <a:rPr lang="en-US" smtClean="0"/>
              <a:t>fitness.</a:t>
            </a:r>
          </a:p>
          <a:p>
            <a:r>
              <a:rPr lang="en-US" smtClean="0"/>
              <a:t>Keep the high-quality solutions or discard the low-quality ones</a:t>
            </a:r>
          </a:p>
          <a:p>
            <a:r>
              <a:rPr lang="en-US" smtClean="0"/>
              <a:t>No heuristic search possible without selection</a:t>
            </a:r>
          </a:p>
          <a:p>
            <a:r>
              <a:rPr lang="en-US" smtClean="0"/>
              <a:t>Intensification too strong (high selection pressure)</a:t>
            </a:r>
          </a:p>
          <a:p>
            <a:pPr lvl="1"/>
            <a:r>
              <a:rPr lang="en-US" smtClean="0"/>
              <a:t>Premature convergence</a:t>
            </a:r>
          </a:p>
          <a:p>
            <a:pPr lvl="1"/>
            <a:r>
              <a:rPr lang="en-US" smtClean="0"/>
              <a:t>Search gets stuck in local optimum</a:t>
            </a:r>
          </a:p>
          <a:p>
            <a:r>
              <a:rPr lang="en-US" smtClean="0"/>
              <a:t>Intensification too weak (low selection pressure)</a:t>
            </a:r>
          </a:p>
          <a:p>
            <a:pPr lvl="1"/>
            <a:r>
              <a:rPr lang="en-US" smtClean="0"/>
              <a:t>Drift</a:t>
            </a:r>
          </a:p>
          <a:p>
            <a:pPr lvl="1"/>
            <a:r>
              <a:rPr lang="en-US" smtClean="0"/>
              <a:t>High running times and low progress</a:t>
            </a:r>
          </a:p>
          <a:p>
            <a:r>
              <a:rPr lang="en-US" smtClean="0"/>
              <a:t>Optimal strength of intensification is problem-specific (example: evolution strategies)</a:t>
            </a:r>
          </a:p>
          <a:p>
            <a:endParaRPr lang="en-US" dirty="0"/>
          </a:p>
        </p:txBody>
      </p:sp>
      <p:sp>
        <p:nvSpPr>
          <p:cNvPr id="4" name="Textplatzhalter 3"/>
          <p:cNvSpPr>
            <a:spLocks noGrp="1"/>
          </p:cNvSpPr>
          <p:nvPr>
            <p:ph type="body" sz="quarter" idx="10"/>
          </p:nvPr>
        </p:nvSpPr>
        <p:spPr/>
        <p:txBody>
          <a:bodyPr/>
          <a:lstStyle/>
          <a:p>
            <a:r>
              <a:rPr lang="en-US" dirty="0" smtClean="0"/>
              <a:t>Search Strategy – Diversification and Intensification </a:t>
            </a:r>
          </a:p>
          <a:p>
            <a:endParaRPr lang="en-US" dirty="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Strategies for Diversification: Representation and Search Operators</a:t>
            </a:r>
            <a:endParaRPr lang="en-US" dirty="0"/>
          </a:p>
        </p:txBody>
      </p:sp>
      <p:sp>
        <p:nvSpPr>
          <p:cNvPr id="3" name="Inhaltsplatzhalter 2"/>
          <p:cNvSpPr>
            <a:spLocks noGrp="1"/>
          </p:cNvSpPr>
          <p:nvPr>
            <p:ph idx="1"/>
          </p:nvPr>
        </p:nvSpPr>
        <p:spPr/>
        <p:txBody>
          <a:bodyPr>
            <a:normAutofit fontScale="77500" lnSpcReduction="20000"/>
          </a:bodyPr>
          <a:lstStyle/>
          <a:p>
            <a:r>
              <a:rPr lang="en-US" dirty="0" smtClean="0"/>
              <a:t>Choosing a combination of representation and search operators is equivalent to defining a metric on the search space </a:t>
            </a:r>
          </a:p>
          <a:p>
            <a:r>
              <a:rPr lang="en-US" dirty="0" smtClean="0"/>
              <a:t>Representation/operator combination defines which solutions are neighbors. </a:t>
            </a:r>
          </a:p>
          <a:p>
            <a:r>
              <a:rPr lang="en-US" dirty="0" smtClean="0"/>
              <a:t>By using different types of neighborhoods, it is possible to escape from local optima and explore larger areas of the search space. </a:t>
            </a:r>
          </a:p>
          <a:p>
            <a:r>
              <a:rPr lang="en-US" dirty="0" smtClean="0"/>
              <a:t>Different neighborhoods can be the result of different genotype-phenotype mappings or search operators applied during search. </a:t>
            </a:r>
          </a:p>
          <a:p>
            <a:r>
              <a:rPr lang="en-US" dirty="0" smtClean="0"/>
              <a:t>Standard examples for local search approaches that use modifications of representations or operators to diversify the search are variable neighborhood search, problem space search, the rollout algorithm, or the pilot method.</a:t>
            </a:r>
          </a:p>
        </p:txBody>
      </p:sp>
      <p:sp>
        <p:nvSpPr>
          <p:cNvPr id="4" name="Textplatzhalter 3"/>
          <p:cNvSpPr>
            <a:spLocks noGrp="1"/>
          </p:cNvSpPr>
          <p:nvPr>
            <p:ph type="body" sz="quarter" idx="10"/>
          </p:nvPr>
        </p:nvSpPr>
        <p:spPr/>
        <p:txBody>
          <a:bodyPr/>
          <a:lstStyle/>
          <a:p>
            <a:r>
              <a:rPr lang="en-US" dirty="0" smtClean="0"/>
              <a:t>Search Strategy – Diversification and Intensification </a:t>
            </a:r>
          </a:p>
          <a:p>
            <a:endParaRPr lang="en-US" dirty="0"/>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Strategies for Diversification: Fitness Function</a:t>
            </a:r>
            <a:endParaRPr lang="en-US" dirty="0"/>
          </a:p>
        </p:txBody>
      </p:sp>
      <p:sp>
        <p:nvSpPr>
          <p:cNvPr id="3" name="Inhaltsplatzhalter 2"/>
          <p:cNvSpPr>
            <a:spLocks noGrp="1"/>
          </p:cNvSpPr>
          <p:nvPr>
            <p:ph idx="1"/>
          </p:nvPr>
        </p:nvSpPr>
        <p:spPr/>
        <p:txBody>
          <a:bodyPr>
            <a:normAutofit lnSpcReduction="10000"/>
          </a:bodyPr>
          <a:lstStyle/>
          <a:p>
            <a:r>
              <a:rPr lang="en-US" dirty="0" smtClean="0"/>
              <a:t>Fitness function measures the quality of solutions. </a:t>
            </a:r>
          </a:p>
          <a:p>
            <a:r>
              <a:rPr lang="en-US" dirty="0" smtClean="0"/>
              <a:t>Modifying the fitness function has the same effect as changing the representation as it assigns different fitness values to the problem solutions. </a:t>
            </a:r>
          </a:p>
          <a:p>
            <a:r>
              <a:rPr lang="en-US" dirty="0" smtClean="0"/>
              <a:t>Variations and modifications of the fitness function lead to increased diversification</a:t>
            </a:r>
          </a:p>
          <a:p>
            <a:r>
              <a:rPr lang="en-US" dirty="0" smtClean="0"/>
              <a:t>Common example is guided local search (it systematically changes the fitness function with respect to the progress of search)</a:t>
            </a:r>
          </a:p>
          <a:p>
            <a:pPr>
              <a:buNone/>
            </a:pPr>
            <a:endParaRPr lang="en-US" dirty="0"/>
          </a:p>
        </p:txBody>
      </p:sp>
      <p:sp>
        <p:nvSpPr>
          <p:cNvPr id="4" name="Textplatzhalter 3"/>
          <p:cNvSpPr>
            <a:spLocks noGrp="1"/>
          </p:cNvSpPr>
          <p:nvPr>
            <p:ph type="body" sz="quarter" idx="10"/>
          </p:nvPr>
        </p:nvSpPr>
        <p:spPr/>
        <p:txBody>
          <a:bodyPr/>
          <a:lstStyle/>
          <a:p>
            <a:r>
              <a:rPr lang="en-US" dirty="0" smtClean="0"/>
              <a:t>Search Strategy – Diversification and Intensification </a:t>
            </a:r>
          </a:p>
          <a:p>
            <a:endParaRPr lang="en-US" dirty="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mtClean="0"/>
              <a:t>Strategies for Diversification: Initialization</a:t>
            </a:r>
            <a:endParaRPr lang="en-US" dirty="0"/>
          </a:p>
        </p:txBody>
      </p:sp>
      <p:sp>
        <p:nvSpPr>
          <p:cNvPr id="3" name="Inhaltsplatzhalter 2"/>
          <p:cNvSpPr>
            <a:spLocks noGrp="1"/>
          </p:cNvSpPr>
          <p:nvPr>
            <p:ph idx="1"/>
          </p:nvPr>
        </p:nvSpPr>
        <p:spPr/>
        <p:txBody>
          <a:bodyPr>
            <a:normAutofit fontScale="92500" lnSpcReduction="20000"/>
          </a:bodyPr>
          <a:lstStyle/>
          <a:p>
            <a:r>
              <a:rPr lang="en-US" dirty="0" smtClean="0"/>
              <a:t>Search trajectory depends on the choice of the initial solution (for example, greedy search always finds the nearest local optimum)</a:t>
            </a:r>
          </a:p>
          <a:p>
            <a:r>
              <a:rPr lang="en-US" dirty="0" smtClean="0"/>
              <a:t>Diversification can be the result of search heuristics using  different initial solutions. </a:t>
            </a:r>
          </a:p>
          <a:p>
            <a:r>
              <a:rPr lang="en-US" dirty="0" smtClean="0"/>
              <a:t>Multi-start search approaches explore a larger area of the search space and lead to higher diversification. </a:t>
            </a:r>
          </a:p>
          <a:p>
            <a:r>
              <a:rPr lang="en-US" dirty="0" smtClean="0"/>
              <a:t>Variants of multi-start approaches include iterated descent, large-step Markov chains, iterated Lin-Kernighan, chained local optimization, or iterated local search.  </a:t>
            </a:r>
            <a:endParaRPr lang="en-US" dirty="0"/>
          </a:p>
        </p:txBody>
      </p:sp>
      <p:sp>
        <p:nvSpPr>
          <p:cNvPr id="4" name="Textplatzhalter 3"/>
          <p:cNvSpPr>
            <a:spLocks noGrp="1"/>
          </p:cNvSpPr>
          <p:nvPr>
            <p:ph type="body" sz="quarter" idx="10"/>
          </p:nvPr>
        </p:nvSpPr>
        <p:spPr/>
        <p:txBody>
          <a:bodyPr/>
          <a:lstStyle/>
          <a:p>
            <a:r>
              <a:rPr lang="en-US" dirty="0" smtClean="0"/>
              <a:t>Search Strategy – Diversification and Intensification </a:t>
            </a:r>
          </a:p>
          <a:p>
            <a:endParaRPr lang="en-US" dirty="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Strategies for Diversification: Search Strategy</a:t>
            </a:r>
            <a:endParaRPr lang="en-US" dirty="0"/>
          </a:p>
        </p:txBody>
      </p:sp>
      <p:sp>
        <p:nvSpPr>
          <p:cNvPr id="3" name="Inhaltsplatzhalter 2"/>
          <p:cNvSpPr>
            <a:spLocks noGrp="1"/>
          </p:cNvSpPr>
          <p:nvPr>
            <p:ph idx="1"/>
          </p:nvPr>
        </p:nvSpPr>
        <p:spPr/>
        <p:txBody>
          <a:bodyPr>
            <a:normAutofit fontScale="77500" lnSpcReduction="20000"/>
          </a:bodyPr>
          <a:lstStyle/>
          <a:p>
            <a:r>
              <a:rPr lang="en-US" dirty="0" smtClean="0"/>
              <a:t>The search strategy can control the sequence of diversification and intensification steps. </a:t>
            </a:r>
          </a:p>
          <a:p>
            <a:r>
              <a:rPr lang="en-US" dirty="0" smtClean="0"/>
              <a:t>Diversification steps that do not move towards solutions with higher quality can either be the results of random, larger, search steps or based on information gained in previous search steps. </a:t>
            </a:r>
          </a:p>
          <a:p>
            <a:r>
              <a:rPr lang="en-US" dirty="0" smtClean="0"/>
              <a:t>Examples of search strategies that use a controlled number of search steps towards solutions of lower quality to increase diversity are simulated annealing, threshold accepting, or stochastic local search. </a:t>
            </a:r>
          </a:p>
          <a:p>
            <a:r>
              <a:rPr lang="en-US" dirty="0" smtClean="0"/>
              <a:t>Representative examples of search strategies that consider previous search steps for diversification are </a:t>
            </a:r>
            <a:r>
              <a:rPr lang="en-US" dirty="0" err="1" smtClean="0"/>
              <a:t>tabu</a:t>
            </a:r>
            <a:r>
              <a:rPr lang="en-US" dirty="0" smtClean="0"/>
              <a:t> search or adaptive memory </a:t>
            </a:r>
            <a:r>
              <a:rPr lang="en-US" smtClean="0"/>
              <a:t>programming.</a:t>
            </a:r>
            <a:endParaRPr lang="en-US" dirty="0"/>
          </a:p>
        </p:txBody>
      </p:sp>
      <p:sp>
        <p:nvSpPr>
          <p:cNvPr id="4" name="Textplatzhalter 3"/>
          <p:cNvSpPr>
            <a:spLocks noGrp="1"/>
          </p:cNvSpPr>
          <p:nvPr>
            <p:ph type="body" sz="quarter" idx="10"/>
          </p:nvPr>
        </p:nvSpPr>
        <p:spPr/>
        <p:txBody>
          <a:bodyPr/>
          <a:lstStyle/>
          <a:p>
            <a:r>
              <a:rPr lang="en-US" dirty="0" smtClean="0"/>
              <a:t>Search Strategy – Diversification and Intensification </a:t>
            </a:r>
          </a:p>
          <a:p>
            <a:endParaRPr lang="en-US" dirty="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Variable neighborhood search (VNS)</a:t>
            </a:r>
            <a:endParaRPr lang="en-US"/>
          </a:p>
        </p:txBody>
      </p:sp>
      <p:sp>
        <p:nvSpPr>
          <p:cNvPr id="3" name="Inhaltsplatzhalter 2"/>
          <p:cNvSpPr>
            <a:spLocks noGrp="1"/>
          </p:cNvSpPr>
          <p:nvPr>
            <p:ph idx="1"/>
          </p:nvPr>
        </p:nvSpPr>
        <p:spPr/>
        <p:txBody>
          <a:bodyPr>
            <a:normAutofit fontScale="92500" lnSpcReduction="20000"/>
          </a:bodyPr>
          <a:lstStyle/>
          <a:p>
            <a:r>
              <a:rPr lang="en-US" dirty="0" smtClean="0"/>
              <a:t>Combines local search with dynamic neighborhood structures that are changed depending on the progress of search</a:t>
            </a:r>
          </a:p>
          <a:p>
            <a:r>
              <a:rPr lang="en-US" dirty="0" smtClean="0"/>
              <a:t>Based on the following observations:</a:t>
            </a:r>
          </a:p>
          <a:p>
            <a:pPr lvl="1"/>
            <a:r>
              <a:rPr lang="en-US" dirty="0" smtClean="0"/>
              <a:t>Local minimum for neighborhood A is not necessarily one for neighborhood B. Different neighborhoods result in different metrics, result in different fitness landscapes.</a:t>
            </a:r>
          </a:p>
          <a:p>
            <a:pPr lvl="1"/>
            <a:r>
              <a:rPr lang="en-US" dirty="0" smtClean="0"/>
              <a:t>A global minimum is a global minimum with respect to all possible neighborhoods. Neighborhoods change definition of solution similarity, but not the fitness.</a:t>
            </a:r>
          </a:p>
          <a:p>
            <a:pPr lvl="1"/>
            <a:r>
              <a:rPr lang="en-US" dirty="0" smtClean="0"/>
              <a:t>Global optimum is not affected by search operators, but only local optima are affected by search operators!</a:t>
            </a:r>
          </a:p>
          <a:p>
            <a:pPr lvl="1"/>
            <a:endParaRPr lang="en-US" dirty="0" smtClean="0"/>
          </a:p>
        </p:txBody>
      </p:sp>
      <p:sp>
        <p:nvSpPr>
          <p:cNvPr id="4" name="Textplatzhalter 3"/>
          <p:cNvSpPr>
            <a:spLocks noGrp="1"/>
          </p:cNvSpPr>
          <p:nvPr>
            <p:ph type="body" sz="quarter" idx="10"/>
          </p:nvPr>
        </p:nvSpPr>
        <p:spPr>
          <a:xfrm>
            <a:off x="468313" y="0"/>
            <a:ext cx="7559675" cy="260350"/>
          </a:xfrm>
        </p:spPr>
        <p:txBody>
          <a:bodyPr/>
          <a:lstStyle/>
          <a:p>
            <a:r>
              <a:rPr lang="en-US" dirty="0" smtClean="0"/>
              <a:t>Search Strategy – VNS</a:t>
            </a:r>
          </a:p>
          <a:p>
            <a:endParaRPr lang="en-US" dirty="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Variable neighborhood search (VNS)</a:t>
            </a:r>
            <a:endParaRPr lang="en-US"/>
          </a:p>
        </p:txBody>
      </p:sp>
      <p:sp>
        <p:nvSpPr>
          <p:cNvPr id="3" name="Inhaltsplatzhalter 2"/>
          <p:cNvSpPr>
            <a:spLocks noGrp="1"/>
          </p:cNvSpPr>
          <p:nvPr>
            <p:ph idx="1"/>
          </p:nvPr>
        </p:nvSpPr>
        <p:spPr>
          <a:xfrm>
            <a:off x="457200" y="1600200"/>
            <a:ext cx="8507288" cy="4525963"/>
          </a:xfrm>
        </p:spPr>
        <p:txBody>
          <a:bodyPr>
            <a:normAutofit/>
          </a:bodyPr>
          <a:lstStyle/>
          <a:p>
            <a:r>
              <a:rPr lang="en-US" sz="2400" dirty="0" smtClean="0"/>
              <a:t>Local optima for different neighborhoods are often close to each other</a:t>
            </a:r>
          </a:p>
          <a:p>
            <a:r>
              <a:rPr lang="en-US" sz="2400" dirty="0" smtClean="0"/>
              <a:t>Local optima have structure and properties that are also relevant for global optimum (similar to decomposability: parts of solution need to be recombined)</a:t>
            </a:r>
          </a:p>
          <a:p>
            <a:r>
              <a:rPr lang="en-US" sz="2400" dirty="0" smtClean="0"/>
              <a:t>Local optima are not randomly scattered through search space but are clustered together</a:t>
            </a:r>
          </a:p>
          <a:p>
            <a:r>
              <a:rPr lang="en-US" sz="2400" dirty="0" smtClean="0"/>
              <a:t>Changing the neighborhood from N1 to N2 allows local search to find optimal solution</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755576" y="4818773"/>
            <a:ext cx="5544418" cy="1850587"/>
          </a:xfrm>
          <a:prstGeom prst="rect">
            <a:avLst/>
          </a:prstGeom>
          <a:noFill/>
          <a:ln w="9525">
            <a:noFill/>
            <a:miter lim="800000"/>
            <a:headEnd/>
            <a:tailEnd/>
          </a:ln>
        </p:spPr>
      </p:pic>
      <p:sp>
        <p:nvSpPr>
          <p:cNvPr id="5" name="Textplatzhalter 3"/>
          <p:cNvSpPr>
            <a:spLocks noGrp="1"/>
          </p:cNvSpPr>
          <p:nvPr>
            <p:ph type="body" sz="quarter" idx="10"/>
          </p:nvPr>
        </p:nvSpPr>
        <p:spPr>
          <a:xfrm>
            <a:off x="468313" y="0"/>
            <a:ext cx="7559675" cy="260350"/>
          </a:xfrm>
        </p:spPr>
        <p:txBody>
          <a:bodyPr/>
          <a:lstStyle/>
          <a:p>
            <a:r>
              <a:rPr lang="en-US" dirty="0" smtClean="0"/>
              <a:t>Search Strategy – VNS</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Fully polynomial-time approx. scheme</a:t>
            </a:r>
            <a:endParaRPr lang="en-US" dirty="0"/>
          </a:p>
        </p:txBody>
      </p:sp>
      <p:sp>
        <p:nvSpPr>
          <p:cNvPr id="3" name="Inhaltsplatzhalter 2"/>
          <p:cNvSpPr>
            <a:spLocks noGrp="1"/>
          </p:cNvSpPr>
          <p:nvPr>
            <p:ph idx="1"/>
          </p:nvPr>
        </p:nvSpPr>
        <p:spPr/>
        <p:txBody>
          <a:bodyPr/>
          <a:lstStyle/>
          <a:p>
            <a:r>
              <a:rPr lang="en-US" dirty="0" smtClean="0"/>
              <a:t>FPAS, FPTAS</a:t>
            </a:r>
          </a:p>
          <a:p>
            <a:r>
              <a:rPr lang="en-US" dirty="0" smtClean="0"/>
              <a:t>Returns a solution with approximation ratio (</a:t>
            </a:r>
            <a:r>
              <a:rPr lang="en-US" dirty="0" smtClean="0">
                <a:latin typeface="cmr10"/>
              </a:rPr>
              <a:t>1+</a:t>
            </a:r>
            <a:r>
              <a:rPr lang="en-US" dirty="0" smtClean="0">
                <a:latin typeface="cmmi10"/>
              </a:rPr>
              <a:t>²</a:t>
            </a:r>
            <a:r>
              <a:rPr lang="en-US" dirty="0" smtClean="0"/>
              <a:t>)</a:t>
            </a:r>
          </a:p>
          <a:p>
            <a:r>
              <a:rPr lang="en-US" dirty="0" smtClean="0"/>
              <a:t>Running time is polynomial in both input size </a:t>
            </a:r>
            <a:r>
              <a:rPr lang="en-US" dirty="0" smtClean="0">
                <a:latin typeface="cmmi10"/>
              </a:rPr>
              <a:t>n</a:t>
            </a:r>
            <a:r>
              <a:rPr lang="en-US" dirty="0" smtClean="0"/>
              <a:t> and </a:t>
            </a:r>
            <a:r>
              <a:rPr lang="en-US" dirty="0" smtClean="0">
                <a:latin typeface="cmr10"/>
              </a:rPr>
              <a:t>1</a:t>
            </a:r>
            <a:r>
              <a:rPr lang="en-US" dirty="0" smtClean="0"/>
              <a:t>/</a:t>
            </a:r>
            <a:r>
              <a:rPr lang="en-US" dirty="0" smtClean="0">
                <a:latin typeface="cmmi10"/>
              </a:rPr>
              <a:t>²</a:t>
            </a:r>
          </a:p>
          <a:p>
            <a:r>
              <a:rPr lang="en-US" dirty="0" smtClean="0"/>
              <a:t>Fast for small </a:t>
            </a:r>
            <a:r>
              <a:rPr lang="en-US" dirty="0" smtClean="0">
                <a:latin typeface="cmmi10"/>
              </a:rPr>
              <a:t>²</a:t>
            </a:r>
            <a:r>
              <a:rPr lang="en-US" dirty="0" smtClean="0"/>
              <a:t> </a:t>
            </a:r>
            <a:r>
              <a:rPr lang="en-US" u="sng" dirty="0" smtClean="0"/>
              <a:t>and</a:t>
            </a:r>
            <a:r>
              <a:rPr lang="en-US" dirty="0" smtClean="0"/>
              <a:t> large </a:t>
            </a:r>
            <a:r>
              <a:rPr lang="en-US" dirty="0" smtClean="0">
                <a:latin typeface="cmmi10"/>
              </a:rPr>
              <a:t>n</a:t>
            </a:r>
          </a:p>
          <a:p>
            <a:r>
              <a:rPr lang="en-US" dirty="0" smtClean="0"/>
              <a:t>Allows effective problem solving</a:t>
            </a:r>
            <a:endParaRPr lang="en-US" dirty="0"/>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Approximations</a:t>
            </a:r>
            <a:endParaRPr lang="en-US"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VNS pseudo-code</a:t>
            </a:r>
            <a:endParaRPr lang="en-US"/>
          </a:p>
        </p:txBody>
      </p:sp>
      <p:pic>
        <p:nvPicPr>
          <p:cNvPr id="1026" name="Picture 2"/>
          <p:cNvPicPr>
            <a:picLocks noChangeAspect="1" noChangeArrowheads="1"/>
          </p:cNvPicPr>
          <p:nvPr/>
        </p:nvPicPr>
        <p:blipFill>
          <a:blip r:embed="rId3" cstate="print"/>
          <a:srcRect/>
          <a:stretch>
            <a:fillRect/>
          </a:stretch>
        </p:blipFill>
        <p:spPr bwMode="auto">
          <a:xfrm>
            <a:off x="539552" y="1484784"/>
            <a:ext cx="8089368" cy="4392488"/>
          </a:xfrm>
          <a:prstGeom prst="rect">
            <a:avLst/>
          </a:prstGeom>
          <a:noFill/>
          <a:ln w="9525">
            <a:noFill/>
            <a:miter lim="800000"/>
            <a:headEnd/>
            <a:tailEnd/>
          </a:ln>
        </p:spPr>
      </p:pic>
      <p:sp>
        <p:nvSpPr>
          <p:cNvPr id="4" name="Textplatzhalter 3"/>
          <p:cNvSpPr>
            <a:spLocks noGrp="1"/>
          </p:cNvSpPr>
          <p:nvPr>
            <p:ph type="body" sz="quarter" idx="10"/>
          </p:nvPr>
        </p:nvSpPr>
        <p:spPr>
          <a:xfrm>
            <a:off x="468313" y="0"/>
            <a:ext cx="7559675" cy="260350"/>
          </a:xfrm>
        </p:spPr>
        <p:txBody>
          <a:bodyPr/>
          <a:lstStyle/>
          <a:p>
            <a:r>
              <a:rPr lang="en-US" dirty="0" smtClean="0"/>
              <a:t>Search Strategy – VNS</a:t>
            </a:r>
          </a:p>
          <a:p>
            <a:endParaRPr lang="en-US" dirty="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VNS in a nutshell</a:t>
            </a:r>
            <a:endParaRPr lang="en-US"/>
          </a:p>
        </p:txBody>
      </p:sp>
      <p:sp>
        <p:nvSpPr>
          <p:cNvPr id="3" name="Inhaltsplatzhalter 2"/>
          <p:cNvSpPr>
            <a:spLocks noGrp="1"/>
          </p:cNvSpPr>
          <p:nvPr>
            <p:ph idx="1"/>
          </p:nvPr>
        </p:nvSpPr>
        <p:spPr/>
        <p:txBody>
          <a:bodyPr>
            <a:normAutofit lnSpcReduction="10000"/>
          </a:bodyPr>
          <a:lstStyle/>
          <a:p>
            <a:r>
              <a:rPr lang="en-US" sz="2800" smtClean="0"/>
              <a:t>Define k different neighborhoods</a:t>
            </a:r>
          </a:p>
          <a:p>
            <a:r>
              <a:rPr lang="en-US" sz="2800" smtClean="0"/>
              <a:t>|</a:t>
            </a:r>
            <a:r>
              <a:rPr lang="en-US" sz="2800" smtClean="0">
                <a:latin typeface="cmmi10"/>
              </a:rPr>
              <a:t>N</a:t>
            </a:r>
            <a:r>
              <a:rPr lang="en-US" sz="2800" smtClean="0"/>
              <a:t>(</a:t>
            </a:r>
            <a:r>
              <a:rPr lang="en-US" sz="2800" smtClean="0">
                <a:latin typeface="cmmi10"/>
              </a:rPr>
              <a:t>x</a:t>
            </a:r>
            <a:r>
              <a:rPr lang="en-US" sz="2800" smtClean="0"/>
              <a:t>)|</a:t>
            </a:r>
            <a:r>
              <a:rPr lang="en-US" sz="2800" baseline="-25000" smtClean="0">
                <a:latin typeface="cmmi10"/>
              </a:rPr>
              <a:t>k</a:t>
            </a:r>
            <a:r>
              <a:rPr lang="en-US" sz="2800" smtClean="0"/>
              <a:t> is average number of neighbors</a:t>
            </a:r>
          </a:p>
          <a:p>
            <a:r>
              <a:rPr lang="en-US" sz="2800" smtClean="0"/>
              <a:t>Usually we order the neighborhoods in increasing |</a:t>
            </a:r>
            <a:r>
              <a:rPr lang="en-US" sz="2800" smtClean="0">
                <a:latin typeface="cmmi10"/>
              </a:rPr>
              <a:t>N</a:t>
            </a:r>
            <a:r>
              <a:rPr lang="en-US" sz="2800" smtClean="0"/>
              <a:t>(</a:t>
            </a:r>
            <a:r>
              <a:rPr lang="en-US" sz="2800" smtClean="0">
                <a:latin typeface="cmmi10"/>
              </a:rPr>
              <a:t>x</a:t>
            </a:r>
            <a:r>
              <a:rPr lang="en-US" sz="2800" smtClean="0"/>
              <a:t>)|</a:t>
            </a:r>
            <a:r>
              <a:rPr lang="en-US" sz="2800" baseline="-25000" smtClean="0">
                <a:latin typeface="cmmi10"/>
              </a:rPr>
              <a:t>k</a:t>
            </a:r>
          </a:p>
          <a:p>
            <a:r>
              <a:rPr lang="en-US" sz="2800" smtClean="0"/>
              <a:t>VNS iteratively performs a </a:t>
            </a:r>
          </a:p>
          <a:p>
            <a:pPr lvl="1"/>
            <a:r>
              <a:rPr lang="en-US" sz="2400" smtClean="0"/>
              <a:t>Shaking phase: select a random solution w.r.t. current neighborhood. Avoids cycling and explores new region</a:t>
            </a:r>
          </a:p>
          <a:p>
            <a:pPr lvl="1"/>
            <a:r>
              <a:rPr lang="en-US" sz="2400" smtClean="0"/>
              <a:t>Local search phase: Perform local search until local optimum is found</a:t>
            </a:r>
          </a:p>
          <a:p>
            <a:pPr lvl="1"/>
            <a:r>
              <a:rPr lang="en-US" sz="2400" smtClean="0"/>
              <a:t>Switch to next neighborhood</a:t>
            </a:r>
          </a:p>
          <a:p>
            <a:pPr lvl="1"/>
            <a:r>
              <a:rPr lang="en-US" sz="2400" smtClean="0"/>
              <a:t>Track best found local optimum</a:t>
            </a:r>
          </a:p>
          <a:p>
            <a:pPr>
              <a:buNone/>
            </a:pPr>
            <a:endParaRPr lang="en-US" sz="2800"/>
          </a:p>
        </p:txBody>
      </p:sp>
      <p:sp>
        <p:nvSpPr>
          <p:cNvPr id="4" name="Textplatzhalter 3"/>
          <p:cNvSpPr>
            <a:spLocks noGrp="1"/>
          </p:cNvSpPr>
          <p:nvPr>
            <p:ph type="body" sz="quarter" idx="10"/>
          </p:nvPr>
        </p:nvSpPr>
        <p:spPr>
          <a:xfrm>
            <a:off x="468313" y="0"/>
            <a:ext cx="7559675" cy="260350"/>
          </a:xfrm>
        </p:spPr>
        <p:txBody>
          <a:bodyPr/>
          <a:lstStyle/>
          <a:p>
            <a:r>
              <a:rPr lang="en-US" dirty="0" smtClean="0"/>
              <a:t>Search Strategy – VNS</a:t>
            </a:r>
          </a:p>
          <a:p>
            <a:endParaRPr lang="en-US" dirty="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Intensification and diversification in VNS</a:t>
            </a:r>
            <a:endParaRPr lang="en-US"/>
          </a:p>
        </p:txBody>
      </p:sp>
      <p:sp>
        <p:nvSpPr>
          <p:cNvPr id="3" name="Inhaltsplatzhalter 2"/>
          <p:cNvSpPr>
            <a:spLocks noGrp="1"/>
          </p:cNvSpPr>
          <p:nvPr>
            <p:ph idx="1"/>
          </p:nvPr>
        </p:nvSpPr>
        <p:spPr/>
        <p:txBody>
          <a:bodyPr>
            <a:normAutofit lnSpcReduction="10000"/>
          </a:bodyPr>
          <a:lstStyle/>
          <a:p>
            <a:r>
              <a:rPr lang="en-US" sz="2800" dirty="0" smtClean="0"/>
              <a:t>Local search focuses search</a:t>
            </a:r>
          </a:p>
          <a:p>
            <a:r>
              <a:rPr lang="en-US" sz="2800" dirty="0" smtClean="0"/>
              <a:t>Shaking and switching neighborhoods are diversification steps</a:t>
            </a:r>
          </a:p>
          <a:p>
            <a:r>
              <a:rPr lang="en-US" sz="2800" dirty="0" smtClean="0"/>
              <a:t>Since average number of neighbors grows with </a:t>
            </a:r>
            <a:r>
              <a:rPr lang="en-US" sz="2800" dirty="0" smtClean="0">
                <a:latin typeface="cmmi10"/>
              </a:rPr>
              <a:t>k</a:t>
            </a:r>
            <a:r>
              <a:rPr lang="en-US" sz="2800" dirty="0" smtClean="0"/>
              <a:t>, diversification gets stronger </a:t>
            </a:r>
          </a:p>
          <a:p>
            <a:pPr lvl="1"/>
            <a:r>
              <a:rPr lang="en-US" sz="2400" dirty="0" smtClean="0"/>
              <a:t>Local search can select from more neighbors</a:t>
            </a:r>
          </a:p>
          <a:p>
            <a:pPr lvl="1"/>
            <a:r>
              <a:rPr lang="en-US" sz="2400" dirty="0" smtClean="0"/>
              <a:t>Covers larger areas of search space</a:t>
            </a:r>
          </a:p>
          <a:p>
            <a:pPr lvl="1"/>
            <a:r>
              <a:rPr lang="en-US" sz="2400" dirty="0" smtClean="0"/>
              <a:t>Sizes of basins of attraction increase</a:t>
            </a:r>
          </a:p>
          <a:p>
            <a:r>
              <a:rPr lang="en-US" sz="2600" dirty="0" smtClean="0"/>
              <a:t>Although VNS is recently quite popular, the underlying ideas are actually old (see Design of Modern Heuristics, p. 136)</a:t>
            </a:r>
            <a:endParaRPr lang="en-US" sz="2600" dirty="0"/>
          </a:p>
        </p:txBody>
      </p:sp>
      <p:sp>
        <p:nvSpPr>
          <p:cNvPr id="4" name="Textplatzhalter 3"/>
          <p:cNvSpPr>
            <a:spLocks noGrp="1"/>
          </p:cNvSpPr>
          <p:nvPr>
            <p:ph type="body" sz="quarter" idx="10"/>
          </p:nvPr>
        </p:nvSpPr>
        <p:spPr>
          <a:xfrm>
            <a:off x="468313" y="0"/>
            <a:ext cx="7559675" cy="260350"/>
          </a:xfrm>
        </p:spPr>
        <p:txBody>
          <a:bodyPr/>
          <a:lstStyle/>
          <a:p>
            <a:r>
              <a:rPr lang="en-US" dirty="0" smtClean="0"/>
              <a:t>Search Strategy – VNS</a:t>
            </a:r>
          </a:p>
          <a:p>
            <a:endParaRPr lang="en-US" dirty="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Pilot Method</a:t>
            </a:r>
            <a:endParaRPr lang="en-US" dirty="0"/>
          </a:p>
        </p:txBody>
      </p:sp>
      <p:sp>
        <p:nvSpPr>
          <p:cNvPr id="3" name="Inhaltsplatzhalter 2"/>
          <p:cNvSpPr>
            <a:spLocks noGrp="1"/>
          </p:cNvSpPr>
          <p:nvPr>
            <p:ph idx="1"/>
          </p:nvPr>
        </p:nvSpPr>
        <p:spPr/>
        <p:txBody>
          <a:bodyPr>
            <a:normAutofit fontScale="92500"/>
          </a:bodyPr>
          <a:lstStyle/>
          <a:p>
            <a:r>
              <a:rPr lang="en-US" dirty="0" smtClean="0"/>
              <a:t>“</a:t>
            </a:r>
            <a:r>
              <a:rPr lang="en-US" u="sng" dirty="0" smtClean="0"/>
              <a:t>P</a:t>
            </a:r>
            <a:r>
              <a:rPr lang="en-US" dirty="0" smtClean="0"/>
              <a:t>referred </a:t>
            </a:r>
            <a:r>
              <a:rPr lang="en-US" u="sng" dirty="0" smtClean="0"/>
              <a:t>I</a:t>
            </a:r>
            <a:r>
              <a:rPr lang="en-US" dirty="0" smtClean="0"/>
              <a:t>terative </a:t>
            </a:r>
            <a:r>
              <a:rPr lang="en-US" dirty="0" err="1" smtClean="0"/>
              <a:t>L</a:t>
            </a:r>
            <a:r>
              <a:rPr lang="en-US" u="sng" dirty="0" err="1" smtClean="0"/>
              <a:t>O</a:t>
            </a:r>
            <a:r>
              <a:rPr lang="en-US" dirty="0" err="1" smtClean="0"/>
              <a:t>ok</a:t>
            </a:r>
            <a:r>
              <a:rPr lang="en-US" dirty="0" smtClean="0"/>
              <a:t> ahead </a:t>
            </a:r>
            <a:r>
              <a:rPr lang="en-US" u="sng" smtClean="0"/>
              <a:t>T</a:t>
            </a:r>
            <a:r>
              <a:rPr lang="en-US" smtClean="0"/>
              <a:t>echnique</a:t>
            </a:r>
            <a:r>
              <a:rPr lang="en-US" smtClean="0"/>
              <a:t>”</a:t>
            </a:r>
          </a:p>
          <a:p>
            <a:r>
              <a:rPr lang="en-US" smtClean="0"/>
              <a:t>Combines greedy construction heuristics with a greedy measure to estimate the global impact of local choice</a:t>
            </a:r>
          </a:p>
          <a:p>
            <a:r>
              <a:rPr lang="en-US" smtClean="0"/>
              <a:t>Constructs solution step by step (Master solution)</a:t>
            </a:r>
          </a:p>
          <a:p>
            <a:r>
              <a:rPr lang="en-US" smtClean="0"/>
              <a:t>Decides about the steps by completing the solution using a fast construction heuristic, the so-called pilots</a:t>
            </a:r>
          </a:p>
          <a:p>
            <a:r>
              <a:rPr lang="en-US" smtClean="0"/>
              <a:t>Pilots look ahead.  Similar to A* search</a:t>
            </a:r>
          </a:p>
          <a:p>
            <a:r>
              <a:rPr lang="en-US" smtClean="0"/>
              <a:t> Master solution evolves, Pilots are iteratively computed</a:t>
            </a:r>
          </a:p>
          <a:p>
            <a:endParaRPr lang="en-US" smtClean="0"/>
          </a:p>
          <a:p>
            <a:endParaRPr lang="en-US" dirty="0" smtClean="0"/>
          </a:p>
        </p:txBody>
      </p:sp>
      <p:sp>
        <p:nvSpPr>
          <p:cNvPr id="6"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Pilot Method</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Pilot Method for TSP (1)</a:t>
            </a:r>
            <a:endParaRPr lang="en-US" dirty="0"/>
          </a:p>
        </p:txBody>
      </p:sp>
      <p:sp>
        <p:nvSpPr>
          <p:cNvPr id="3" name="Inhaltsplatzhalter 2"/>
          <p:cNvSpPr>
            <a:spLocks noGrp="1"/>
          </p:cNvSpPr>
          <p:nvPr>
            <p:ph idx="1"/>
          </p:nvPr>
        </p:nvSpPr>
        <p:spPr/>
        <p:txBody>
          <a:bodyPr>
            <a:normAutofit lnSpcReduction="10000"/>
          </a:bodyPr>
          <a:lstStyle/>
          <a:p>
            <a:r>
              <a:rPr lang="en-US" smtClean="0"/>
              <a:t>Combinatorial optimization problem defined on fixed set of elements </a:t>
            </a:r>
            <a:r>
              <a:rPr lang="en-US" smtClean="0">
                <a:latin typeface="cmmi10"/>
              </a:rPr>
              <a:t>E</a:t>
            </a:r>
            <a:r>
              <a:rPr lang="en-US" smtClean="0"/>
              <a:t> </a:t>
            </a:r>
          </a:p>
          <a:p>
            <a:r>
              <a:rPr lang="en-US" smtClean="0"/>
              <a:t>Cost function </a:t>
            </a:r>
            <a:r>
              <a:rPr lang="en-US" smtClean="0">
                <a:latin typeface="cmmi10"/>
              </a:rPr>
              <a:t>c</a:t>
            </a:r>
            <a:r>
              <a:rPr lang="en-US" smtClean="0"/>
              <a:t>:</a:t>
            </a:r>
            <a:r>
              <a:rPr lang="en-US" smtClean="0">
                <a:latin typeface="cmmi10"/>
              </a:rPr>
              <a:t>E</a:t>
            </a:r>
            <a:r>
              <a:rPr lang="en-US" smtClean="0">
                <a:latin typeface="cmsy10"/>
              </a:rPr>
              <a:t>!</a:t>
            </a:r>
            <a:r>
              <a:rPr lang="en-US" smtClean="0"/>
              <a:t> </a:t>
            </a:r>
            <a:r>
              <a:rPr lang="en-US" smtClean="0">
                <a:latin typeface="cmmi10"/>
              </a:rPr>
              <a:t>R</a:t>
            </a:r>
          </a:p>
          <a:p>
            <a:r>
              <a:rPr lang="en-US" smtClean="0"/>
              <a:t>Find minimal cost subset </a:t>
            </a:r>
            <a:r>
              <a:rPr lang="en-US" smtClean="0">
                <a:latin typeface="cmmi10"/>
              </a:rPr>
              <a:t>S</a:t>
            </a:r>
            <a:r>
              <a:rPr lang="en-US" smtClean="0"/>
              <a:t>*</a:t>
            </a:r>
            <a:r>
              <a:rPr lang="en-US" smtClean="0">
                <a:latin typeface="cmsy10"/>
              </a:rPr>
              <a:t>½</a:t>
            </a:r>
            <a:r>
              <a:rPr lang="en-US" smtClean="0">
                <a:latin typeface="cmmi10"/>
              </a:rPr>
              <a:t>E</a:t>
            </a:r>
            <a:r>
              <a:rPr lang="en-US" smtClean="0"/>
              <a:t> satisfying some constraints</a:t>
            </a:r>
          </a:p>
          <a:p>
            <a:r>
              <a:rPr lang="en-US" smtClean="0"/>
              <a:t>TSP: find set of edges with minimal cost that forms a cycle</a:t>
            </a:r>
          </a:p>
          <a:p>
            <a:r>
              <a:rPr lang="en-US" smtClean="0"/>
              <a:t>Assume that a heuristic for the problem is known that can complete any partial solution</a:t>
            </a:r>
            <a:endParaRPr lang="en-US" dirty="0"/>
          </a:p>
        </p:txBody>
      </p:sp>
      <p:sp>
        <p:nvSpPr>
          <p:cNvPr id="4"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Pilot Method</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mtClean="0"/>
              <a:t>Pilot Method for TSP (2)</a:t>
            </a:r>
            <a:endParaRPr lang="en-US" dirty="0"/>
          </a:p>
        </p:txBody>
      </p:sp>
      <p:sp>
        <p:nvSpPr>
          <p:cNvPr id="3" name="Inhaltsplatzhalter 2"/>
          <p:cNvSpPr>
            <a:spLocks noGrp="1"/>
          </p:cNvSpPr>
          <p:nvPr>
            <p:ph idx="1"/>
          </p:nvPr>
        </p:nvSpPr>
        <p:spPr/>
        <p:txBody>
          <a:bodyPr>
            <a:normAutofit fontScale="92500"/>
          </a:bodyPr>
          <a:lstStyle/>
          <a:p>
            <a:r>
              <a:rPr lang="en-US" smtClean="0"/>
              <a:t>Master solution M contains elements </a:t>
            </a:r>
            <a:r>
              <a:rPr lang="en-US" smtClean="0">
                <a:latin typeface="cmmi10"/>
              </a:rPr>
              <a:t>e</a:t>
            </a:r>
          </a:p>
          <a:p>
            <a:r>
              <a:rPr lang="en-US" smtClean="0"/>
              <a:t>For each </a:t>
            </a:r>
            <a:r>
              <a:rPr lang="en-US" smtClean="0">
                <a:latin typeface="cmmi10"/>
              </a:rPr>
              <a:t>e</a:t>
            </a:r>
            <a:r>
              <a:rPr lang="en-US" smtClean="0">
                <a:latin typeface="cmsy10"/>
              </a:rPr>
              <a:t>2</a:t>
            </a:r>
            <a:r>
              <a:rPr lang="en-US" smtClean="0">
                <a:latin typeface="cmmi10"/>
              </a:rPr>
              <a:t>M</a:t>
            </a:r>
            <a:r>
              <a:rPr lang="en-US" smtClean="0"/>
              <a:t> extend partial solution </a:t>
            </a:r>
            <a:r>
              <a:rPr lang="en-US" smtClean="0">
                <a:latin typeface="cmmi10"/>
              </a:rPr>
              <a:t>M</a:t>
            </a:r>
            <a:r>
              <a:rPr lang="en-US" smtClean="0"/>
              <a:t> to a complete solution such that </a:t>
            </a:r>
            <a:r>
              <a:rPr lang="en-US" i="1" smtClean="0"/>
              <a:t>e</a:t>
            </a:r>
            <a:r>
              <a:rPr lang="en-US" smtClean="0"/>
              <a:t> is part of it</a:t>
            </a:r>
          </a:p>
          <a:p>
            <a:r>
              <a:rPr lang="en-US" smtClean="0"/>
              <a:t>Let </a:t>
            </a:r>
            <a:r>
              <a:rPr lang="en-US" smtClean="0">
                <a:latin typeface="cmmi10"/>
              </a:rPr>
              <a:t>p</a:t>
            </a:r>
            <a:r>
              <a:rPr lang="en-US" smtClean="0"/>
              <a:t>(</a:t>
            </a:r>
            <a:r>
              <a:rPr lang="en-US" smtClean="0">
                <a:latin typeface="cmmi10"/>
              </a:rPr>
              <a:t>e</a:t>
            </a:r>
            <a:r>
              <a:rPr lang="en-US" smtClean="0"/>
              <a:t>) denote objective function value of this solution</a:t>
            </a:r>
          </a:p>
          <a:p>
            <a:r>
              <a:rPr lang="en-US" smtClean="0">
                <a:latin typeface="cmmi10"/>
              </a:rPr>
              <a:t>e</a:t>
            </a:r>
            <a:r>
              <a:rPr lang="en-US" baseline="-25000" smtClean="0">
                <a:latin typeface="Franklin Gothic Medium Cond"/>
              </a:rPr>
              <a:t>0</a:t>
            </a:r>
            <a:r>
              <a:rPr lang="en-US" smtClean="0"/>
              <a:t> is most promising pilot: minimal value </a:t>
            </a:r>
            <a:r>
              <a:rPr lang="en-US" smtClean="0">
                <a:latin typeface="cmmi10"/>
              </a:rPr>
              <a:t>p</a:t>
            </a:r>
            <a:r>
              <a:rPr lang="en-US" smtClean="0"/>
              <a:t>() from all </a:t>
            </a:r>
            <a:r>
              <a:rPr lang="en-US" smtClean="0">
                <a:latin typeface="cmmi10"/>
              </a:rPr>
              <a:t>e</a:t>
            </a:r>
            <a:r>
              <a:rPr lang="en-US" smtClean="0">
                <a:latin typeface="cmsy10"/>
              </a:rPr>
              <a:t>2</a:t>
            </a:r>
            <a:r>
              <a:rPr lang="en-US" smtClean="0">
                <a:latin typeface="cmmi10"/>
              </a:rPr>
              <a:t>M</a:t>
            </a:r>
            <a:r>
              <a:rPr lang="en-US" smtClean="0"/>
              <a:t>. </a:t>
            </a:r>
          </a:p>
          <a:p>
            <a:r>
              <a:rPr lang="en-US" smtClean="0"/>
              <a:t>Include </a:t>
            </a:r>
            <a:r>
              <a:rPr lang="en-US" smtClean="0">
                <a:latin typeface="cmmi10"/>
              </a:rPr>
              <a:t>e</a:t>
            </a:r>
            <a:r>
              <a:rPr lang="en-US" smtClean="0"/>
              <a:t> into </a:t>
            </a:r>
            <a:r>
              <a:rPr lang="en-US" smtClean="0">
                <a:latin typeface="cmmi10"/>
              </a:rPr>
              <a:t>M</a:t>
            </a:r>
            <a:r>
              <a:rPr lang="en-US" smtClean="0"/>
              <a:t>. Start over. </a:t>
            </a:r>
          </a:p>
          <a:p>
            <a:r>
              <a:rPr lang="en-US" smtClean="0"/>
              <a:t>Terminate when </a:t>
            </a:r>
            <a:r>
              <a:rPr lang="en-US" smtClean="0">
                <a:latin typeface="cmmi10"/>
              </a:rPr>
              <a:t>M</a:t>
            </a:r>
            <a:r>
              <a:rPr lang="en-US" smtClean="0"/>
              <a:t> is complete.</a:t>
            </a:r>
            <a:endParaRPr lang="en-US" dirty="0"/>
          </a:p>
        </p:txBody>
      </p:sp>
      <p:sp>
        <p:nvSpPr>
          <p:cNvPr id="5"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Pilot Method</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Properties</a:t>
            </a:r>
            <a:endParaRPr lang="en-US" dirty="0"/>
          </a:p>
        </p:txBody>
      </p:sp>
      <p:sp>
        <p:nvSpPr>
          <p:cNvPr id="3" name="Inhaltsplatzhalter 2"/>
          <p:cNvSpPr>
            <a:spLocks noGrp="1"/>
          </p:cNvSpPr>
          <p:nvPr>
            <p:ph idx="1"/>
          </p:nvPr>
        </p:nvSpPr>
        <p:spPr/>
        <p:txBody>
          <a:bodyPr/>
          <a:lstStyle/>
          <a:p>
            <a:r>
              <a:rPr lang="en-US" smtClean="0"/>
              <a:t>Greedy construction heuristic that "looks ahead"; no search through a search space</a:t>
            </a:r>
          </a:p>
          <a:p>
            <a:r>
              <a:rPr lang="en-US" smtClean="0"/>
              <a:t>Completion heuristic is designed such that it exploits problem knowledge </a:t>
            </a:r>
          </a:p>
          <a:p>
            <a:r>
              <a:rPr lang="en-US" smtClean="0"/>
              <a:t>No explicit diversification steps</a:t>
            </a:r>
          </a:p>
          <a:p>
            <a:endParaRPr lang="en-US" smtClean="0"/>
          </a:p>
          <a:p>
            <a:r>
              <a:rPr lang="en-US" smtClean="0"/>
              <a:t>See chapter on design principles (ordinal representation)</a:t>
            </a:r>
          </a:p>
          <a:p>
            <a:endParaRPr lang="en-US" dirty="0"/>
          </a:p>
        </p:txBody>
      </p:sp>
      <p:sp>
        <p:nvSpPr>
          <p:cNvPr id="4"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Pilot Method</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Evolution strategies (ES)</a:t>
            </a:r>
            <a:endParaRPr lang="en-US"/>
          </a:p>
        </p:txBody>
      </p:sp>
      <p:sp>
        <p:nvSpPr>
          <p:cNvPr id="3" name="Inhaltsplatzhalter 2"/>
          <p:cNvSpPr>
            <a:spLocks noGrp="1"/>
          </p:cNvSpPr>
          <p:nvPr>
            <p:ph idx="1"/>
          </p:nvPr>
        </p:nvSpPr>
        <p:spPr/>
        <p:txBody>
          <a:bodyPr>
            <a:normAutofit/>
          </a:bodyPr>
          <a:lstStyle/>
          <a:p>
            <a:r>
              <a:rPr lang="en-US" smtClean="0"/>
              <a:t>Local search for continuous search spaces</a:t>
            </a:r>
          </a:p>
          <a:p>
            <a:r>
              <a:rPr lang="en-US" smtClean="0"/>
              <a:t>Developed by Rechenberg and Schwefel, TU Berlin</a:t>
            </a:r>
          </a:p>
          <a:p>
            <a:r>
              <a:rPr lang="en-US" smtClean="0"/>
              <a:t>First applications: optimize shape of a bent pipe</a:t>
            </a:r>
          </a:p>
          <a:p>
            <a:r>
              <a:rPr lang="en-US" smtClean="0"/>
              <a:t>The </a:t>
            </a:r>
            <a:r>
              <a:rPr lang="en-US" dirty="0" smtClean="0"/>
              <a:t>main search operator in ES is mutation. To exchange information between solutions, recombination operators are used in population-based ES as background search </a:t>
            </a:r>
            <a:r>
              <a:rPr lang="en-US" smtClean="0"/>
              <a:t>operators</a:t>
            </a:r>
            <a:r>
              <a:rPr lang="en-US" smtClean="0"/>
              <a:t>.</a:t>
            </a:r>
          </a:p>
          <a:p>
            <a:pPr lvl="1"/>
            <a:endParaRPr lang="en-US" dirty="0" smtClean="0"/>
          </a:p>
        </p:txBody>
      </p:sp>
      <p:sp>
        <p:nvSpPr>
          <p:cNvPr id="4"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Evolution</a:t>
            </a:r>
            <a:r>
              <a:rPr kumimoji="0" lang="en-US" sz="1200" b="0" i="0" u="none" strike="noStrike" kern="1200" cap="none" spc="0" normalizeH="0" noProof="0" dirty="0" smtClean="0">
                <a:ln>
                  <a:noFill/>
                </a:ln>
                <a:effectLst/>
                <a:uLnTx/>
                <a:uFillTx/>
                <a:latin typeface="+mn-lt"/>
                <a:ea typeface="+mn-ea"/>
                <a:cs typeface="+mn-cs"/>
              </a:rPr>
              <a:t> Strategies</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(1+1)-ES</a:t>
            </a:r>
            <a:endParaRPr lang="en-US"/>
          </a:p>
        </p:txBody>
      </p:sp>
      <p:sp>
        <p:nvSpPr>
          <p:cNvPr id="3" name="Inhaltsplatzhalter 2"/>
          <p:cNvSpPr>
            <a:spLocks noGrp="1"/>
          </p:cNvSpPr>
          <p:nvPr>
            <p:ph idx="1"/>
          </p:nvPr>
        </p:nvSpPr>
        <p:spPr/>
        <p:txBody>
          <a:bodyPr/>
          <a:lstStyle/>
          <a:p>
            <a:r>
              <a:rPr lang="en-US" smtClean="0">
                <a:latin typeface="cmmi10"/>
              </a:rPr>
              <a:t>n</a:t>
            </a:r>
            <a:r>
              <a:rPr lang="en-US" smtClean="0"/>
              <a:t>-dimensional continuous vector </a:t>
            </a:r>
            <a:r>
              <a:rPr lang="en-US" smtClean="0">
                <a:latin typeface="cmmi10"/>
              </a:rPr>
              <a:t>x</a:t>
            </a:r>
            <a:r>
              <a:rPr lang="en-US" smtClean="0">
                <a:latin typeface="cmsy10"/>
              </a:rPr>
              <a:t>2</a:t>
            </a:r>
            <a:r>
              <a:rPr lang="en-US" smtClean="0">
                <a:latin typeface="cmmi10"/>
              </a:rPr>
              <a:t>R</a:t>
            </a:r>
            <a:r>
              <a:rPr lang="en-US" smtClean="0"/>
              <a:t> is solution</a:t>
            </a:r>
          </a:p>
          <a:p>
            <a:r>
              <a:rPr lang="en-US" smtClean="0"/>
              <a:t>Creates offspring </a:t>
            </a:r>
            <a:r>
              <a:rPr lang="en-US" smtClean="0">
                <a:latin typeface="cmmi10"/>
              </a:rPr>
              <a:t>x</a:t>
            </a:r>
            <a:r>
              <a:rPr lang="en-US" smtClean="0"/>
              <a:t>‘ by adding </a:t>
            </a:r>
            <a:r>
              <a:rPr lang="en-US" smtClean="0">
                <a:latin typeface="cmmi10"/>
              </a:rPr>
              <a:t>n</a:t>
            </a:r>
            <a:r>
              <a:rPr lang="en-US" smtClean="0"/>
              <a:t>-dimensional random variable, mostly Gaussian:</a:t>
            </a:r>
          </a:p>
          <a:p>
            <a:pPr lvl="1">
              <a:buNone/>
            </a:pPr>
            <a:r>
              <a:rPr lang="en-US" smtClean="0">
                <a:latin typeface="cmmi10"/>
              </a:rPr>
              <a:t>x</a:t>
            </a:r>
            <a:r>
              <a:rPr lang="en-US" baseline="-25000" smtClean="0">
                <a:latin typeface="cmmi10"/>
              </a:rPr>
              <a:t>i</a:t>
            </a:r>
            <a:r>
              <a:rPr lang="en-US" smtClean="0"/>
              <a:t>‘ = </a:t>
            </a:r>
            <a:r>
              <a:rPr lang="en-US" smtClean="0">
                <a:latin typeface="cmmi10"/>
              </a:rPr>
              <a:t>x</a:t>
            </a:r>
            <a:r>
              <a:rPr lang="en-US" baseline="-25000" smtClean="0">
                <a:latin typeface="cmmi10"/>
              </a:rPr>
              <a:t>i</a:t>
            </a:r>
            <a:r>
              <a:rPr lang="en-US" smtClean="0"/>
              <a:t> + </a:t>
            </a:r>
            <a:r>
              <a:rPr lang="en-US" smtClean="0">
                <a:latin typeface="cmmi10"/>
              </a:rPr>
              <a:t>¾</a:t>
            </a:r>
            <a:r>
              <a:rPr lang="en-US" smtClean="0"/>
              <a:t> </a:t>
            </a:r>
            <a:r>
              <a:rPr lang="en-US" smtClean="0">
                <a:latin typeface="Calibri"/>
              </a:rPr>
              <a:t>N</a:t>
            </a:r>
            <a:r>
              <a:rPr lang="en-US" baseline="-25000" smtClean="0">
                <a:latin typeface="cmmi10"/>
              </a:rPr>
              <a:t>i</a:t>
            </a:r>
            <a:r>
              <a:rPr lang="en-US" smtClean="0">
                <a:latin typeface="Calibri"/>
              </a:rPr>
              <a:t>(0,1</a:t>
            </a:r>
            <a:r>
              <a:rPr lang="en-US" smtClean="0"/>
              <a:t>)</a:t>
            </a:r>
          </a:p>
          <a:p>
            <a:r>
              <a:rPr lang="en-US" smtClean="0"/>
              <a:t>Offspring replaces parent if it is better</a:t>
            </a:r>
          </a:p>
          <a:p>
            <a:r>
              <a:rPr lang="en-US" smtClean="0"/>
              <a:t>Stochastic hillclimber</a:t>
            </a:r>
          </a:p>
          <a:p>
            <a:endParaRPr lang="en-US" dirty="0" smtClean="0"/>
          </a:p>
        </p:txBody>
      </p:sp>
      <p:sp>
        <p:nvSpPr>
          <p:cNvPr id="4"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Evolution</a:t>
            </a:r>
            <a:r>
              <a:rPr kumimoji="0" lang="en-US" sz="1200" b="0" i="0" u="none" strike="noStrike" kern="1200" cap="none" spc="0" normalizeH="0" noProof="0" dirty="0" smtClean="0">
                <a:ln>
                  <a:noFill/>
                </a:ln>
                <a:effectLst/>
                <a:uLnTx/>
                <a:uFillTx/>
                <a:latin typeface="+mn-lt"/>
                <a:ea typeface="+mn-ea"/>
                <a:cs typeface="+mn-cs"/>
              </a:rPr>
              <a:t> Strategies</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Two standard problem models</a:t>
            </a:r>
            <a:endParaRPr lang="en-US" dirty="0"/>
          </a:p>
        </p:txBody>
      </p:sp>
      <p:sp>
        <p:nvSpPr>
          <p:cNvPr id="3" name="Inhaltsplatzhalter 2"/>
          <p:cNvSpPr>
            <a:spLocks noGrp="1"/>
          </p:cNvSpPr>
          <p:nvPr>
            <p:ph idx="1"/>
          </p:nvPr>
        </p:nvSpPr>
        <p:spPr/>
        <p:txBody>
          <a:bodyPr/>
          <a:lstStyle/>
          <a:p>
            <a:r>
              <a:rPr lang="en-US" smtClean="0"/>
              <a:t>Corridor model (</a:t>
            </a:r>
            <a:r>
              <a:rPr lang="en-US" smtClean="0">
                <a:latin typeface="cmmi10"/>
              </a:rPr>
              <a:t>x</a:t>
            </a:r>
            <a:r>
              <a:rPr lang="en-US" smtClean="0"/>
              <a:t> is far from optimum)</a:t>
            </a:r>
          </a:p>
          <a:p>
            <a:pPr lvl="1">
              <a:buNone/>
            </a:pPr>
            <a:r>
              <a:rPr lang="en-US" smtClean="0">
                <a:latin typeface="cmmi10"/>
              </a:rPr>
              <a:t>	f</a:t>
            </a:r>
            <a:r>
              <a:rPr lang="en-US" baseline="-25000" smtClean="0">
                <a:latin typeface="Franklin Gothic Medium Cond"/>
              </a:rPr>
              <a:t>corr</a:t>
            </a:r>
            <a:r>
              <a:rPr lang="en-US" smtClean="0"/>
              <a:t> (</a:t>
            </a:r>
            <a:r>
              <a:rPr lang="en-US" smtClean="0">
                <a:latin typeface="cmmi10"/>
              </a:rPr>
              <a:t>x</a:t>
            </a:r>
            <a:r>
              <a:rPr lang="en-US" smtClean="0"/>
              <a:t>) = </a:t>
            </a:r>
            <a:r>
              <a:rPr lang="en-US" smtClean="0">
                <a:latin typeface="cmmi10"/>
              </a:rPr>
              <a:t>c</a:t>
            </a:r>
            <a:r>
              <a:rPr lang="en-US" baseline="-25000" smtClean="0">
                <a:latin typeface="Calibri"/>
              </a:rPr>
              <a:t>0</a:t>
            </a:r>
            <a:r>
              <a:rPr lang="en-US" smtClean="0">
                <a:latin typeface="Calibri"/>
              </a:rPr>
              <a:t> +</a:t>
            </a:r>
            <a:r>
              <a:rPr lang="en-US" smtClean="0">
                <a:latin typeface="cmmi10"/>
              </a:rPr>
              <a:t>c</a:t>
            </a:r>
            <a:r>
              <a:rPr lang="en-US" baseline="-25000" smtClean="0">
                <a:latin typeface="Calibri"/>
              </a:rPr>
              <a:t>1</a:t>
            </a:r>
            <a:r>
              <a:rPr lang="en-US" smtClean="0"/>
              <a:t> </a:t>
            </a:r>
            <a:r>
              <a:rPr lang="en-US" smtClean="0">
                <a:latin typeface="cmmi10"/>
              </a:rPr>
              <a:t>x</a:t>
            </a:r>
            <a:r>
              <a:rPr lang="en-US" baseline="-25000" smtClean="0">
                <a:latin typeface="Franklin Gothic Medium Cond"/>
              </a:rPr>
              <a:t>1</a:t>
            </a:r>
            <a:r>
              <a:rPr lang="en-US" smtClean="0"/>
              <a:t> </a:t>
            </a:r>
            <a:r>
              <a:rPr lang="en-US" smtClean="0">
                <a:latin typeface="cmsy10"/>
              </a:rPr>
              <a:t>8</a:t>
            </a:r>
            <a:r>
              <a:rPr lang="en-US" smtClean="0"/>
              <a:t> </a:t>
            </a:r>
            <a:r>
              <a:rPr lang="en-US" smtClean="0">
                <a:latin typeface="cmmi10"/>
              </a:rPr>
              <a:t>i</a:t>
            </a:r>
            <a:r>
              <a:rPr lang="en-US" smtClean="0">
                <a:latin typeface="cmsy10"/>
              </a:rPr>
              <a:t>2</a:t>
            </a:r>
            <a:r>
              <a:rPr lang="en-US" smtClean="0"/>
              <a:t>{2,…, </a:t>
            </a:r>
            <a:r>
              <a:rPr lang="en-US" smtClean="0">
                <a:latin typeface="cmmi10"/>
              </a:rPr>
              <a:t>n</a:t>
            </a:r>
            <a:r>
              <a:rPr lang="en-US" smtClean="0"/>
              <a:t>}: -</a:t>
            </a:r>
            <a:r>
              <a:rPr lang="en-US" smtClean="0">
                <a:latin typeface="cmmi10"/>
              </a:rPr>
              <a:t>b</a:t>
            </a:r>
            <a:r>
              <a:rPr lang="en-US" smtClean="0"/>
              <a:t>/2</a:t>
            </a:r>
            <a:r>
              <a:rPr lang="en-US" smtClean="0">
                <a:latin typeface="cmsy10"/>
              </a:rPr>
              <a:t>·</a:t>
            </a:r>
            <a:r>
              <a:rPr lang="en-US" smtClean="0"/>
              <a:t> </a:t>
            </a:r>
            <a:r>
              <a:rPr lang="en-US" smtClean="0">
                <a:latin typeface="cmmi10"/>
              </a:rPr>
              <a:t>x</a:t>
            </a:r>
            <a:r>
              <a:rPr lang="en-US" baseline="-25000" smtClean="0">
                <a:latin typeface="cmmi10"/>
              </a:rPr>
              <a:t>i</a:t>
            </a:r>
            <a:r>
              <a:rPr lang="en-US" smtClean="0">
                <a:latin typeface="cmsy10"/>
              </a:rPr>
              <a:t>·</a:t>
            </a:r>
            <a:r>
              <a:rPr lang="en-US" smtClean="0"/>
              <a:t> b/2</a:t>
            </a:r>
          </a:p>
          <a:p>
            <a:r>
              <a:rPr lang="en-US" smtClean="0"/>
              <a:t>Sphere model (</a:t>
            </a:r>
            <a:r>
              <a:rPr lang="en-US" smtClean="0">
                <a:latin typeface="cmmi10"/>
              </a:rPr>
              <a:t>x</a:t>
            </a:r>
            <a:r>
              <a:rPr lang="en-US" smtClean="0"/>
              <a:t> is close to optimum)</a:t>
            </a:r>
          </a:p>
          <a:p>
            <a:pPr lvl="1">
              <a:buNone/>
            </a:pPr>
            <a:r>
              <a:rPr lang="en-US" smtClean="0">
                <a:latin typeface="cmmi10"/>
              </a:rPr>
              <a:t>	f</a:t>
            </a:r>
            <a:r>
              <a:rPr lang="en-US" baseline="-25000" smtClean="0">
                <a:latin typeface="Franklin Gothic Medium Cond"/>
              </a:rPr>
              <a:t>sphe</a:t>
            </a:r>
            <a:r>
              <a:rPr lang="en-US" smtClean="0"/>
              <a:t> (</a:t>
            </a:r>
            <a:r>
              <a:rPr lang="en-US" smtClean="0">
                <a:latin typeface="cmmi10"/>
              </a:rPr>
              <a:t>x</a:t>
            </a:r>
            <a:r>
              <a:rPr lang="en-US" smtClean="0"/>
              <a:t>) = </a:t>
            </a:r>
            <a:r>
              <a:rPr lang="en-US" smtClean="0">
                <a:latin typeface="cmmi10"/>
              </a:rPr>
              <a:t>c</a:t>
            </a:r>
            <a:r>
              <a:rPr lang="en-US" baseline="-25000" smtClean="0">
                <a:latin typeface="Franklin Gothic Medium Cond"/>
              </a:rPr>
              <a:t>0</a:t>
            </a:r>
            <a:r>
              <a:rPr lang="en-US" smtClean="0"/>
              <a:t> + </a:t>
            </a:r>
            <a:r>
              <a:rPr lang="en-US" smtClean="0">
                <a:latin typeface="cmmi10"/>
              </a:rPr>
              <a:t>c</a:t>
            </a:r>
            <a:r>
              <a:rPr lang="en-US" baseline="-25000" smtClean="0">
                <a:latin typeface="Franklin Gothic Medium Cond"/>
              </a:rPr>
              <a:t>1</a:t>
            </a:r>
            <a:r>
              <a:rPr lang="en-US" smtClean="0">
                <a:latin typeface="Symbol"/>
                <a:sym typeface="Symbol"/>
              </a:rPr>
              <a:t></a:t>
            </a:r>
            <a:r>
              <a:rPr lang="en-US" baseline="-25000" smtClean="0">
                <a:latin typeface="cmmi10"/>
                <a:sym typeface="Symbol"/>
              </a:rPr>
              <a:t>i</a:t>
            </a:r>
            <a:r>
              <a:rPr lang="en-US" smtClean="0"/>
              <a:t> (</a:t>
            </a:r>
            <a:r>
              <a:rPr lang="en-US" smtClean="0">
                <a:latin typeface="cmmi10"/>
              </a:rPr>
              <a:t>x</a:t>
            </a:r>
            <a:r>
              <a:rPr lang="en-US" baseline="-25000" smtClean="0">
                <a:latin typeface="cmmi10"/>
              </a:rPr>
              <a:t>i</a:t>
            </a:r>
            <a:r>
              <a:rPr lang="en-US" smtClean="0"/>
              <a:t>–</a:t>
            </a:r>
            <a:r>
              <a:rPr lang="en-US" smtClean="0">
                <a:latin typeface="cmmi10"/>
              </a:rPr>
              <a:t>x</a:t>
            </a:r>
            <a:r>
              <a:rPr lang="en-US" baseline="-25000" smtClean="0">
                <a:latin typeface="cmmi10"/>
              </a:rPr>
              <a:t>i</a:t>
            </a:r>
            <a:r>
              <a:rPr lang="en-US" smtClean="0"/>
              <a:t>*)</a:t>
            </a:r>
            <a:r>
              <a:rPr lang="en-US" baseline="30000" smtClean="0">
                <a:latin typeface="Franklin Gothic Medium Cond"/>
              </a:rPr>
              <a:t>2</a:t>
            </a:r>
            <a:r>
              <a:rPr lang="en-US" smtClean="0"/>
              <a:t> </a:t>
            </a:r>
          </a:p>
          <a:p>
            <a:pPr>
              <a:buNone/>
            </a:pPr>
            <a:endParaRPr lang="en-US" dirty="0"/>
          </a:p>
        </p:txBody>
      </p:sp>
      <p:sp>
        <p:nvSpPr>
          <p:cNvPr id="4"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Evolution</a:t>
            </a:r>
            <a:r>
              <a:rPr kumimoji="0" lang="en-US" sz="1200" b="0" i="0" u="none" strike="noStrike" kern="1200" cap="none" spc="0" normalizeH="0" noProof="0" dirty="0" smtClean="0">
                <a:ln>
                  <a:noFill/>
                </a:ln>
                <a:effectLst/>
                <a:uLnTx/>
                <a:uFillTx/>
                <a:latin typeface="+mn-lt"/>
                <a:ea typeface="+mn-ea"/>
                <a:cs typeface="+mn-cs"/>
              </a:rPr>
              <a:t> Strategies</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Polynomial-time approx. scheme</a:t>
            </a:r>
            <a:endParaRPr lang="en-US"/>
          </a:p>
        </p:txBody>
      </p:sp>
      <p:sp>
        <p:nvSpPr>
          <p:cNvPr id="3" name="Inhaltsplatzhalter 2"/>
          <p:cNvSpPr>
            <a:spLocks noGrp="1"/>
          </p:cNvSpPr>
          <p:nvPr>
            <p:ph idx="1"/>
          </p:nvPr>
        </p:nvSpPr>
        <p:spPr/>
        <p:txBody>
          <a:bodyPr/>
          <a:lstStyle/>
          <a:p>
            <a:r>
              <a:rPr lang="en-US" dirty="0" smtClean="0"/>
              <a:t>PAS, PTAS</a:t>
            </a:r>
          </a:p>
          <a:p>
            <a:r>
              <a:rPr lang="en-US" dirty="0" smtClean="0"/>
              <a:t>Returns a solution with approximation ratio of (</a:t>
            </a:r>
            <a:r>
              <a:rPr lang="en-US" dirty="0" smtClean="0">
                <a:latin typeface="cmr10"/>
              </a:rPr>
              <a:t>1+</a:t>
            </a:r>
            <a:r>
              <a:rPr lang="en-US" dirty="0" smtClean="0">
                <a:latin typeface="cmmi10"/>
              </a:rPr>
              <a:t>²</a:t>
            </a:r>
            <a:r>
              <a:rPr lang="en-US" dirty="0" smtClean="0"/>
              <a:t>)</a:t>
            </a:r>
          </a:p>
          <a:p>
            <a:r>
              <a:rPr lang="en-US" dirty="0" smtClean="0"/>
              <a:t>Running time polynomial in input size </a:t>
            </a:r>
            <a:r>
              <a:rPr lang="en-US" dirty="0" smtClean="0">
                <a:latin typeface="cmmi10"/>
              </a:rPr>
              <a:t>n</a:t>
            </a:r>
          </a:p>
          <a:p>
            <a:r>
              <a:rPr lang="en-US" dirty="0" smtClean="0"/>
              <a:t>However, running time can grow exponentially in </a:t>
            </a:r>
            <a:r>
              <a:rPr lang="en-US" dirty="0" smtClean="0">
                <a:latin typeface="cmr10"/>
              </a:rPr>
              <a:t>1</a:t>
            </a:r>
            <a:r>
              <a:rPr lang="en-US" dirty="0" smtClean="0"/>
              <a:t>/</a:t>
            </a:r>
            <a:r>
              <a:rPr lang="en-US" dirty="0" smtClean="0">
                <a:latin typeface="cmmi10"/>
              </a:rPr>
              <a:t>²</a:t>
            </a:r>
          </a:p>
          <a:p>
            <a:r>
              <a:rPr lang="en-US" dirty="0" smtClean="0"/>
              <a:t>Fast for large </a:t>
            </a:r>
            <a:r>
              <a:rPr lang="en-US" dirty="0" smtClean="0">
                <a:latin typeface="cmmi10"/>
              </a:rPr>
              <a:t>n </a:t>
            </a:r>
            <a:r>
              <a:rPr lang="en-US" dirty="0" smtClean="0"/>
              <a:t>but </a:t>
            </a:r>
            <a:r>
              <a:rPr lang="en-US" u="sng" dirty="0" smtClean="0"/>
              <a:t>not</a:t>
            </a:r>
            <a:r>
              <a:rPr lang="en-US" dirty="0" smtClean="0"/>
              <a:t> for small </a:t>
            </a:r>
            <a:r>
              <a:rPr lang="en-US" dirty="0" smtClean="0">
                <a:latin typeface="cmmi10"/>
              </a:rPr>
              <a:t>²</a:t>
            </a:r>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Approximations</a:t>
            </a:r>
            <a:endParaRPr lang="en-US"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1/5th success rule</a:t>
            </a:r>
            <a:endParaRPr lang="en-US"/>
          </a:p>
        </p:txBody>
      </p:sp>
      <p:sp>
        <p:nvSpPr>
          <p:cNvPr id="3" name="Inhaltsplatzhalter 2"/>
          <p:cNvSpPr>
            <a:spLocks noGrp="1"/>
          </p:cNvSpPr>
          <p:nvPr>
            <p:ph idx="1"/>
          </p:nvPr>
        </p:nvSpPr>
        <p:spPr/>
        <p:txBody>
          <a:bodyPr/>
          <a:lstStyle/>
          <a:p>
            <a:r>
              <a:rPr lang="en-US" smtClean="0"/>
              <a:t>Define </a:t>
            </a:r>
            <a:r>
              <a:rPr lang="en-US" smtClean="0">
                <a:latin typeface="cmmi10"/>
              </a:rPr>
              <a:t>»</a:t>
            </a:r>
            <a:r>
              <a:rPr lang="en-US" smtClean="0"/>
              <a:t>(</a:t>
            </a:r>
            <a:r>
              <a:rPr lang="en-US" smtClean="0">
                <a:latin typeface="cmmi10"/>
              </a:rPr>
              <a:t>t</a:t>
            </a:r>
            <a:r>
              <a:rPr lang="en-US" smtClean="0"/>
              <a:t>) as ratio of successful steps over all </a:t>
            </a:r>
            <a:r>
              <a:rPr lang="en-US" smtClean="0">
                <a:latin typeface="cmmi10"/>
              </a:rPr>
              <a:t>t</a:t>
            </a:r>
            <a:r>
              <a:rPr lang="en-US" smtClean="0"/>
              <a:t> search steps</a:t>
            </a:r>
          </a:p>
          <a:p>
            <a:r>
              <a:rPr lang="en-US" smtClean="0"/>
              <a:t>For corridor and sphere model, </a:t>
            </a:r>
            <a:r>
              <a:rPr lang="en-US" smtClean="0">
                <a:latin typeface="cmmi10"/>
              </a:rPr>
              <a:t>»</a:t>
            </a:r>
            <a:r>
              <a:rPr lang="en-US" smtClean="0"/>
              <a:t>(</a:t>
            </a:r>
            <a:r>
              <a:rPr lang="en-US" smtClean="0">
                <a:latin typeface="cmmi10"/>
              </a:rPr>
              <a:t>t</a:t>
            </a:r>
            <a:r>
              <a:rPr lang="en-US" smtClean="0"/>
              <a:t>)=0.2 maximizes convergence speed</a:t>
            </a:r>
          </a:p>
          <a:p>
            <a:r>
              <a:rPr lang="en-US" smtClean="0"/>
              <a:t>If </a:t>
            </a:r>
            <a:r>
              <a:rPr lang="en-US" smtClean="0">
                <a:latin typeface="cmmi10"/>
              </a:rPr>
              <a:t>»</a:t>
            </a:r>
            <a:r>
              <a:rPr lang="en-US" smtClean="0"/>
              <a:t>(</a:t>
            </a:r>
            <a:r>
              <a:rPr lang="en-US" smtClean="0">
                <a:latin typeface="cmmi10"/>
              </a:rPr>
              <a:t>t</a:t>
            </a:r>
            <a:r>
              <a:rPr lang="en-US" smtClean="0"/>
              <a:t>)&gt;0.2 reduce </a:t>
            </a:r>
            <a:r>
              <a:rPr lang="en-US" smtClean="0">
                <a:latin typeface="cmmi10"/>
              </a:rPr>
              <a:t>¾</a:t>
            </a:r>
            <a:r>
              <a:rPr lang="en-US" smtClean="0"/>
              <a:t>, increase otherwise</a:t>
            </a:r>
            <a:endParaRPr lang="en-US"/>
          </a:p>
        </p:txBody>
      </p:sp>
      <p:sp>
        <p:nvSpPr>
          <p:cNvPr id="4"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Evolution</a:t>
            </a:r>
            <a:r>
              <a:rPr kumimoji="0" lang="en-US" sz="1200" b="0" i="0" u="none" strike="noStrike" kern="1200" cap="none" spc="0" normalizeH="0" noProof="0" dirty="0" smtClean="0">
                <a:ln>
                  <a:noFill/>
                </a:ln>
                <a:effectLst/>
                <a:uLnTx/>
                <a:uFillTx/>
                <a:latin typeface="+mn-lt"/>
                <a:ea typeface="+mn-ea"/>
                <a:cs typeface="+mn-cs"/>
              </a:rPr>
              <a:t> Strategies</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t>
            </a:r>
            <a:r>
              <a:rPr lang="en-US" smtClean="0">
                <a:latin typeface="cmmi10"/>
              </a:rPr>
              <a:t>¹</a:t>
            </a:r>
            <a:r>
              <a:rPr lang="en-US" smtClean="0"/>
              <a:t>+</a:t>
            </a:r>
            <a:r>
              <a:rPr lang="en-US" smtClean="0">
                <a:latin typeface="cmmi10"/>
              </a:rPr>
              <a:t>¸</a:t>
            </a:r>
            <a:r>
              <a:rPr lang="en-US" smtClean="0"/>
              <a:t>), (</a:t>
            </a:r>
            <a:r>
              <a:rPr lang="en-US" smtClean="0">
                <a:latin typeface="cmmi10"/>
              </a:rPr>
              <a:t>¹</a:t>
            </a:r>
            <a:r>
              <a:rPr lang="en-US" smtClean="0"/>
              <a:t>,</a:t>
            </a:r>
            <a:r>
              <a:rPr lang="en-US" smtClean="0">
                <a:latin typeface="cmmi10"/>
              </a:rPr>
              <a:t>¸</a:t>
            </a:r>
            <a:r>
              <a:rPr lang="en-US" smtClean="0"/>
              <a:t>)- evolution </a:t>
            </a:r>
            <a:r>
              <a:rPr lang="en-US" smtClean="0"/>
              <a:t>strategies</a:t>
            </a:r>
            <a:endParaRPr lang="en-US"/>
          </a:p>
        </p:txBody>
      </p:sp>
      <p:sp>
        <p:nvSpPr>
          <p:cNvPr id="3" name="Inhaltsplatzhalter 2"/>
          <p:cNvSpPr>
            <a:spLocks noGrp="1"/>
          </p:cNvSpPr>
          <p:nvPr>
            <p:ph idx="1"/>
          </p:nvPr>
        </p:nvSpPr>
        <p:spPr/>
        <p:txBody>
          <a:bodyPr/>
          <a:lstStyle/>
          <a:p>
            <a:pPr marL="381000" indent="-381000"/>
            <a:r>
              <a:rPr lang="en-US" dirty="0" smtClean="0"/>
              <a:t> </a:t>
            </a:r>
            <a:r>
              <a:rPr lang="en-US" dirty="0" smtClean="0">
                <a:latin typeface="cmmi10"/>
              </a:rPr>
              <a:t>¹</a:t>
            </a:r>
            <a:r>
              <a:rPr lang="en-US" dirty="0" smtClean="0"/>
              <a:t> parents generate </a:t>
            </a:r>
            <a:r>
              <a:rPr lang="en-US" dirty="0" smtClean="0">
                <a:latin typeface="cmmi10"/>
              </a:rPr>
              <a:t>¸</a:t>
            </a:r>
            <a:r>
              <a:rPr lang="en-US" dirty="0" smtClean="0"/>
              <a:t> new solutions.</a:t>
            </a:r>
          </a:p>
          <a:p>
            <a:pPr marL="381000" indent="-381000"/>
            <a:r>
              <a:rPr lang="en-US" dirty="0" smtClean="0"/>
              <a:t> </a:t>
            </a:r>
            <a:r>
              <a:rPr lang="en-US" dirty="0" smtClean="0">
                <a:latin typeface="cmmi10"/>
              </a:rPr>
              <a:t>¹</a:t>
            </a:r>
            <a:r>
              <a:rPr lang="en-US" dirty="0" smtClean="0"/>
              <a:t> offspring are chosen either from </a:t>
            </a:r>
            <a:r>
              <a:rPr lang="en-US" dirty="0" smtClean="0">
                <a:latin typeface="cmmi10"/>
              </a:rPr>
              <a:t>¹</a:t>
            </a:r>
            <a:r>
              <a:rPr lang="en-US" sz="2800" dirty="0" smtClean="0"/>
              <a:t>+</a:t>
            </a:r>
            <a:r>
              <a:rPr lang="en-US" sz="2800" dirty="0" smtClean="0">
                <a:latin typeface="cmmi10"/>
              </a:rPr>
              <a:t>¸</a:t>
            </a:r>
            <a:r>
              <a:rPr lang="en-US" sz="2800" dirty="0" smtClean="0"/>
              <a:t> </a:t>
            </a:r>
            <a:r>
              <a:rPr lang="en-US" dirty="0" smtClean="0"/>
              <a:t>((</a:t>
            </a:r>
            <a:r>
              <a:rPr lang="en-US" dirty="0" smtClean="0">
                <a:latin typeface="cmmi10"/>
              </a:rPr>
              <a:t>¹</a:t>
            </a:r>
            <a:r>
              <a:rPr lang="en-US" dirty="0" smtClean="0"/>
              <a:t>+</a:t>
            </a:r>
            <a:r>
              <a:rPr lang="en-US" dirty="0" smtClean="0">
                <a:latin typeface="cmmi10"/>
              </a:rPr>
              <a:t>¸</a:t>
            </a:r>
            <a:r>
              <a:rPr lang="en-US" dirty="0" smtClean="0"/>
              <a:t>)-ES) or from the </a:t>
            </a:r>
            <a:r>
              <a:rPr lang="en-US" dirty="0" smtClean="0">
                <a:latin typeface="cmmi10"/>
              </a:rPr>
              <a:t>¸</a:t>
            </a:r>
            <a:r>
              <a:rPr lang="en-US" dirty="0" smtClean="0"/>
              <a:t> new solutions ((</a:t>
            </a:r>
            <a:r>
              <a:rPr lang="en-US" dirty="0" smtClean="0">
                <a:latin typeface="cmmi10"/>
              </a:rPr>
              <a:t>¹</a:t>
            </a:r>
            <a:r>
              <a:rPr lang="en-US" dirty="0" smtClean="0"/>
              <a:t>,</a:t>
            </a:r>
            <a:r>
              <a:rPr lang="en-US" dirty="0" smtClean="0">
                <a:latin typeface="cmmi10"/>
              </a:rPr>
              <a:t>¸</a:t>
            </a:r>
            <a:r>
              <a:rPr lang="en-US" dirty="0" smtClean="0"/>
              <a:t>)-ES)</a:t>
            </a:r>
          </a:p>
          <a:p>
            <a:pPr marL="381000" indent="-381000"/>
            <a:r>
              <a:rPr lang="en-US" dirty="0" smtClean="0"/>
              <a:t>Each individual has an own </a:t>
            </a:r>
            <a:r>
              <a:rPr lang="en-US" dirty="0" smtClean="0">
                <a:latin typeface="cmmi10"/>
              </a:rPr>
              <a:t>¾</a:t>
            </a:r>
            <a:r>
              <a:rPr lang="en-US" dirty="0" smtClean="0"/>
              <a:t>.</a:t>
            </a:r>
          </a:p>
          <a:p>
            <a:pPr marL="381000" indent="-381000"/>
            <a:r>
              <a:rPr lang="en-US" b="1" dirty="0" smtClean="0"/>
              <a:t>Self-adaptation of strategy parameters </a:t>
            </a:r>
            <a:r>
              <a:rPr lang="en-US" dirty="0" smtClean="0"/>
              <a:t>(</a:t>
            </a:r>
            <a:r>
              <a:rPr lang="en-US" dirty="0" smtClean="0">
                <a:latin typeface="cmmi10"/>
              </a:rPr>
              <a:t>¾</a:t>
            </a:r>
            <a:r>
              <a:rPr lang="en-US" dirty="0" smtClean="0"/>
              <a:t> is not externally controlled).</a:t>
            </a:r>
          </a:p>
          <a:p>
            <a:pPr marL="381000" indent="-381000"/>
            <a:r>
              <a:rPr lang="en-US" dirty="0" smtClean="0"/>
              <a:t>Step size is adapted (learned) during the run</a:t>
            </a:r>
          </a:p>
          <a:p>
            <a:endParaRPr lang="en-US" dirty="0"/>
          </a:p>
        </p:txBody>
      </p:sp>
      <p:sp>
        <p:nvSpPr>
          <p:cNvPr id="4"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Evolution</a:t>
            </a:r>
            <a:r>
              <a:rPr kumimoji="0" lang="en-US" sz="1200" b="0" i="0" u="none" strike="noStrike" kern="1200" cap="none" spc="0" normalizeH="0" noProof="0" dirty="0" smtClean="0">
                <a:ln>
                  <a:noFill/>
                </a:ln>
                <a:effectLst/>
                <a:uLnTx/>
                <a:uFillTx/>
                <a:latin typeface="+mn-lt"/>
                <a:ea typeface="+mn-ea"/>
                <a:cs typeface="+mn-cs"/>
              </a:rPr>
              <a:t> Strategies</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Properties</a:t>
            </a:r>
            <a:endParaRPr lang="en-US" dirty="0"/>
          </a:p>
        </p:txBody>
      </p:sp>
      <p:sp>
        <p:nvSpPr>
          <p:cNvPr id="3" name="Inhaltsplatzhalter 2"/>
          <p:cNvSpPr>
            <a:spLocks noGrp="1"/>
          </p:cNvSpPr>
          <p:nvPr>
            <p:ph idx="1"/>
          </p:nvPr>
        </p:nvSpPr>
        <p:spPr/>
        <p:txBody>
          <a:bodyPr>
            <a:normAutofit fontScale="62500" lnSpcReduction="20000"/>
          </a:bodyPr>
          <a:lstStyle/>
          <a:p>
            <a:r>
              <a:rPr lang="en-US" dirty="0" smtClean="0"/>
              <a:t>ES incorporate the most important parameters of the strategy, e.g. standard deviations, into the search process. Thus,  optimization not only takes place on object variables, but also on strategy parameters (self-adaption).</a:t>
            </a:r>
          </a:p>
          <a:p>
            <a:r>
              <a:rPr lang="en-US" dirty="0" smtClean="0"/>
              <a:t>In population-based ES, intensification is a result of the selection mechanism which prefers high-quality solutions. </a:t>
            </a:r>
          </a:p>
          <a:p>
            <a:r>
              <a:rPr lang="en-US" dirty="0" smtClean="0"/>
              <a:t>Recombination is a background operator which has both diversifying and intensifying character. </a:t>
            </a:r>
          </a:p>
          <a:p>
            <a:pPr lvl="1"/>
            <a:r>
              <a:rPr lang="en-US" dirty="0" smtClean="0"/>
              <a:t>By recombining two solutions, new solutions are created which lead to a more diversified population. </a:t>
            </a:r>
          </a:p>
          <a:p>
            <a:pPr lvl="1"/>
            <a:r>
              <a:rPr lang="en-US" dirty="0" smtClean="0"/>
              <a:t>However, especially intermediate crossover leads to reduced diversity during an ES run since the population converges to the mean values. </a:t>
            </a:r>
          </a:p>
          <a:p>
            <a:r>
              <a:rPr lang="en-US" dirty="0" smtClean="0"/>
              <a:t>Like for (1+1)-ES, the main source of diversification is mutation. With larger standard deviations, diversification gets stronger as the step size increases. The balance between diversification and intensification is maintained by the self-adaptation of the strategy parameters</a:t>
            </a:r>
            <a:r>
              <a:rPr lang="en-US" smtClean="0"/>
              <a:t>. </a:t>
            </a:r>
            <a:endParaRPr lang="en-US" dirty="0"/>
          </a:p>
        </p:txBody>
      </p:sp>
      <p:sp>
        <p:nvSpPr>
          <p:cNvPr id="4"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Evolution</a:t>
            </a:r>
            <a:r>
              <a:rPr kumimoji="0" lang="en-US" sz="1200" b="0" i="0" u="none" strike="noStrike" kern="1200" cap="none" spc="0" normalizeH="0" noProof="0" dirty="0" smtClean="0">
                <a:ln>
                  <a:noFill/>
                </a:ln>
                <a:effectLst/>
                <a:uLnTx/>
                <a:uFillTx/>
                <a:latin typeface="+mn-lt"/>
                <a:ea typeface="+mn-ea"/>
                <a:cs typeface="+mn-cs"/>
              </a:rPr>
              <a:t> Strategies</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State of the art</a:t>
            </a:r>
            <a:endParaRPr lang="en-US"/>
          </a:p>
        </p:txBody>
      </p:sp>
      <p:sp>
        <p:nvSpPr>
          <p:cNvPr id="3" name="Inhaltsplatzhalter 2"/>
          <p:cNvSpPr>
            <a:spLocks noGrp="1"/>
          </p:cNvSpPr>
          <p:nvPr>
            <p:ph idx="1"/>
          </p:nvPr>
        </p:nvSpPr>
        <p:spPr/>
        <p:txBody>
          <a:bodyPr>
            <a:normAutofit/>
          </a:bodyPr>
          <a:lstStyle/>
          <a:p>
            <a:r>
              <a:rPr lang="en-US" sz="2800" smtClean="0"/>
              <a:t>ES are state-of-the-art for many nonlinear continuous functions with medium dimensionality (</a:t>
            </a:r>
            <a:r>
              <a:rPr lang="en-US" sz="2800" smtClean="0">
                <a:latin typeface="cmmi10"/>
              </a:rPr>
              <a:t>n</a:t>
            </a:r>
            <a:r>
              <a:rPr lang="en-US" sz="2800" smtClean="0"/>
              <a:t>&lt;100)</a:t>
            </a:r>
          </a:p>
          <a:p>
            <a:r>
              <a:rPr lang="en-US" sz="2800" smtClean="0"/>
              <a:t>CMA-ES (Covariance Matrix Adaptation Evolution Strategy) from Hansen and co-workers</a:t>
            </a:r>
            <a:endParaRPr lang="en-US" sz="2800" dirty="0"/>
          </a:p>
        </p:txBody>
      </p:sp>
      <p:pic>
        <p:nvPicPr>
          <p:cNvPr id="1026" name="Picture 2"/>
          <p:cNvPicPr>
            <a:picLocks noChangeAspect="1" noChangeArrowheads="1"/>
          </p:cNvPicPr>
          <p:nvPr/>
        </p:nvPicPr>
        <p:blipFill>
          <a:blip r:embed="rId3" cstate="print"/>
          <a:srcRect/>
          <a:stretch>
            <a:fillRect/>
          </a:stretch>
        </p:blipFill>
        <p:spPr bwMode="auto">
          <a:xfrm>
            <a:off x="1259633" y="4262130"/>
            <a:ext cx="2088232" cy="209181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572000" y="4293096"/>
            <a:ext cx="2272973" cy="2276872"/>
          </a:xfrm>
          <a:prstGeom prst="rect">
            <a:avLst/>
          </a:prstGeom>
          <a:noFill/>
          <a:ln w="9525">
            <a:noFill/>
            <a:miter lim="800000"/>
            <a:headEnd/>
            <a:tailEnd/>
          </a:ln>
        </p:spPr>
      </p:pic>
      <p:sp>
        <p:nvSpPr>
          <p:cNvPr id="6" name="Textplatzhalter 3"/>
          <p:cNvSpPr txBox="1">
            <a:spLocks/>
          </p:cNvSpPr>
          <p:nvPr/>
        </p:nvSpPr>
        <p:spPr>
          <a:xfrm>
            <a:off x="468313" y="0"/>
            <a:ext cx="7559675" cy="260350"/>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effectLst/>
                <a:uLnTx/>
                <a:uFillTx/>
                <a:latin typeface="+mn-lt"/>
                <a:ea typeface="+mn-ea"/>
                <a:cs typeface="+mn-cs"/>
              </a:rPr>
              <a:t>Search Strategy – Evolution</a:t>
            </a:r>
            <a:r>
              <a:rPr kumimoji="0" lang="en-US" sz="1200" b="0" i="0" u="none" strike="noStrike" kern="1200" cap="none" spc="0" normalizeH="0" noProof="0" dirty="0" smtClean="0">
                <a:ln>
                  <a:noFill/>
                </a:ln>
                <a:effectLst/>
                <a:uLnTx/>
                <a:uFillTx/>
                <a:latin typeface="+mn-lt"/>
                <a:ea typeface="+mn-ea"/>
                <a:cs typeface="+mn-cs"/>
              </a:rPr>
              <a:t> Strategies</a:t>
            </a:r>
            <a:endParaRPr kumimoji="0" lang="en-US" sz="1200" b="0" i="0" u="none" strike="noStrike" kern="1200" cap="none" spc="0" normalizeH="0" baseline="0" noProof="0" dirty="0">
              <a:ln>
                <a:noFill/>
              </a:ln>
              <a:effectLst/>
              <a:uLnTx/>
              <a:uFillTx/>
              <a:latin typeface="+mn-lt"/>
              <a:ea typeface="+mn-ea"/>
              <a:cs typeface="+mn-cs"/>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Principles of Genetic Algorithms</a:t>
            </a:r>
            <a:endParaRPr lang="en-US" dirty="0"/>
          </a:p>
        </p:txBody>
      </p:sp>
      <p:sp>
        <p:nvSpPr>
          <p:cNvPr id="3" name="Inhaltsplatzhalter 2"/>
          <p:cNvSpPr>
            <a:spLocks noGrp="1"/>
          </p:cNvSpPr>
          <p:nvPr>
            <p:ph idx="1"/>
          </p:nvPr>
        </p:nvSpPr>
        <p:spPr/>
        <p:txBody>
          <a:bodyPr>
            <a:normAutofit fontScale="85000" lnSpcReduction="10000"/>
          </a:bodyPr>
          <a:lstStyle/>
          <a:p>
            <a:r>
              <a:rPr lang="en-US" dirty="0" smtClean="0"/>
              <a:t>Population of solutions. </a:t>
            </a:r>
          </a:p>
          <a:p>
            <a:pPr lvl="1"/>
            <a:r>
              <a:rPr lang="en-US" dirty="0" smtClean="0"/>
              <a:t>properties of a solution are evaluated based on the phenotype</a:t>
            </a:r>
          </a:p>
          <a:p>
            <a:pPr lvl="1"/>
            <a:r>
              <a:rPr lang="en-US" dirty="0" smtClean="0"/>
              <a:t>variation operators are applied to the genotype. </a:t>
            </a:r>
          </a:p>
          <a:p>
            <a:pPr lvl="1"/>
            <a:r>
              <a:rPr lang="en-US" dirty="0" smtClean="0"/>
              <a:t>some of the solutions are removed from the population if the population size exceeds an upper limit. </a:t>
            </a:r>
          </a:p>
          <a:p>
            <a:r>
              <a:rPr lang="en-US" dirty="0" smtClean="0"/>
              <a:t>Variation operators </a:t>
            </a:r>
          </a:p>
          <a:p>
            <a:pPr lvl="1"/>
            <a:r>
              <a:rPr lang="en-US" dirty="0" smtClean="0"/>
              <a:t>create new solutions with similar properties to existing solutions. </a:t>
            </a:r>
          </a:p>
          <a:p>
            <a:pPr lvl="1"/>
            <a:r>
              <a:rPr lang="en-US" dirty="0" smtClean="0"/>
              <a:t>main search operator is recombination </a:t>
            </a:r>
          </a:p>
          <a:p>
            <a:pPr lvl="1"/>
            <a:r>
              <a:rPr lang="en-US" dirty="0" smtClean="0"/>
              <a:t>mutation serves as background operator</a:t>
            </a:r>
          </a:p>
          <a:p>
            <a:r>
              <a:rPr lang="en-US" dirty="0" smtClean="0"/>
              <a:t>Selection </a:t>
            </a:r>
          </a:p>
          <a:p>
            <a:pPr lvl="1"/>
            <a:r>
              <a:rPr lang="en-US" dirty="0" smtClean="0"/>
              <a:t>High-quality individuals are selected more often for reproduction.</a:t>
            </a:r>
            <a:endParaRPr lang="en-US" dirty="0"/>
          </a:p>
        </p:txBody>
      </p:sp>
      <p:sp>
        <p:nvSpPr>
          <p:cNvPr id="6" name="Textplatzhalter 3"/>
          <p:cNvSpPr>
            <a:spLocks noGrp="1"/>
          </p:cNvSpPr>
          <p:nvPr>
            <p:ph type="body" sz="quarter" idx="10"/>
          </p:nvPr>
        </p:nvSpPr>
        <p:spPr/>
        <p:txBody>
          <a:bodyPr/>
          <a:lstStyle/>
          <a:p>
            <a:r>
              <a:rPr lang="en-US" dirty="0" smtClean="0"/>
              <a:t>Search Strategy – Genetic Algorithm</a:t>
            </a:r>
          </a:p>
          <a:p>
            <a:endParaRPr lang="en-US"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normAutofit/>
          </a:bodyPr>
          <a:lstStyle/>
          <a:p>
            <a:pPr>
              <a:lnSpc>
                <a:spcPct val="120000"/>
              </a:lnSpc>
            </a:pPr>
            <a:r>
              <a:rPr lang="en-US" dirty="0" smtClean="0"/>
              <a:t>Functionality</a:t>
            </a:r>
          </a:p>
        </p:txBody>
      </p:sp>
      <p:sp>
        <p:nvSpPr>
          <p:cNvPr id="830467" name="Rectangle 3" descr="Rectangle: Click to edit Master text styles&#10;Second level&#10;Third level&#10;Fourth level&#10;Fifth level"/>
          <p:cNvSpPr>
            <a:spLocks noGrp="1" noChangeArrowheads="1"/>
          </p:cNvSpPr>
          <p:nvPr>
            <p:ph idx="1"/>
          </p:nvPr>
        </p:nvSpPr>
        <p:spPr>
          <a:noFill/>
          <a:ln/>
        </p:spPr>
        <p:txBody>
          <a:bodyPr>
            <a:noAutofit/>
          </a:bodyPr>
          <a:lstStyle/>
          <a:p>
            <a:pPr>
              <a:lnSpc>
                <a:spcPct val="120000"/>
              </a:lnSpc>
            </a:pPr>
            <a:r>
              <a:rPr lang="en-US" sz="2400" smtClean="0">
                <a:sym typeface="Wingdings" pitchFamily="2" charset="2"/>
              </a:rPr>
              <a:t>Generate set of different initial solutions</a:t>
            </a:r>
            <a:endParaRPr lang="en-US" sz="2400" smtClean="0"/>
          </a:p>
          <a:p>
            <a:pPr>
              <a:lnSpc>
                <a:spcPct val="120000"/>
              </a:lnSpc>
            </a:pPr>
            <a:r>
              <a:rPr lang="en-US" sz="2400" smtClean="0"/>
              <a:t>Repeat until termination :</a:t>
            </a:r>
          </a:p>
          <a:p>
            <a:pPr lvl="1">
              <a:lnSpc>
                <a:spcPct val="120000"/>
              </a:lnSpc>
            </a:pPr>
            <a:r>
              <a:rPr lang="en-US" sz="2000" smtClean="0"/>
              <a:t>Repeat within a population</a:t>
            </a:r>
          </a:p>
          <a:p>
            <a:pPr lvl="2">
              <a:lnSpc>
                <a:spcPct val="120000"/>
              </a:lnSpc>
            </a:pPr>
            <a:r>
              <a:rPr lang="en-US" sz="1800" smtClean="0"/>
              <a:t>Combine several solutions to form a new one s‘</a:t>
            </a:r>
          </a:p>
          <a:p>
            <a:pPr lvl="2">
              <a:lnSpc>
                <a:spcPct val="120000"/>
              </a:lnSpc>
            </a:pPr>
            <a:r>
              <a:rPr lang="en-US" sz="1800" smtClean="0"/>
              <a:t>Create a random neighboring solution </a:t>
            </a:r>
            <a:r>
              <a:rPr lang="en-US" sz="1800" i="1" smtClean="0"/>
              <a:t>s</a:t>
            </a:r>
            <a:r>
              <a:rPr lang="en-US" sz="1800" smtClean="0"/>
              <a:t>‘ in the neighborhood </a:t>
            </a:r>
            <a:r>
              <a:rPr lang="en-US" sz="1800" i="1" smtClean="0"/>
              <a:t>N</a:t>
            </a:r>
            <a:r>
              <a:rPr lang="en-US" sz="1800" smtClean="0"/>
              <a:t>(</a:t>
            </a:r>
            <a:r>
              <a:rPr lang="en-US" sz="1800" i="1" smtClean="0"/>
              <a:t>s</a:t>
            </a:r>
            <a:r>
              <a:rPr lang="en-US" sz="1800" smtClean="0"/>
              <a:t>) of </a:t>
            </a:r>
            <a:r>
              <a:rPr lang="en-US" sz="1800" i="1" smtClean="0"/>
              <a:t>s</a:t>
            </a:r>
          </a:p>
          <a:p>
            <a:pPr lvl="1">
              <a:lnSpc>
                <a:spcPct val="120000"/>
              </a:lnSpc>
            </a:pPr>
            <a:r>
              <a:rPr lang="en-US" sz="2000" smtClean="0"/>
              <a:t>Select only a fraction of the newly created solutions s‘.</a:t>
            </a:r>
          </a:p>
        </p:txBody>
      </p:sp>
      <p:sp>
        <p:nvSpPr>
          <p:cNvPr id="830497" name="Text Box 15"/>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4. Heuristic Optimization Methods – Genetic Algorithms</a:t>
            </a:r>
          </a:p>
        </p:txBody>
      </p:sp>
      <p:sp>
        <p:nvSpPr>
          <p:cNvPr id="6" name="Textplatzhalter 3"/>
          <p:cNvSpPr>
            <a:spLocks noGrp="1"/>
          </p:cNvSpPr>
          <p:nvPr>
            <p:ph type="body" sz="quarter" idx="10"/>
          </p:nvPr>
        </p:nvSpPr>
        <p:spPr>
          <a:xfrm>
            <a:off x="468313" y="0"/>
            <a:ext cx="7559675" cy="260350"/>
          </a:xfrm>
        </p:spPr>
        <p:txBody>
          <a:bodyPr/>
          <a:lstStyle/>
          <a:p>
            <a:r>
              <a:rPr lang="en-US" dirty="0" smtClean="0"/>
              <a:t>Search Strategy – Genetic Algorithm</a:t>
            </a:r>
          </a:p>
          <a:p>
            <a:endParaRPr lang="en-US" dirty="0"/>
          </a:p>
        </p:txBody>
      </p:sp>
      <p:sp>
        <p:nvSpPr>
          <p:cNvPr id="1053" name="Oval 29"/>
          <p:cNvSpPr>
            <a:spLocks noChangeArrowheads="1"/>
          </p:cNvSpPr>
          <p:nvPr/>
        </p:nvSpPr>
        <p:spPr bwMode="auto">
          <a:xfrm>
            <a:off x="1909067" y="4431555"/>
            <a:ext cx="3746500" cy="1876425"/>
          </a:xfrm>
          <a:prstGeom prst="ellipse">
            <a:avLst/>
          </a:prstGeom>
          <a:solidFill>
            <a:schemeClr val="folHlink"/>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54" name="Oval 30"/>
          <p:cNvSpPr>
            <a:spLocks noChangeArrowheads="1"/>
          </p:cNvSpPr>
          <p:nvPr/>
        </p:nvSpPr>
        <p:spPr bwMode="auto">
          <a:xfrm>
            <a:off x="2485330" y="4718893"/>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55" name="Oval 31"/>
          <p:cNvSpPr>
            <a:spLocks noChangeArrowheads="1"/>
          </p:cNvSpPr>
          <p:nvPr/>
        </p:nvSpPr>
        <p:spPr bwMode="auto">
          <a:xfrm>
            <a:off x="2817117" y="5222130"/>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56" name="Oval 32"/>
          <p:cNvSpPr>
            <a:spLocks noChangeArrowheads="1"/>
          </p:cNvSpPr>
          <p:nvPr/>
        </p:nvSpPr>
        <p:spPr bwMode="auto">
          <a:xfrm>
            <a:off x="2269430" y="5607893"/>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57" name="Line 33"/>
          <p:cNvSpPr>
            <a:spLocks noChangeShapeType="1"/>
          </p:cNvSpPr>
          <p:nvPr/>
        </p:nvSpPr>
        <p:spPr bwMode="auto">
          <a:xfrm flipV="1">
            <a:off x="2415480" y="5338018"/>
            <a:ext cx="395287" cy="288925"/>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1058" name="Oval 34"/>
          <p:cNvSpPr>
            <a:spLocks noChangeArrowheads="1"/>
          </p:cNvSpPr>
          <p:nvPr/>
        </p:nvSpPr>
        <p:spPr bwMode="auto">
          <a:xfrm>
            <a:off x="3204467" y="4647455"/>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59" name="Oval 35"/>
          <p:cNvSpPr>
            <a:spLocks noChangeArrowheads="1"/>
          </p:cNvSpPr>
          <p:nvPr/>
        </p:nvSpPr>
        <p:spPr bwMode="auto">
          <a:xfrm>
            <a:off x="3431480" y="5503118"/>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60" name="Oval 36"/>
          <p:cNvSpPr>
            <a:spLocks noChangeArrowheads="1"/>
          </p:cNvSpPr>
          <p:nvPr/>
        </p:nvSpPr>
        <p:spPr bwMode="auto">
          <a:xfrm>
            <a:off x="3925192" y="5746005"/>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61" name="Oval 37"/>
          <p:cNvSpPr>
            <a:spLocks noChangeArrowheads="1"/>
          </p:cNvSpPr>
          <p:nvPr/>
        </p:nvSpPr>
        <p:spPr bwMode="auto">
          <a:xfrm>
            <a:off x="4320480" y="5311030"/>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62" name="Text Box 38"/>
          <p:cNvSpPr txBox="1">
            <a:spLocks noChangeArrowheads="1"/>
          </p:cNvSpPr>
          <p:nvPr/>
        </p:nvSpPr>
        <p:spPr bwMode="auto">
          <a:xfrm>
            <a:off x="540642" y="4287093"/>
            <a:ext cx="2016125" cy="3667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Arial" pitchFamily="34" charset="0"/>
              </a:rPr>
              <a:t>search space </a:t>
            </a:r>
            <a:r>
              <a:rPr kumimoji="0" lang="en-US" sz="1800" b="1" i="1" u="none" strike="noStrike" cap="none" normalizeH="0" baseline="0" smtClean="0">
                <a:ln>
                  <a:noFill/>
                </a:ln>
                <a:solidFill>
                  <a:srgbClr val="000000"/>
                </a:solidFill>
                <a:effectLst/>
                <a:latin typeface="Arial" pitchFamily="34" charset="0"/>
              </a:rPr>
              <a:t>S</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3" name="Oval 39"/>
          <p:cNvSpPr>
            <a:spLocks noChangeArrowheads="1"/>
          </p:cNvSpPr>
          <p:nvPr/>
        </p:nvSpPr>
        <p:spPr bwMode="auto">
          <a:xfrm>
            <a:off x="2845692" y="5871418"/>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64" name="Text Box 40"/>
          <p:cNvSpPr txBox="1">
            <a:spLocks noChangeArrowheads="1"/>
          </p:cNvSpPr>
          <p:nvPr/>
        </p:nvSpPr>
        <p:spPr bwMode="auto">
          <a:xfrm>
            <a:off x="5876230" y="4955430"/>
            <a:ext cx="3016250" cy="923330"/>
          </a:xfrm>
          <a:prstGeom prst="rect">
            <a:avLst/>
          </a:prstGeom>
          <a:noFill/>
          <a:ln w="9525">
            <a:solidFill>
              <a:srgbClr val="FF0000"/>
            </a:solidFill>
            <a:prstDash val="dash"/>
            <a:miter lim="800000"/>
            <a:headEnd/>
            <a:tailEnd/>
          </a:ln>
          <a:effectLst/>
        </p:spPr>
        <p:txBody>
          <a:bodyPr vert="horz" wrap="square" lIns="91440" tIns="45720" rIns="91440" bIns="45720" numCol="1" anchor="t" anchorCtr="0" compatLnSpc="1">
            <a:prstTxWarp prst="textNoShape">
              <a:avLst/>
            </a:prstTxWarp>
            <a:spAutoFit/>
          </a:bodyPr>
          <a:lstStyle/>
          <a:p>
            <a:pPr lvl="0" fontAlgn="base">
              <a:spcBef>
                <a:spcPct val="0"/>
              </a:spcBef>
              <a:spcAft>
                <a:spcPct val="0"/>
              </a:spcAft>
            </a:pPr>
            <a:r>
              <a:rPr kumimoji="0" lang="en-US" sz="1800" b="1" i="0" u="none" strike="noStrike" cap="none" normalizeH="0" baseline="0" smtClean="0">
                <a:ln>
                  <a:noFill/>
                </a:ln>
                <a:solidFill>
                  <a:srgbClr val="000000"/>
                </a:solidFill>
                <a:effectLst/>
                <a:latin typeface="Arial" pitchFamily="34" charset="0"/>
              </a:rPr>
              <a:t>Different neighborhood in comparison to local search</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5" name="Rectangle 41" descr="Rectangle: Click to edit Master text styles&#10;Second level&#10;Third level&#10;Fourth level&#10;Fifth level"/>
          <p:cNvSpPr>
            <a:spLocks noChangeArrowheads="1"/>
          </p:cNvSpPr>
          <p:nvPr/>
        </p:nvSpPr>
        <p:spPr bwMode="auto">
          <a:xfrm>
            <a:off x="5136256" y="4320430"/>
            <a:ext cx="217204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Initial solution 2</a:t>
            </a:r>
            <a:endParaRPr kumimoji="0" lang="en-US" sz="1800" b="0" i="0" u="none" strike="noStrike" cap="none" normalizeH="0" baseline="0" dirty="0" smtClean="0">
              <a:ln>
                <a:noFill/>
              </a:ln>
              <a:solidFill>
                <a:schemeClr val="tx1"/>
              </a:solidFill>
              <a:effectLst/>
              <a:latin typeface="Arial" pitchFamily="34" charset="0"/>
            </a:endParaRPr>
          </a:p>
        </p:txBody>
      </p:sp>
      <p:sp>
        <p:nvSpPr>
          <p:cNvPr id="1066" name="Oval 42"/>
          <p:cNvSpPr>
            <a:spLocks noChangeArrowheads="1"/>
          </p:cNvSpPr>
          <p:nvPr/>
        </p:nvSpPr>
        <p:spPr bwMode="auto">
          <a:xfrm>
            <a:off x="4895155" y="5520580"/>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67" name="Oval 43"/>
          <p:cNvSpPr>
            <a:spLocks noChangeArrowheads="1"/>
          </p:cNvSpPr>
          <p:nvPr/>
        </p:nvSpPr>
        <p:spPr bwMode="auto">
          <a:xfrm>
            <a:off x="3852167" y="4979243"/>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68" name="Oval 44"/>
          <p:cNvSpPr>
            <a:spLocks noChangeArrowheads="1"/>
          </p:cNvSpPr>
          <p:nvPr/>
        </p:nvSpPr>
        <p:spPr bwMode="auto">
          <a:xfrm>
            <a:off x="4644330" y="4874468"/>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69" name="Line 45"/>
          <p:cNvSpPr>
            <a:spLocks noChangeShapeType="1"/>
          </p:cNvSpPr>
          <p:nvPr/>
        </p:nvSpPr>
        <p:spPr bwMode="auto">
          <a:xfrm>
            <a:off x="4501455" y="5511055"/>
            <a:ext cx="647700" cy="792163"/>
          </a:xfrm>
          <a:prstGeom prst="line">
            <a:avLst/>
          </a:prstGeom>
          <a:noFill/>
          <a:ln w="9525">
            <a:solidFill>
              <a:schemeClr val="tx1"/>
            </a:solidFill>
            <a:prstDash val="dash"/>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0" name="Line 46"/>
          <p:cNvSpPr>
            <a:spLocks noChangeShapeType="1"/>
          </p:cNvSpPr>
          <p:nvPr/>
        </p:nvSpPr>
        <p:spPr bwMode="auto">
          <a:xfrm flipH="1">
            <a:off x="1693167" y="5726955"/>
            <a:ext cx="503238" cy="144463"/>
          </a:xfrm>
          <a:prstGeom prst="line">
            <a:avLst/>
          </a:prstGeom>
          <a:noFill/>
          <a:ln w="9525">
            <a:solidFill>
              <a:schemeClr val="tx1"/>
            </a:solidFill>
            <a:prstDash val="dash"/>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1" name="Rectangle 47" descr="Rectangle: Click to edit Master text styles&#10;Second level&#10;Third level&#10;Fourth level&#10;Fifth level"/>
          <p:cNvSpPr>
            <a:spLocks noChangeArrowheads="1"/>
          </p:cNvSpPr>
          <p:nvPr/>
        </p:nvSpPr>
        <p:spPr bwMode="auto">
          <a:xfrm>
            <a:off x="251520" y="5871418"/>
            <a:ext cx="1802010"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Initial</a:t>
            </a:r>
            <a:r>
              <a:rPr kumimoji="0" lang="en-US" sz="1800" b="0" i="0" u="none" strike="noStrike" cap="none" normalizeH="0" smtClean="0">
                <a:ln>
                  <a:noFill/>
                </a:ln>
                <a:solidFill>
                  <a:schemeClr val="tx1"/>
                </a:solidFill>
                <a:effectLst/>
                <a:latin typeface="Arial" pitchFamily="34" charset="0"/>
              </a:rPr>
              <a:t> solution 1</a:t>
            </a:r>
            <a:endParaRPr kumimoji="0" lang="en-US" sz="1800" b="0" i="0" u="none" strike="noStrike" cap="none" normalizeH="0" baseline="0" dirty="0" smtClean="0">
              <a:ln>
                <a:noFill/>
              </a:ln>
              <a:solidFill>
                <a:schemeClr val="tx1"/>
              </a:solidFill>
              <a:effectLst/>
              <a:latin typeface="Arial" pitchFamily="34" charset="0"/>
            </a:endParaRPr>
          </a:p>
        </p:txBody>
      </p:sp>
      <p:sp>
        <p:nvSpPr>
          <p:cNvPr id="1072" name="Rectangle 48" descr="Rectangle: Click to edit Master text styles&#10;Second level&#10;Third level&#10;Fourth level&#10;Fifth level"/>
          <p:cNvSpPr>
            <a:spLocks noChangeArrowheads="1"/>
          </p:cNvSpPr>
          <p:nvPr/>
        </p:nvSpPr>
        <p:spPr bwMode="auto">
          <a:xfrm>
            <a:off x="5245992" y="6149230"/>
            <a:ext cx="1828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Initial solution 3</a:t>
            </a:r>
            <a:endParaRPr kumimoji="0" lang="en-US" sz="1800" b="0" i="0" u="none" strike="noStrike" cap="none" normalizeH="0" baseline="0" dirty="0" smtClean="0">
              <a:ln>
                <a:noFill/>
              </a:ln>
              <a:solidFill>
                <a:schemeClr val="tx1"/>
              </a:solidFill>
              <a:effectLst/>
              <a:latin typeface="Arial" pitchFamily="34" charset="0"/>
            </a:endParaRPr>
          </a:p>
        </p:txBody>
      </p:sp>
      <p:sp>
        <p:nvSpPr>
          <p:cNvPr id="1073" name="Line 49"/>
          <p:cNvSpPr>
            <a:spLocks noChangeShapeType="1"/>
          </p:cNvSpPr>
          <p:nvPr/>
        </p:nvSpPr>
        <p:spPr bwMode="auto">
          <a:xfrm flipV="1">
            <a:off x="3923928" y="4509118"/>
            <a:ext cx="1224136" cy="576065"/>
          </a:xfrm>
          <a:prstGeom prst="line">
            <a:avLst/>
          </a:prstGeom>
          <a:noFill/>
          <a:ln w="9525">
            <a:solidFill>
              <a:schemeClr val="tx1"/>
            </a:solidFill>
            <a:prstDash val="dash"/>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4" name="Line 50"/>
          <p:cNvSpPr>
            <a:spLocks noChangeShapeType="1"/>
          </p:cNvSpPr>
          <p:nvPr/>
        </p:nvSpPr>
        <p:spPr bwMode="auto">
          <a:xfrm flipH="1">
            <a:off x="2959992" y="5082430"/>
            <a:ext cx="838200" cy="22860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
        <p:nvSpPr>
          <p:cNvPr id="1075" name="Rectangle 51" descr="Rectangle: Click to edit Master text styles&#10;Second level&#10;Third level&#10;Fourth level&#10;Fifth level"/>
          <p:cNvSpPr>
            <a:spLocks noChangeArrowheads="1"/>
          </p:cNvSpPr>
          <p:nvPr/>
        </p:nvSpPr>
        <p:spPr bwMode="auto">
          <a:xfrm>
            <a:off x="2274192" y="6454030"/>
            <a:ext cx="1828800"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new solution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076" name="Line 52"/>
          <p:cNvSpPr>
            <a:spLocks noChangeShapeType="1"/>
          </p:cNvSpPr>
          <p:nvPr/>
        </p:nvSpPr>
        <p:spPr bwMode="auto">
          <a:xfrm flipH="1">
            <a:off x="2426592" y="5301208"/>
            <a:ext cx="489224" cy="1152822"/>
          </a:xfrm>
          <a:prstGeom prst="line">
            <a:avLst/>
          </a:prstGeom>
          <a:noFill/>
          <a:ln w="9525">
            <a:solidFill>
              <a:schemeClr val="tx1"/>
            </a:solidFill>
            <a:prstDash val="dash"/>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77" name="Oval 53"/>
          <p:cNvSpPr>
            <a:spLocks noChangeArrowheads="1"/>
          </p:cNvSpPr>
          <p:nvPr/>
        </p:nvSpPr>
        <p:spPr bwMode="auto">
          <a:xfrm>
            <a:off x="2959992" y="5463430"/>
            <a:ext cx="152400" cy="152400"/>
          </a:xfrm>
          <a:prstGeom prst="ellipse">
            <a:avLst/>
          </a:prstGeom>
          <a:solidFill>
            <a:schemeClr val="tx1"/>
          </a:solidFill>
          <a:ln w="9525">
            <a:solidFill>
              <a:schemeClr val="tx1"/>
            </a:solidFill>
            <a:round/>
            <a:headEnd/>
            <a:tailEnd/>
          </a:ln>
          <a:effectLst/>
        </p:spPr>
        <p:txBody>
          <a:bodyPr vert="horz" wrap="none" lIns="91440" tIns="45720" rIns="91440" bIns="45720" numCol="1" anchor="ctr" anchorCtr="0" compatLnSpc="1">
            <a:prstTxWarp prst="textNoShape">
              <a:avLst/>
            </a:prstTxWarp>
          </a:bodyPr>
          <a:lstStyle/>
          <a:p>
            <a:endParaRPr lang="en-US"/>
          </a:p>
        </p:txBody>
      </p:sp>
      <p:sp>
        <p:nvSpPr>
          <p:cNvPr id="1078" name="Rectangle 54" descr="Rectangle: Click to edit Master text styles&#10;Second level&#10;Third level&#10;Fourth level&#10;Fifth level"/>
          <p:cNvSpPr>
            <a:spLocks noChangeArrowheads="1"/>
          </p:cNvSpPr>
          <p:nvPr/>
        </p:nvSpPr>
        <p:spPr bwMode="auto">
          <a:xfrm>
            <a:off x="4211960" y="6570662"/>
            <a:ext cx="15128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mtClean="0">
                <a:latin typeface="Arial" pitchFamily="34" charset="0"/>
              </a:rPr>
              <a:t>m</a:t>
            </a:r>
            <a:r>
              <a:rPr kumimoji="0" lang="en-US" sz="1800" b="0" i="0" u="none" strike="noStrike" cap="none" normalizeH="0" baseline="0" smtClean="0">
                <a:ln>
                  <a:noFill/>
                </a:ln>
                <a:solidFill>
                  <a:schemeClr val="tx1"/>
                </a:solidFill>
                <a:effectLst/>
                <a:latin typeface="Arial" pitchFamily="34" charset="0"/>
              </a:rPr>
              <a:t>utation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1079" name="Line 55"/>
          <p:cNvSpPr>
            <a:spLocks noChangeShapeType="1"/>
          </p:cNvSpPr>
          <p:nvPr/>
        </p:nvSpPr>
        <p:spPr bwMode="auto">
          <a:xfrm>
            <a:off x="3059832" y="5589240"/>
            <a:ext cx="1224136" cy="1152128"/>
          </a:xfrm>
          <a:prstGeom prst="line">
            <a:avLst/>
          </a:prstGeom>
          <a:noFill/>
          <a:ln w="9525">
            <a:solidFill>
              <a:schemeClr val="tx1"/>
            </a:solidFill>
            <a:prstDash val="dash"/>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080" name="Line 56"/>
          <p:cNvSpPr>
            <a:spLocks noChangeShapeType="1"/>
          </p:cNvSpPr>
          <p:nvPr/>
        </p:nvSpPr>
        <p:spPr bwMode="auto">
          <a:xfrm>
            <a:off x="2959992" y="5387230"/>
            <a:ext cx="0" cy="152400"/>
          </a:xfrm>
          <a:prstGeom prst="line">
            <a:avLst/>
          </a:pr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2" name="Rectangle 2"/>
          <p:cNvSpPr>
            <a:spLocks noChangeArrowheads="1"/>
          </p:cNvSpPr>
          <p:nvPr/>
        </p:nvSpPr>
        <p:spPr bwMode="auto">
          <a:xfrm>
            <a:off x="781050" y="1484784"/>
            <a:ext cx="7210425" cy="4829175"/>
          </a:xfrm>
          <a:prstGeom prst="rect">
            <a:avLst/>
          </a:prstGeom>
          <a:solidFill>
            <a:srgbClr val="FFFF00">
              <a:alpha val="25000"/>
            </a:srgbClr>
          </a:solidFill>
          <a:ln w="9525">
            <a:solidFill>
              <a:schemeClr val="tx1"/>
            </a:solidFill>
            <a:miter lim="800000"/>
            <a:headEnd/>
            <a:tailEnd/>
          </a:ln>
          <a:effectLst/>
        </p:spPr>
        <p:txBody>
          <a:bodyPr wrap="none" anchor="ctr"/>
          <a:lstStyle/>
          <a:p>
            <a:pPr>
              <a:spcBef>
                <a:spcPct val="0"/>
              </a:spcBef>
              <a:buClrTx/>
              <a:buFontTx/>
              <a:buNone/>
            </a:pPr>
            <a:endParaRPr lang="en-US" sz="2400">
              <a:solidFill>
                <a:schemeClr val="tx1"/>
              </a:solidFill>
              <a:latin typeface="Times New Roman" pitchFamily="18" charset="0"/>
            </a:endParaRPr>
          </a:p>
        </p:txBody>
      </p:sp>
      <p:sp>
        <p:nvSpPr>
          <p:cNvPr id="844803" name="Rectangle 3"/>
          <p:cNvSpPr>
            <a:spLocks noGrp="1" noChangeArrowheads="1"/>
          </p:cNvSpPr>
          <p:nvPr>
            <p:ph type="title"/>
          </p:nvPr>
        </p:nvSpPr>
        <p:spPr/>
        <p:txBody>
          <a:bodyPr/>
          <a:lstStyle/>
          <a:p>
            <a:r>
              <a:rPr lang="en-US" smtClean="0"/>
              <a:t>How does a GA work? </a:t>
            </a:r>
          </a:p>
        </p:txBody>
      </p:sp>
      <p:sp>
        <p:nvSpPr>
          <p:cNvPr id="844804" name="Rectangle 4"/>
          <p:cNvSpPr>
            <a:spLocks noChangeArrowheads="1"/>
          </p:cNvSpPr>
          <p:nvPr/>
        </p:nvSpPr>
        <p:spPr bwMode="auto">
          <a:xfrm>
            <a:off x="1123950" y="1999134"/>
            <a:ext cx="6715125" cy="1454150"/>
          </a:xfrm>
          <a:prstGeom prst="rect">
            <a:avLst/>
          </a:prstGeom>
          <a:solidFill>
            <a:schemeClr val="accent1">
              <a:alpha val="25000"/>
            </a:schemeClr>
          </a:solidFill>
          <a:ln w="9525">
            <a:solidFill>
              <a:schemeClr val="tx1"/>
            </a:solidFill>
            <a:miter lim="800000"/>
            <a:headEnd/>
            <a:tailEnd/>
          </a:ln>
          <a:effectLst/>
        </p:spPr>
        <p:txBody>
          <a:bodyPr wrap="none" anchor="ctr"/>
          <a:lstStyle/>
          <a:p>
            <a:endParaRPr lang="en-US"/>
          </a:p>
        </p:txBody>
      </p:sp>
      <p:sp>
        <p:nvSpPr>
          <p:cNvPr id="844805" name="Rectangle 5"/>
          <p:cNvSpPr>
            <a:spLocks noChangeArrowheads="1"/>
          </p:cNvSpPr>
          <p:nvPr/>
        </p:nvSpPr>
        <p:spPr bwMode="auto">
          <a:xfrm>
            <a:off x="1123950" y="3589809"/>
            <a:ext cx="6715125" cy="1952625"/>
          </a:xfrm>
          <a:prstGeom prst="rect">
            <a:avLst/>
          </a:prstGeom>
          <a:solidFill>
            <a:srgbClr val="99CCFF">
              <a:alpha val="25000"/>
            </a:srgbClr>
          </a:solidFill>
          <a:ln w="9525">
            <a:solidFill>
              <a:schemeClr val="tx1"/>
            </a:solidFill>
            <a:miter lim="800000"/>
            <a:headEnd/>
            <a:tailEnd/>
          </a:ln>
          <a:effectLst/>
        </p:spPr>
        <p:txBody>
          <a:bodyPr wrap="none" anchor="ctr"/>
          <a:lstStyle/>
          <a:p>
            <a:endParaRPr lang="en-US"/>
          </a:p>
        </p:txBody>
      </p:sp>
      <p:sp>
        <p:nvSpPr>
          <p:cNvPr id="844806" name="Text Box 6"/>
          <p:cNvSpPr txBox="1">
            <a:spLocks noChangeArrowheads="1"/>
          </p:cNvSpPr>
          <p:nvPr/>
        </p:nvSpPr>
        <p:spPr bwMode="auto">
          <a:xfrm>
            <a:off x="4810125" y="2875434"/>
            <a:ext cx="3038475" cy="366713"/>
          </a:xfrm>
          <a:prstGeom prst="rect">
            <a:avLst/>
          </a:prstGeom>
          <a:noFill/>
          <a:ln w="9525">
            <a:noFill/>
            <a:miter lim="800000"/>
            <a:headEnd/>
            <a:tailEnd/>
          </a:ln>
          <a:effectLst/>
        </p:spPr>
        <p:txBody>
          <a:bodyPr>
            <a:spAutoFit/>
          </a:bodyPr>
          <a:lstStyle/>
          <a:p>
            <a:pPr algn="r">
              <a:spcBef>
                <a:spcPct val="50000"/>
              </a:spcBef>
              <a:buClrTx/>
              <a:buFontTx/>
              <a:buNone/>
            </a:pPr>
            <a:r>
              <a:rPr lang="en-US" sz="1800" b="1" i="1">
                <a:solidFill>
                  <a:srgbClr val="008080"/>
                </a:solidFill>
                <a:cs typeface="Arial" charset="0"/>
              </a:rPr>
              <a:t>Selection</a:t>
            </a:r>
          </a:p>
        </p:txBody>
      </p:sp>
      <p:sp>
        <p:nvSpPr>
          <p:cNvPr id="844807" name="Text Box 7"/>
          <p:cNvSpPr txBox="1">
            <a:spLocks noChangeArrowheads="1"/>
          </p:cNvSpPr>
          <p:nvPr/>
        </p:nvSpPr>
        <p:spPr bwMode="auto">
          <a:xfrm>
            <a:off x="4800600" y="5161434"/>
            <a:ext cx="3038475" cy="366713"/>
          </a:xfrm>
          <a:prstGeom prst="rect">
            <a:avLst/>
          </a:prstGeom>
          <a:noFill/>
          <a:ln w="9525">
            <a:noFill/>
            <a:miter lim="800000"/>
            <a:headEnd/>
            <a:tailEnd/>
          </a:ln>
          <a:effectLst/>
        </p:spPr>
        <p:txBody>
          <a:bodyPr>
            <a:spAutoFit/>
          </a:bodyPr>
          <a:lstStyle/>
          <a:p>
            <a:pPr algn="r">
              <a:spcBef>
                <a:spcPct val="50000"/>
              </a:spcBef>
              <a:buClrTx/>
              <a:buFontTx/>
              <a:buNone/>
            </a:pPr>
            <a:r>
              <a:rPr lang="en-US" sz="1800" b="1" i="1">
                <a:solidFill>
                  <a:schemeClr val="accent2"/>
                </a:solidFill>
                <a:cs typeface="Arial" charset="0"/>
              </a:rPr>
              <a:t>Variation</a:t>
            </a:r>
          </a:p>
        </p:txBody>
      </p:sp>
      <p:sp>
        <p:nvSpPr>
          <p:cNvPr id="844808" name="Text Box 8"/>
          <p:cNvSpPr txBox="1">
            <a:spLocks noChangeArrowheads="1"/>
          </p:cNvSpPr>
          <p:nvPr/>
        </p:nvSpPr>
        <p:spPr bwMode="auto">
          <a:xfrm>
            <a:off x="4962525" y="5904384"/>
            <a:ext cx="3038475" cy="366713"/>
          </a:xfrm>
          <a:prstGeom prst="rect">
            <a:avLst/>
          </a:prstGeom>
          <a:noFill/>
          <a:ln w="9525">
            <a:noFill/>
            <a:miter lim="800000"/>
            <a:headEnd/>
            <a:tailEnd/>
          </a:ln>
          <a:effectLst/>
        </p:spPr>
        <p:txBody>
          <a:bodyPr>
            <a:spAutoFit/>
          </a:bodyPr>
          <a:lstStyle/>
          <a:p>
            <a:pPr algn="r">
              <a:spcBef>
                <a:spcPct val="50000"/>
              </a:spcBef>
              <a:buClrTx/>
              <a:buFontTx/>
              <a:buNone/>
            </a:pPr>
            <a:r>
              <a:rPr lang="en-US" sz="1800" b="1" i="1">
                <a:solidFill>
                  <a:srgbClr val="CC6600"/>
                </a:solidFill>
                <a:cs typeface="Arial" charset="0"/>
              </a:rPr>
              <a:t>Generation</a:t>
            </a:r>
          </a:p>
        </p:txBody>
      </p:sp>
      <p:sp>
        <p:nvSpPr>
          <p:cNvPr id="844809" name="Rectangle 9" descr="Rectangle: Click to edit Master text styles&#10;Second level&#10;Third level&#10;Fourth level&#10;Fifth level"/>
          <p:cNvSpPr>
            <a:spLocks noGrp="1" noChangeArrowheads="1"/>
          </p:cNvSpPr>
          <p:nvPr>
            <p:ph type="body" idx="1"/>
          </p:nvPr>
        </p:nvSpPr>
        <p:spPr>
          <a:xfrm>
            <a:off x="838200" y="1484784"/>
            <a:ext cx="7478216" cy="5040560"/>
          </a:xfrm>
        </p:spPr>
        <p:txBody>
          <a:bodyPr>
            <a:normAutofit/>
          </a:bodyPr>
          <a:lstStyle/>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pop = </a:t>
            </a:r>
            <a:r>
              <a:rPr lang="en-US" sz="1400" b="1" dirty="0" err="1" smtClean="0">
                <a:solidFill>
                  <a:schemeClr val="tx1"/>
                </a:solidFill>
                <a:latin typeface="Courier New" pitchFamily="49" charset="0"/>
                <a:cs typeface="Courier New" pitchFamily="49" charset="0"/>
              </a:rPr>
              <a:t>random_population</a:t>
            </a:r>
            <a:r>
              <a:rPr lang="en-US" sz="1400" b="1" dirty="0" smtClean="0">
                <a:solidFill>
                  <a:schemeClr val="tx1"/>
                </a:solidFill>
                <a:latin typeface="Courier New" pitchFamily="49" charset="0"/>
                <a:cs typeface="Courier New" pitchFamily="49" charset="0"/>
              </a:rPr>
              <a:t>();</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while (not done)</a:t>
            </a:r>
          </a:p>
          <a:p>
            <a:pPr>
              <a:lnSpc>
                <a:spcPct val="80000"/>
              </a:lnSpc>
              <a:buFont typeface="Wingdings" pitchFamily="2" charset="2"/>
              <a:buNone/>
            </a:pPr>
            <a:endParaRPr lang="en-US" sz="1400" b="1" dirty="0" smtClean="0">
              <a:solidFill>
                <a:schemeClr val="tx1"/>
              </a:solidFill>
              <a:latin typeface="Courier New" pitchFamily="49" charset="0"/>
              <a:cs typeface="Courier New" pitchFamily="49" charset="0"/>
            </a:endParaRP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parents = {};</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while (|parents| &lt; |pop|)</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x = </a:t>
            </a:r>
            <a:r>
              <a:rPr lang="en-US" sz="1400" b="1" dirty="0" err="1" smtClean="0">
                <a:solidFill>
                  <a:schemeClr val="tx1"/>
                </a:solidFill>
                <a:latin typeface="Courier New" pitchFamily="49" charset="0"/>
                <a:cs typeface="Courier New" pitchFamily="49" charset="0"/>
              </a:rPr>
              <a:t>tournament_winner</a:t>
            </a:r>
            <a:r>
              <a:rPr lang="en-US" sz="1400" b="1" dirty="0" smtClean="0">
                <a:solidFill>
                  <a:schemeClr val="tx1"/>
                </a:solidFill>
                <a:latin typeface="Courier New" pitchFamily="49" charset="0"/>
                <a:cs typeface="Courier New" pitchFamily="49" charset="0"/>
              </a:rPr>
              <a:t>(pop);</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parents = parents + x;</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end;</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offspring = {};</a:t>
            </a:r>
          </a:p>
          <a:p>
            <a:pPr>
              <a:lnSpc>
                <a:spcPct val="80000"/>
              </a:lnSpc>
              <a:buFont typeface="Wingdings" pitchFamily="2" charset="2"/>
              <a:buNone/>
            </a:pPr>
            <a:endParaRPr lang="en-US" sz="1400" b="1" dirty="0" smtClean="0">
              <a:solidFill>
                <a:schemeClr val="tx1"/>
              </a:solidFill>
              <a:latin typeface="Courier New" pitchFamily="49" charset="0"/>
              <a:cs typeface="Courier New" pitchFamily="49" charset="0"/>
            </a:endParaRP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while (|offspring| &lt; |pop|)</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x = </a:t>
            </a:r>
            <a:r>
              <a:rPr lang="en-US" sz="1400" b="1" dirty="0" err="1" smtClean="0">
                <a:solidFill>
                  <a:schemeClr val="tx1"/>
                </a:solidFill>
                <a:latin typeface="Courier New" pitchFamily="49" charset="0"/>
                <a:cs typeface="Courier New" pitchFamily="49" charset="0"/>
              </a:rPr>
              <a:t>get_random_with_deletion</a:t>
            </a:r>
            <a:r>
              <a:rPr lang="en-US" sz="1400" b="1" dirty="0" smtClean="0">
                <a:solidFill>
                  <a:schemeClr val="tx1"/>
                </a:solidFill>
                <a:latin typeface="Courier New" pitchFamily="49" charset="0"/>
                <a:cs typeface="Courier New" pitchFamily="49" charset="0"/>
              </a:rPr>
              <a:t>(parents);</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y = </a:t>
            </a:r>
            <a:r>
              <a:rPr lang="en-US" sz="1400" b="1" dirty="0" err="1" smtClean="0">
                <a:solidFill>
                  <a:schemeClr val="tx1"/>
                </a:solidFill>
                <a:latin typeface="Courier New" pitchFamily="49" charset="0"/>
                <a:cs typeface="Courier New" pitchFamily="49" charset="0"/>
              </a:rPr>
              <a:t>get_random_with_deletion</a:t>
            </a:r>
            <a:r>
              <a:rPr lang="en-US" sz="1400" b="1" dirty="0" smtClean="0">
                <a:solidFill>
                  <a:schemeClr val="tx1"/>
                </a:solidFill>
                <a:latin typeface="Courier New" pitchFamily="49" charset="0"/>
                <a:cs typeface="Courier New" pitchFamily="49" charset="0"/>
              </a:rPr>
              <a:t>(parents);</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a:t>
            </a:r>
            <a:r>
              <a:rPr lang="en-US" sz="1400" b="1" dirty="0" err="1" smtClean="0">
                <a:solidFill>
                  <a:schemeClr val="tx1"/>
                </a:solidFill>
                <a:latin typeface="Courier New" pitchFamily="49" charset="0"/>
                <a:cs typeface="Courier New" pitchFamily="49" charset="0"/>
              </a:rPr>
              <a:t>x’,y</a:t>
            </a:r>
            <a:r>
              <a:rPr lang="en-US" sz="1400" b="1" dirty="0" smtClean="0">
                <a:solidFill>
                  <a:schemeClr val="tx1"/>
                </a:solidFill>
                <a:latin typeface="Courier New" pitchFamily="49" charset="0"/>
                <a:cs typeface="Courier New" pitchFamily="49" charset="0"/>
              </a:rPr>
              <a:t>’) = crossover(</a:t>
            </a:r>
            <a:r>
              <a:rPr lang="en-US" sz="1400" b="1" dirty="0" err="1" smtClean="0">
                <a:solidFill>
                  <a:schemeClr val="tx1"/>
                </a:solidFill>
                <a:latin typeface="Courier New" pitchFamily="49" charset="0"/>
                <a:cs typeface="Courier New" pitchFamily="49" charset="0"/>
              </a:rPr>
              <a:t>x,y</a:t>
            </a:r>
            <a:r>
              <a:rPr lang="en-US" sz="1400" b="1" dirty="0" smtClean="0">
                <a:solidFill>
                  <a:schemeClr val="tx1"/>
                </a:solidFill>
                <a:latin typeface="Courier New" pitchFamily="49" charset="0"/>
                <a:cs typeface="Courier New" pitchFamily="49" charset="0"/>
              </a:rPr>
              <a:t>);</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x” = mutation(x’);</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insert(</a:t>
            </a:r>
            <a:r>
              <a:rPr lang="en-US" sz="1400" b="1" dirty="0" err="1" smtClean="0">
                <a:solidFill>
                  <a:schemeClr val="tx1"/>
                </a:solidFill>
                <a:latin typeface="Courier New" pitchFamily="49" charset="0"/>
                <a:cs typeface="Courier New" pitchFamily="49" charset="0"/>
              </a:rPr>
              <a:t>x”,offspring</a:t>
            </a:r>
            <a:r>
              <a:rPr lang="en-US" sz="1400" b="1" dirty="0" smtClean="0">
                <a:solidFill>
                  <a:schemeClr val="tx1"/>
                </a:solidFill>
                <a:latin typeface="Courier New" pitchFamily="49" charset="0"/>
                <a:cs typeface="Courier New" pitchFamily="49" charset="0"/>
              </a:rPr>
              <a:t>);</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y” = mutation(y’);</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insert(</a:t>
            </a:r>
            <a:r>
              <a:rPr lang="en-US" sz="1400" b="1" dirty="0" err="1" smtClean="0">
                <a:solidFill>
                  <a:schemeClr val="tx1"/>
                </a:solidFill>
                <a:latin typeface="Courier New" pitchFamily="49" charset="0"/>
                <a:cs typeface="Courier New" pitchFamily="49" charset="0"/>
              </a:rPr>
              <a:t>y”,offspring</a:t>
            </a:r>
            <a:r>
              <a:rPr lang="en-US" sz="1400" b="1" dirty="0" smtClean="0">
                <a:solidFill>
                  <a:schemeClr val="tx1"/>
                </a:solidFill>
                <a:latin typeface="Courier New" pitchFamily="49" charset="0"/>
                <a:cs typeface="Courier New" pitchFamily="49" charset="0"/>
              </a:rPr>
              <a:t>);</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end;</a:t>
            </a: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	pop = offspring;</a:t>
            </a:r>
          </a:p>
          <a:p>
            <a:pPr>
              <a:lnSpc>
                <a:spcPct val="80000"/>
              </a:lnSpc>
              <a:buFont typeface="Wingdings" pitchFamily="2" charset="2"/>
              <a:buNone/>
            </a:pPr>
            <a:endParaRPr lang="en-US" sz="1400" b="1" dirty="0" smtClean="0">
              <a:solidFill>
                <a:schemeClr val="tx1"/>
              </a:solidFill>
              <a:latin typeface="Courier New" pitchFamily="49" charset="0"/>
              <a:cs typeface="Courier New" pitchFamily="49" charset="0"/>
            </a:endParaRPr>
          </a:p>
          <a:p>
            <a:pPr>
              <a:lnSpc>
                <a:spcPct val="80000"/>
              </a:lnSpc>
              <a:buFont typeface="Wingdings" pitchFamily="2" charset="2"/>
              <a:buNone/>
            </a:pPr>
            <a:r>
              <a:rPr lang="en-US" sz="1400" b="1" dirty="0" smtClean="0">
                <a:solidFill>
                  <a:schemeClr val="tx1"/>
                </a:solidFill>
                <a:latin typeface="Courier New" pitchFamily="49" charset="0"/>
                <a:cs typeface="Courier New" pitchFamily="49" charset="0"/>
              </a:rPr>
              <a:t>end;</a:t>
            </a:r>
          </a:p>
          <a:p>
            <a:pPr lvl="1">
              <a:buFont typeface="Wingdings" pitchFamily="2" charset="2"/>
              <a:buNone/>
            </a:pPr>
            <a:endParaRPr lang="en-US" dirty="0" smtClean="0">
              <a:solidFill>
                <a:schemeClr val="tx1"/>
              </a:solidFill>
            </a:endParaRPr>
          </a:p>
        </p:txBody>
      </p:sp>
      <p:sp>
        <p:nvSpPr>
          <p:cNvPr id="844811" name="Text Box 15"/>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4. Heuristic Optimization Methods – Genetic Algorithms</a:t>
            </a:r>
          </a:p>
        </p:txBody>
      </p:sp>
      <p:sp>
        <p:nvSpPr>
          <p:cNvPr id="11" name="Textplatzhalter 3"/>
          <p:cNvSpPr>
            <a:spLocks noGrp="1"/>
          </p:cNvSpPr>
          <p:nvPr>
            <p:ph type="body" sz="quarter" idx="10"/>
          </p:nvPr>
        </p:nvSpPr>
        <p:spPr>
          <a:xfrm>
            <a:off x="468313" y="0"/>
            <a:ext cx="7559675" cy="260350"/>
          </a:xfrm>
        </p:spPr>
        <p:txBody>
          <a:bodyPr/>
          <a:lstStyle/>
          <a:p>
            <a:r>
              <a:rPr lang="en-US" dirty="0" smtClean="0"/>
              <a:t>Search Strategy – Genetic Algorithm</a:t>
            </a:r>
          </a:p>
          <a:p>
            <a:endParaRPr lang="en-US" dirty="0"/>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Grp="1" noChangeArrowheads="1"/>
          </p:cNvSpPr>
          <p:nvPr>
            <p:ph type="title"/>
          </p:nvPr>
        </p:nvSpPr>
        <p:spPr/>
        <p:txBody>
          <a:bodyPr>
            <a:normAutofit/>
          </a:bodyPr>
          <a:lstStyle/>
          <a:p>
            <a:pPr>
              <a:lnSpc>
                <a:spcPct val="120000"/>
              </a:lnSpc>
            </a:pPr>
            <a:r>
              <a:rPr lang="en-US" dirty="0" smtClean="0"/>
              <a:t>Genetic algorithms</a:t>
            </a:r>
          </a:p>
        </p:txBody>
      </p:sp>
      <p:sp>
        <p:nvSpPr>
          <p:cNvPr id="832515" name="Rectangle 3" descr="Rectangle: Click to edit Master text styles&#10;Second level&#10;Third level&#10;Fourth level&#10;Fifth level"/>
          <p:cNvSpPr>
            <a:spLocks noGrp="1" noChangeArrowheads="1"/>
          </p:cNvSpPr>
          <p:nvPr>
            <p:ph type="body" idx="1"/>
          </p:nvPr>
        </p:nvSpPr>
        <p:spPr>
          <a:xfrm>
            <a:off x="468313" y="1557338"/>
            <a:ext cx="8675687" cy="4824412"/>
          </a:xfrm>
          <a:noFill/>
          <a:ln/>
        </p:spPr>
        <p:txBody>
          <a:bodyPr>
            <a:normAutofit fontScale="92500" lnSpcReduction="10000"/>
          </a:bodyPr>
          <a:lstStyle/>
          <a:p>
            <a:pPr>
              <a:lnSpc>
                <a:spcPct val="120000"/>
              </a:lnSpc>
            </a:pPr>
            <a:r>
              <a:rPr lang="en-US" sz="2800" dirty="0" smtClean="0">
                <a:sym typeface="Wingdings" pitchFamily="2" charset="2"/>
              </a:rPr>
              <a:t>Two or more solutions create offspring using a recombination operator</a:t>
            </a:r>
          </a:p>
          <a:p>
            <a:pPr>
              <a:lnSpc>
                <a:spcPct val="120000"/>
              </a:lnSpc>
            </a:pPr>
            <a:r>
              <a:rPr lang="en-US" sz="2800" dirty="0" smtClean="0">
                <a:sym typeface="Wingdings" pitchFamily="2" charset="2"/>
              </a:rPr>
              <a:t>Assumption:</a:t>
            </a:r>
          </a:p>
          <a:p>
            <a:pPr lvl="1">
              <a:lnSpc>
                <a:spcPct val="120000"/>
              </a:lnSpc>
            </a:pPr>
            <a:r>
              <a:rPr lang="en-US" sz="2400" dirty="0" smtClean="0">
                <a:sym typeface="Wingdings" pitchFamily="2" charset="2"/>
              </a:rPr>
              <a:t>Solutions have characteristic properties</a:t>
            </a:r>
          </a:p>
          <a:p>
            <a:pPr lvl="1">
              <a:lnSpc>
                <a:spcPct val="120000"/>
              </a:lnSpc>
            </a:pPr>
            <a:r>
              <a:rPr lang="en-US" sz="2400" dirty="0" smtClean="0">
                <a:sym typeface="Wingdings" pitchFamily="2" charset="2"/>
              </a:rPr>
              <a:t>Recombination has to identify relevant characteristics (building blocks) and combine those characteristics in an offspring. </a:t>
            </a:r>
          </a:p>
          <a:p>
            <a:pPr lvl="1">
              <a:lnSpc>
                <a:spcPct val="120000"/>
              </a:lnSpc>
            </a:pPr>
            <a:r>
              <a:rPr lang="en-US" sz="2400" dirty="0" smtClean="0">
                <a:sym typeface="Wingdings" pitchFamily="2" charset="2"/>
              </a:rPr>
              <a:t>Population necessary to ensure that  different </a:t>
            </a:r>
            <a:r>
              <a:rPr lang="en-US" sz="2400" dirty="0" err="1" smtClean="0">
                <a:sym typeface="Wingdings" pitchFamily="2" charset="2"/>
              </a:rPr>
              <a:t>characteristica</a:t>
            </a:r>
            <a:r>
              <a:rPr lang="en-US" sz="2400" dirty="0" smtClean="0">
                <a:sym typeface="Wingdings" pitchFamily="2" charset="2"/>
              </a:rPr>
              <a:t> are available.</a:t>
            </a:r>
          </a:p>
          <a:p>
            <a:pPr>
              <a:lnSpc>
                <a:spcPct val="120000"/>
              </a:lnSpc>
            </a:pPr>
            <a:r>
              <a:rPr lang="en-US" sz="2800" dirty="0" smtClean="0">
                <a:sym typeface="Wingdings" pitchFamily="2" charset="2"/>
              </a:rPr>
              <a:t>Motivation: local optima for local search are no local optima for recombination-based search. </a:t>
            </a:r>
          </a:p>
          <a:p>
            <a:pPr>
              <a:lnSpc>
                <a:spcPct val="120000"/>
              </a:lnSpc>
            </a:pPr>
            <a:r>
              <a:rPr lang="en-US" sz="2800" dirty="0" smtClean="0">
                <a:sym typeface="Wingdings" pitchFamily="2" charset="2"/>
              </a:rPr>
              <a:t>However: Resulting neighborhood structure is non-intuitive</a:t>
            </a:r>
          </a:p>
        </p:txBody>
      </p:sp>
      <p:sp>
        <p:nvSpPr>
          <p:cNvPr id="832517" name="Text Box 15"/>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4. Heuristic Optimization Methods – Genetic Algorithms</a:t>
            </a:r>
          </a:p>
        </p:txBody>
      </p:sp>
      <p:sp>
        <p:nvSpPr>
          <p:cNvPr id="5" name="Textplatzhalter 3"/>
          <p:cNvSpPr>
            <a:spLocks noGrp="1"/>
          </p:cNvSpPr>
          <p:nvPr>
            <p:ph type="body" sz="quarter" idx="10"/>
          </p:nvPr>
        </p:nvSpPr>
        <p:spPr>
          <a:xfrm>
            <a:off x="468313" y="0"/>
            <a:ext cx="7559675" cy="260350"/>
          </a:xfrm>
        </p:spPr>
        <p:txBody>
          <a:bodyPr/>
          <a:lstStyle/>
          <a:p>
            <a:r>
              <a:rPr lang="en-US" dirty="0" smtClean="0"/>
              <a:t>Search Strategy – Genetic Algorithm</a:t>
            </a:r>
          </a:p>
          <a:p>
            <a:endParaRPr lang="en-US" dirty="0"/>
          </a:p>
        </p:txBody>
      </p:sp>
    </p:spTree>
  </p:cSld>
  <p:clrMapOvr>
    <a:masterClrMapping/>
  </p:clrMapOvr>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r>
              <a:rPr lang="en-US" sz="3200" smtClean="0"/>
              <a:t>Design choices</a:t>
            </a:r>
          </a:p>
        </p:txBody>
      </p:sp>
      <p:sp>
        <p:nvSpPr>
          <p:cNvPr id="848899" name="Rectangle 3" descr="Rectangle: Click to edit Master text styles&#10;Second level&#10;Third level&#10;Fourth level&#10;Fifth level"/>
          <p:cNvSpPr>
            <a:spLocks noGrp="1" noChangeArrowheads="1"/>
          </p:cNvSpPr>
          <p:nvPr>
            <p:ph idx="1"/>
          </p:nvPr>
        </p:nvSpPr>
        <p:spPr/>
        <p:txBody>
          <a:bodyPr>
            <a:normAutofit fontScale="85000" lnSpcReduction="20000"/>
          </a:bodyPr>
          <a:lstStyle/>
          <a:p>
            <a:r>
              <a:rPr lang="en-US" dirty="0" smtClean="0"/>
              <a:t>Choose a proper representation and corresponding search operators for the problem (ensure high locality for mutation and recombination)</a:t>
            </a:r>
          </a:p>
          <a:p>
            <a:r>
              <a:rPr lang="en-US" dirty="0" smtClean="0"/>
              <a:t>Design a mechanism that compares quality of different solutions. </a:t>
            </a:r>
          </a:p>
          <a:p>
            <a:r>
              <a:rPr lang="en-US" dirty="0" smtClean="0"/>
              <a:t>Set GA-specific parameters:</a:t>
            </a:r>
          </a:p>
          <a:p>
            <a:pPr lvl="1"/>
            <a:r>
              <a:rPr lang="en-US" dirty="0" smtClean="0"/>
              <a:t>Population size (with increasing population size solution quality increases; running time (number of generations) is independent of pop size!).</a:t>
            </a:r>
          </a:p>
          <a:p>
            <a:pPr lvl="1"/>
            <a:r>
              <a:rPr lang="en-US" dirty="0" smtClean="0"/>
              <a:t>High recombination probability </a:t>
            </a:r>
          </a:p>
          <a:p>
            <a:pPr lvl="1"/>
            <a:r>
              <a:rPr lang="en-US" dirty="0" smtClean="0"/>
              <a:t>Low mutation probability (on allele level) to create </a:t>
            </a:r>
            <a:r>
              <a:rPr lang="en-US" b="1" dirty="0" smtClean="0"/>
              <a:t>similar</a:t>
            </a:r>
            <a:r>
              <a:rPr lang="en-US" dirty="0" smtClean="0"/>
              <a:t> solutions</a:t>
            </a:r>
          </a:p>
        </p:txBody>
      </p:sp>
      <p:sp>
        <p:nvSpPr>
          <p:cNvPr id="848901" name="Text Box 15"/>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4. Heuristic Optimization Methods – Genetic Algorithms</a:t>
            </a:r>
          </a:p>
        </p:txBody>
      </p:sp>
      <p:sp>
        <p:nvSpPr>
          <p:cNvPr id="5" name="Textplatzhalter 3"/>
          <p:cNvSpPr>
            <a:spLocks noGrp="1"/>
          </p:cNvSpPr>
          <p:nvPr>
            <p:ph type="body" sz="quarter" idx="10"/>
          </p:nvPr>
        </p:nvSpPr>
        <p:spPr>
          <a:xfrm>
            <a:off x="468313" y="0"/>
            <a:ext cx="7559675" cy="260350"/>
          </a:xfrm>
        </p:spPr>
        <p:txBody>
          <a:bodyPr/>
          <a:lstStyle/>
          <a:p>
            <a:r>
              <a:rPr lang="en-US" dirty="0" smtClean="0"/>
              <a:t>Search Strategy – Genetic Algorithm</a:t>
            </a:r>
          </a:p>
          <a:p>
            <a:endParaRPr lang="en-US" dirty="0"/>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Intensification</a:t>
            </a:r>
            <a:endParaRPr lang="en-US" dirty="0"/>
          </a:p>
        </p:txBody>
      </p:sp>
      <p:sp>
        <p:nvSpPr>
          <p:cNvPr id="3" name="Inhaltsplatzhalter 2"/>
          <p:cNvSpPr>
            <a:spLocks noGrp="1"/>
          </p:cNvSpPr>
          <p:nvPr>
            <p:ph idx="1"/>
          </p:nvPr>
        </p:nvSpPr>
        <p:spPr/>
        <p:txBody>
          <a:bodyPr>
            <a:normAutofit lnSpcReduction="10000"/>
          </a:bodyPr>
          <a:lstStyle/>
          <a:p>
            <a:r>
              <a:rPr lang="en-US" dirty="0" smtClean="0"/>
              <a:t>Due to selection</a:t>
            </a:r>
          </a:p>
          <a:p>
            <a:r>
              <a:rPr lang="en-US" dirty="0" smtClean="0"/>
              <a:t>In each selection step, the average fitness of a population increases as only high-quality solutions are chosen for the mating pool</a:t>
            </a:r>
          </a:p>
          <a:p>
            <a:r>
              <a:rPr lang="en-US" dirty="0" smtClean="0"/>
              <a:t>Due to selection, the population converges after a number of generations </a:t>
            </a:r>
          </a:p>
          <a:p>
            <a:r>
              <a:rPr lang="en-US" dirty="0" smtClean="0"/>
              <a:t>Continuing recombination-based search after the population has converged (hopefully to the global optimum) makes no sense as diversity is </a:t>
            </a:r>
            <a:r>
              <a:rPr lang="en-US" smtClean="0"/>
              <a:t>minimal.</a:t>
            </a:r>
            <a:endParaRPr lang="en-US" dirty="0"/>
          </a:p>
        </p:txBody>
      </p:sp>
      <p:sp>
        <p:nvSpPr>
          <p:cNvPr id="5" name="Textplatzhalter 3"/>
          <p:cNvSpPr>
            <a:spLocks noGrp="1"/>
          </p:cNvSpPr>
          <p:nvPr>
            <p:ph type="body" sz="quarter" idx="10"/>
          </p:nvPr>
        </p:nvSpPr>
        <p:spPr/>
        <p:txBody>
          <a:bodyPr/>
          <a:lstStyle/>
          <a:p>
            <a:r>
              <a:rPr lang="en-US" dirty="0" smtClean="0"/>
              <a:t>Search Strategy – Genetic Algorithm</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Constant-factor approximations</a:t>
            </a:r>
            <a:endParaRPr lang="en-US"/>
          </a:p>
        </p:txBody>
      </p:sp>
      <p:sp>
        <p:nvSpPr>
          <p:cNvPr id="3" name="Inhaltsplatzhalter 2"/>
          <p:cNvSpPr>
            <a:spLocks noGrp="1"/>
          </p:cNvSpPr>
          <p:nvPr>
            <p:ph idx="1"/>
          </p:nvPr>
        </p:nvSpPr>
        <p:spPr/>
        <p:txBody>
          <a:bodyPr/>
          <a:lstStyle/>
          <a:p>
            <a:r>
              <a:rPr lang="en-US" dirty="0" smtClean="0"/>
              <a:t>APX</a:t>
            </a:r>
          </a:p>
          <a:p>
            <a:r>
              <a:rPr lang="en-US" dirty="0" smtClean="0"/>
              <a:t>Guarantee a constant-factor approximation ratio</a:t>
            </a:r>
          </a:p>
          <a:p>
            <a:r>
              <a:rPr lang="en-US" dirty="0" smtClean="0"/>
              <a:t>Approximation ratio is fixed, not a parameter</a:t>
            </a:r>
          </a:p>
          <a:p>
            <a:r>
              <a:rPr lang="en-US" dirty="0" smtClean="0"/>
              <a:t>Running time is polynomial in problem size </a:t>
            </a:r>
            <a:r>
              <a:rPr lang="en-US" dirty="0" smtClean="0">
                <a:latin typeface="cmmi10"/>
              </a:rPr>
              <a:t>n</a:t>
            </a:r>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Approximations</a:t>
            </a:r>
            <a:endParaRPr lang="en-US"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Diversification</a:t>
            </a:r>
            <a:endParaRPr lang="en-US" dirty="0"/>
          </a:p>
        </p:txBody>
      </p:sp>
      <p:sp>
        <p:nvSpPr>
          <p:cNvPr id="3" name="Inhaltsplatzhalter 2"/>
          <p:cNvSpPr>
            <a:spLocks noGrp="1"/>
          </p:cNvSpPr>
          <p:nvPr>
            <p:ph idx="1"/>
          </p:nvPr>
        </p:nvSpPr>
        <p:spPr/>
        <p:txBody>
          <a:bodyPr>
            <a:normAutofit fontScale="85000" lnSpcReduction="10000"/>
          </a:bodyPr>
          <a:lstStyle/>
          <a:p>
            <a:r>
              <a:rPr lang="en-US" dirty="0" smtClean="0"/>
              <a:t>Main source of diversification is the initial population</a:t>
            </a:r>
          </a:p>
          <a:p>
            <a:r>
              <a:rPr lang="en-US" dirty="0" smtClean="0"/>
              <a:t>Therefore, large population are used</a:t>
            </a:r>
          </a:p>
          <a:p>
            <a:r>
              <a:rPr lang="en-US" dirty="0" smtClean="0"/>
              <a:t>Recombination operators </a:t>
            </a:r>
          </a:p>
          <a:p>
            <a:pPr lvl="1"/>
            <a:r>
              <a:rPr lang="en-US" dirty="0" smtClean="0"/>
              <a:t>Can create new solutions</a:t>
            </a:r>
          </a:p>
          <a:p>
            <a:pPr lvl="1"/>
            <a:r>
              <a:rPr lang="en-US" dirty="0" smtClean="0"/>
              <a:t>No active diversification. Recombination reduces diversity as the distances between offspring and parents are usually smaller than the distance between parents</a:t>
            </a:r>
          </a:p>
          <a:p>
            <a:pPr lvl="1"/>
            <a:r>
              <a:rPr lang="en-US" dirty="0" smtClean="0"/>
              <a:t>Iterative application of crossover alone reduces the diversity of a population as </a:t>
            </a:r>
          </a:p>
          <a:p>
            <a:pPr lvl="2"/>
            <a:r>
              <a:rPr lang="en-US" dirty="0" smtClean="0"/>
              <a:t>some solution properties can become extinct in the population (drift)) or </a:t>
            </a:r>
          </a:p>
          <a:p>
            <a:pPr lvl="2"/>
            <a:r>
              <a:rPr lang="en-US" dirty="0" smtClean="0"/>
              <a:t>the decision variables converge to an average value (especially for continuous decision variables). </a:t>
            </a:r>
          </a:p>
        </p:txBody>
      </p:sp>
      <p:sp>
        <p:nvSpPr>
          <p:cNvPr id="5" name="Textplatzhalter 3"/>
          <p:cNvSpPr>
            <a:spLocks noGrp="1"/>
          </p:cNvSpPr>
          <p:nvPr>
            <p:ph type="body" sz="quarter" idx="10"/>
          </p:nvPr>
        </p:nvSpPr>
        <p:spPr/>
        <p:txBody>
          <a:bodyPr/>
          <a:lstStyle/>
          <a:p>
            <a:r>
              <a:rPr lang="en-US" dirty="0" smtClean="0"/>
              <a:t>Search Strategy – Genetic Algorithm</a:t>
            </a:r>
          </a:p>
          <a:p>
            <a:endParaRPr lang="en-US"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mtClean="0"/>
              <a:t>Diversification (2)</a:t>
            </a:r>
            <a:endParaRPr lang="en-US" dirty="0"/>
          </a:p>
        </p:txBody>
      </p:sp>
      <p:sp>
        <p:nvSpPr>
          <p:cNvPr id="3" name="Inhaltsplatzhalter 2"/>
          <p:cNvSpPr>
            <a:spLocks noGrp="1"/>
          </p:cNvSpPr>
          <p:nvPr>
            <p:ph idx="1"/>
          </p:nvPr>
        </p:nvSpPr>
        <p:spPr/>
        <p:txBody>
          <a:bodyPr>
            <a:normAutofit fontScale="70000" lnSpcReduction="20000"/>
          </a:bodyPr>
          <a:lstStyle/>
          <a:p>
            <a:r>
              <a:rPr lang="en-US" dirty="0" smtClean="0">
                <a:latin typeface="Arial" pitchFamily="34" charset="0"/>
                <a:cs typeface="Arial" pitchFamily="34" charset="0"/>
              </a:rPr>
              <a:t>Mutation has diversifying character</a:t>
            </a:r>
          </a:p>
          <a:p>
            <a:r>
              <a:rPr lang="en-US" dirty="0" smtClean="0">
                <a:latin typeface="Arial" pitchFamily="34" charset="0"/>
                <a:cs typeface="Arial" pitchFamily="34" charset="0"/>
              </a:rPr>
              <a:t>Neighborhood structure does not remain constant during search,  as mutation does not generate only neighboring solutions with small distance but can reach all solutions in the search space in only one mutation step.</a:t>
            </a:r>
          </a:p>
          <a:p>
            <a:r>
              <a:rPr lang="en-US" dirty="0" smtClean="0">
                <a:latin typeface="Arial" pitchFamily="34" charset="0"/>
                <a:cs typeface="Arial" pitchFamily="34" charset="0"/>
              </a:rPr>
              <a:t>Mutation is iteratively applied to all l decision variables with probability </a:t>
            </a:r>
            <a:r>
              <a:rPr lang="en-US" dirty="0" smtClean="0">
                <a:latin typeface="Calibri"/>
                <a:cs typeface="Arial" pitchFamily="34" charset="0"/>
              </a:rPr>
              <a:t>p</a:t>
            </a:r>
            <a:r>
              <a:rPr lang="en-US" baseline="-25000" dirty="0" smtClean="0">
                <a:latin typeface="Arial"/>
                <a:cs typeface="Arial" pitchFamily="34" charset="0"/>
              </a:rPr>
              <a:t>m</a:t>
            </a:r>
            <a:r>
              <a:rPr lang="en-US" dirty="0" smtClean="0">
                <a:latin typeface="Arial" pitchFamily="34" charset="0"/>
                <a:cs typeface="Arial" pitchFamily="34" charset="0"/>
              </a:rPr>
              <a:t>. </a:t>
            </a:r>
          </a:p>
          <a:p>
            <a:r>
              <a:rPr lang="en-US" dirty="0" smtClean="0">
                <a:latin typeface="Arial" pitchFamily="34" charset="0"/>
                <a:cs typeface="Arial" pitchFamily="34" charset="0"/>
              </a:rPr>
              <a:t>On average, </a:t>
            </a:r>
            <a:r>
              <a:rPr lang="en-US" dirty="0" err="1" smtClean="0">
                <a:latin typeface="Calibri"/>
                <a:cs typeface="Arial" pitchFamily="34" charset="0"/>
              </a:rPr>
              <a:t>p</a:t>
            </a:r>
            <a:r>
              <a:rPr lang="en-US" baseline="-25000" dirty="0" err="1" smtClean="0">
                <a:latin typeface="Arial"/>
                <a:cs typeface="Arial" pitchFamily="34" charset="0"/>
              </a:rPr>
              <a:t>m</a:t>
            </a:r>
            <a:r>
              <a:rPr lang="en-US" dirty="0" err="1" smtClean="0">
                <a:latin typeface="Calibri"/>
                <a:cs typeface="Arial" pitchFamily="34" charset="0"/>
              </a:rPr>
              <a:t>l</a:t>
            </a:r>
            <a:r>
              <a:rPr lang="en-US" dirty="0" smtClean="0">
                <a:latin typeface="Arial" pitchFamily="34" charset="0"/>
                <a:cs typeface="Arial" pitchFamily="34" charset="0"/>
              </a:rPr>
              <a:t> alleles are mutated </a:t>
            </a:r>
          </a:p>
          <a:p>
            <a:r>
              <a:rPr lang="en-US" dirty="0" smtClean="0">
                <a:latin typeface="Arial" pitchFamily="34" charset="0"/>
                <a:cs typeface="Arial" pitchFamily="34" charset="0"/>
              </a:rPr>
              <a:t>For large values of </a:t>
            </a:r>
            <a:r>
              <a:rPr lang="en-US" dirty="0" smtClean="0">
                <a:latin typeface="Calibri"/>
                <a:cs typeface="Arial" pitchFamily="34" charset="0"/>
              </a:rPr>
              <a:t>p</a:t>
            </a:r>
            <a:r>
              <a:rPr lang="en-US" baseline="-25000" dirty="0" smtClean="0">
                <a:latin typeface="Arial"/>
                <a:cs typeface="Arial" pitchFamily="34" charset="0"/>
              </a:rPr>
              <a:t>m</a:t>
            </a:r>
            <a:r>
              <a:rPr lang="en-US" dirty="0" smtClean="0">
                <a:latin typeface="Arial" pitchFamily="34" charset="0"/>
                <a:cs typeface="Arial" pitchFamily="34" charset="0"/>
              </a:rPr>
              <a:t>, the mutation operator can mutate all l decision variables and, thus, reach all possible points in the solution space. </a:t>
            </a:r>
          </a:p>
          <a:p>
            <a:r>
              <a:rPr lang="en-US" dirty="0" smtClean="0">
                <a:latin typeface="Arial" pitchFamily="34" charset="0"/>
                <a:cs typeface="Arial" pitchFamily="34" charset="0"/>
              </a:rPr>
              <a:t>The diversifying character of mutation increases with increasing </a:t>
            </a:r>
            <a:r>
              <a:rPr lang="en-US" dirty="0" smtClean="0">
                <a:latin typeface="Calibri"/>
                <a:cs typeface="Arial" pitchFamily="34" charset="0"/>
              </a:rPr>
              <a:t>p</a:t>
            </a:r>
            <a:r>
              <a:rPr lang="en-US" baseline="-25000" dirty="0" smtClean="0">
                <a:latin typeface="Arial"/>
                <a:cs typeface="Arial" pitchFamily="34" charset="0"/>
              </a:rPr>
              <a:t>m</a:t>
            </a:r>
            <a:r>
              <a:rPr lang="en-US" dirty="0" smtClean="0">
                <a:latin typeface="Arial" pitchFamily="34" charset="0"/>
                <a:cs typeface="Arial" pitchFamily="34" charset="0"/>
              </a:rPr>
              <a:t>, and for large </a:t>
            </a:r>
            <a:r>
              <a:rPr lang="en-US" dirty="0" smtClean="0">
                <a:latin typeface="Calibri"/>
                <a:cs typeface="Arial" pitchFamily="34" charset="0"/>
              </a:rPr>
              <a:t>p</a:t>
            </a:r>
            <a:r>
              <a:rPr lang="en-US" baseline="-25000" dirty="0" smtClean="0">
                <a:latin typeface="Arial"/>
                <a:cs typeface="Arial" pitchFamily="34" charset="0"/>
              </a:rPr>
              <a:t>m</a:t>
            </a:r>
            <a:r>
              <a:rPr lang="en-US" dirty="0" smtClean="0">
                <a:latin typeface="Arial" pitchFamily="34" charset="0"/>
                <a:cs typeface="Arial" pitchFamily="34" charset="0"/>
              </a:rPr>
              <a:t>, SGA behaves like random </a:t>
            </a:r>
            <a:r>
              <a:rPr lang="en-US" smtClean="0">
                <a:latin typeface="Arial" pitchFamily="34" charset="0"/>
                <a:cs typeface="Arial" pitchFamily="34" charset="0"/>
              </a:rPr>
              <a:t>search.</a:t>
            </a:r>
            <a:endParaRPr lang="en-US" dirty="0">
              <a:latin typeface="Arial" pitchFamily="34" charset="0"/>
              <a:cs typeface="Arial" pitchFamily="34" charset="0"/>
            </a:endParaRPr>
          </a:p>
        </p:txBody>
      </p:sp>
      <p:sp>
        <p:nvSpPr>
          <p:cNvPr id="5" name="Textplatzhalter 3"/>
          <p:cNvSpPr>
            <a:spLocks noGrp="1"/>
          </p:cNvSpPr>
          <p:nvPr>
            <p:ph type="body" sz="quarter" idx="10"/>
          </p:nvPr>
        </p:nvSpPr>
        <p:spPr/>
        <p:txBody>
          <a:bodyPr/>
          <a:lstStyle/>
          <a:p>
            <a:r>
              <a:rPr lang="en-US" dirty="0" smtClean="0"/>
              <a:t>Search Strategy – Genetic Algorithm</a:t>
            </a:r>
          </a:p>
          <a:p>
            <a:endParaRPr lang="en-US" dirty="0"/>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Design Principles</a:t>
            </a:r>
            <a:endParaRPr lang="en-US" dirty="0"/>
          </a:p>
        </p:txBody>
      </p:sp>
      <p:sp>
        <p:nvSpPr>
          <p:cNvPr id="3" name="Inhaltsplatzhalter 2"/>
          <p:cNvSpPr>
            <a:spLocks noGrp="1"/>
          </p:cNvSpPr>
          <p:nvPr>
            <p:ph idx="1"/>
          </p:nvPr>
        </p:nvSpPr>
        <p:spPr/>
        <p:txBody>
          <a:bodyPr/>
          <a:lstStyle/>
          <a:p>
            <a:pPr marL="514350" indent="-514350">
              <a:buFont typeface="+mj-lt"/>
              <a:buAutoNum type="arabicPeriod"/>
            </a:pPr>
            <a:r>
              <a:rPr lang="en-US" dirty="0" smtClean="0"/>
              <a:t>High Locality</a:t>
            </a:r>
          </a:p>
          <a:p>
            <a:pPr marL="514350" indent="-514350">
              <a:buFont typeface="+mj-lt"/>
              <a:buAutoNum type="arabicPeriod"/>
            </a:pPr>
            <a:r>
              <a:rPr lang="en-US" dirty="0" smtClean="0"/>
              <a:t>Bias</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Design Guidelines</a:t>
            </a:r>
            <a:endParaRPr lang="en-US" dirty="0"/>
          </a:p>
        </p:txBody>
      </p:sp>
      <p:sp>
        <p:nvSpPr>
          <p:cNvPr id="3" name="Inhaltsplatzhalter 2"/>
          <p:cNvSpPr>
            <a:spLocks noGrp="1"/>
          </p:cNvSpPr>
          <p:nvPr>
            <p:ph idx="1"/>
          </p:nvPr>
        </p:nvSpPr>
        <p:spPr/>
        <p:txBody>
          <a:bodyPr>
            <a:normAutofit fontScale="92500" lnSpcReduction="10000"/>
          </a:bodyPr>
          <a:lstStyle/>
          <a:p>
            <a:pPr>
              <a:buNone/>
            </a:pPr>
            <a:r>
              <a:rPr lang="en-US" dirty="0" smtClean="0"/>
              <a:t>Vast majority of real-world optimization problems are </a:t>
            </a:r>
          </a:p>
          <a:p>
            <a:r>
              <a:rPr lang="en-US" dirty="0" smtClean="0"/>
              <a:t>neither  deceptive nor difficult  and </a:t>
            </a:r>
          </a:p>
          <a:p>
            <a:r>
              <a:rPr lang="en-US" dirty="0" smtClean="0"/>
              <a:t>have high locality (used metric is meaningful)</a:t>
            </a:r>
          </a:p>
          <a:p>
            <a:endParaRPr lang="en-US" dirty="0" smtClean="0"/>
          </a:p>
          <a:p>
            <a:r>
              <a:rPr lang="en-US" dirty="0" smtClean="0"/>
              <a:t>Design of modern heuristics should not destroy the high locality of a problem. </a:t>
            </a:r>
          </a:p>
          <a:p>
            <a:r>
              <a:rPr lang="en-US" dirty="0" smtClean="0"/>
              <a:t>Local search operators must generate neighboring solutions</a:t>
            </a:r>
          </a:p>
          <a:p>
            <a:r>
              <a:rPr lang="en-US" dirty="0" smtClean="0"/>
              <a:t>Recombination operators must re-combine solutions </a:t>
            </a:r>
          </a:p>
        </p:txBody>
      </p:sp>
      <p:sp>
        <p:nvSpPr>
          <p:cNvPr id="4" name="Textplatzhalter 3"/>
          <p:cNvSpPr>
            <a:spLocks noGrp="1"/>
          </p:cNvSpPr>
          <p:nvPr>
            <p:ph type="body" sz="quarter" idx="10"/>
          </p:nvPr>
        </p:nvSpPr>
        <p:spPr/>
        <p:txBody>
          <a:bodyPr/>
          <a:lstStyle/>
          <a:p>
            <a:r>
              <a:rPr lang="en-US" smtClean="0"/>
              <a:t>Design Principles – High Locality</a:t>
            </a:r>
            <a:endParaRPr lang="en-US" dirty="0"/>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Biasing modern heuristics</a:t>
            </a:r>
            <a:endParaRPr lang="en-US"/>
          </a:p>
        </p:txBody>
      </p:sp>
      <p:sp>
        <p:nvSpPr>
          <p:cNvPr id="3" name="Inhaltsplatzhalter 2"/>
          <p:cNvSpPr>
            <a:spLocks noGrp="1"/>
          </p:cNvSpPr>
          <p:nvPr>
            <p:ph idx="1"/>
          </p:nvPr>
        </p:nvSpPr>
        <p:spPr/>
        <p:txBody>
          <a:bodyPr/>
          <a:lstStyle/>
          <a:p>
            <a:r>
              <a:rPr lang="en-US" dirty="0" smtClean="0"/>
              <a:t>If we know something about good solutions, we can seed such information into the modern heuristic</a:t>
            </a:r>
          </a:p>
          <a:p>
            <a:pPr lvl="1"/>
            <a:r>
              <a:rPr lang="en-US" dirty="0" smtClean="0"/>
              <a:t>Representation: incorporate construction heuristics, or use redundant encodings</a:t>
            </a:r>
          </a:p>
          <a:p>
            <a:pPr lvl="1"/>
            <a:r>
              <a:rPr lang="en-US" dirty="0" smtClean="0"/>
              <a:t>Search operators can distinguish between good and bad solution features (building blocks) </a:t>
            </a:r>
          </a:p>
          <a:p>
            <a:pPr lvl="1"/>
            <a:r>
              <a:rPr lang="en-US" dirty="0" smtClean="0"/>
              <a:t>We can also bias the fitness function, the initial solutions, the search strategy</a:t>
            </a:r>
            <a:endParaRPr lang="en-US" dirty="0"/>
          </a:p>
        </p:txBody>
      </p:sp>
      <p:sp>
        <p:nvSpPr>
          <p:cNvPr id="4" name="Textplatzhalter 3"/>
          <p:cNvSpPr>
            <a:spLocks noGrp="1"/>
          </p:cNvSpPr>
          <p:nvPr>
            <p:ph type="body" sz="quarter" idx="10"/>
          </p:nvPr>
        </p:nvSpPr>
        <p:spPr>
          <a:xfrm>
            <a:off x="468313" y="0"/>
            <a:ext cx="7559675" cy="260350"/>
          </a:xfrm>
        </p:spPr>
        <p:txBody>
          <a:bodyPr/>
          <a:lstStyle/>
          <a:p>
            <a:r>
              <a:rPr lang="en-US" smtClean="0"/>
              <a:t>Design Principles -  Biasing</a:t>
            </a:r>
            <a:endParaRPr lang="en-US" dirty="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Incorporating Construction Heuristics in Representations</a:t>
            </a:r>
            <a:endParaRPr lang="en-US" dirty="0"/>
          </a:p>
        </p:txBody>
      </p:sp>
      <p:sp>
        <p:nvSpPr>
          <p:cNvPr id="3" name="Inhaltsplatzhalter 2"/>
          <p:cNvSpPr>
            <a:spLocks noGrp="1"/>
          </p:cNvSpPr>
          <p:nvPr>
            <p:ph idx="1"/>
          </p:nvPr>
        </p:nvSpPr>
        <p:spPr/>
        <p:txBody>
          <a:bodyPr>
            <a:normAutofit fontScale="70000" lnSpcReduction="20000"/>
          </a:bodyPr>
          <a:lstStyle/>
          <a:p>
            <a:r>
              <a:rPr lang="en-US" dirty="0" smtClean="0">
                <a:latin typeface="Arial" pitchFamily="34" charset="0"/>
                <a:cs typeface="Arial" pitchFamily="34" charset="0"/>
              </a:rPr>
              <a:t>Early example: ordinal representation (</a:t>
            </a:r>
            <a:r>
              <a:rPr lang="en-US" dirty="0" err="1" smtClean="0">
                <a:latin typeface="Arial" pitchFamily="34" charset="0"/>
                <a:cs typeface="Arial" pitchFamily="34" charset="0"/>
              </a:rPr>
              <a:t>Grefenstette</a:t>
            </a:r>
            <a:r>
              <a:rPr lang="en-US" dirty="0" smtClean="0">
                <a:latin typeface="Arial" pitchFamily="34" charset="0"/>
                <a:cs typeface="Arial" pitchFamily="34" charset="0"/>
              </a:rPr>
              <a:t> et al. 1985) for the TSP.</a:t>
            </a:r>
          </a:p>
          <a:p>
            <a:r>
              <a:rPr lang="en-US" dirty="0" smtClean="0">
                <a:latin typeface="Arial" pitchFamily="34" charset="0"/>
                <a:cs typeface="Arial" pitchFamily="34" charset="0"/>
              </a:rPr>
              <a:t>Encodes a tour (permutation of n integers) by a genotype </a:t>
            </a:r>
            <a:r>
              <a:rPr lang="en-US" dirty="0" err="1" smtClean="0">
                <a:latin typeface="Calibri"/>
                <a:cs typeface="Arial" pitchFamily="34" charset="0"/>
              </a:rPr>
              <a:t>x</a:t>
            </a:r>
            <a:r>
              <a:rPr lang="en-US" baseline="30000" dirty="0" err="1" smtClean="0">
                <a:latin typeface="Arial"/>
                <a:cs typeface="Arial" pitchFamily="34" charset="0"/>
              </a:rPr>
              <a:t>g</a:t>
            </a:r>
            <a:r>
              <a:rPr lang="en-US" dirty="0" smtClean="0">
                <a:latin typeface="Arial" pitchFamily="34" charset="0"/>
                <a:cs typeface="Arial" pitchFamily="34" charset="0"/>
              </a:rPr>
              <a:t> of length </a:t>
            </a:r>
            <a:r>
              <a:rPr lang="en-US" dirty="0" smtClean="0">
                <a:latin typeface="Calibri"/>
                <a:cs typeface="Arial" pitchFamily="34" charset="0"/>
              </a:rPr>
              <a:t>n</a:t>
            </a:r>
            <a:r>
              <a:rPr lang="en-US" dirty="0" smtClean="0">
                <a:latin typeface="Arial" pitchFamily="34" charset="0"/>
                <a:cs typeface="Arial" pitchFamily="34" charset="0"/>
              </a:rPr>
              <a:t>, where </a:t>
            </a:r>
            <a:r>
              <a:rPr lang="en-US" dirty="0" err="1" smtClean="0">
                <a:latin typeface="Calibri"/>
                <a:cs typeface="Arial" pitchFamily="34" charset="0"/>
              </a:rPr>
              <a:t>x</a:t>
            </a:r>
            <a:r>
              <a:rPr lang="en-US" baseline="30000" dirty="0" err="1" smtClean="0">
                <a:latin typeface="Calibri"/>
                <a:cs typeface="Arial" pitchFamily="34" charset="0"/>
              </a:rPr>
              <a:t>g</a:t>
            </a:r>
            <a:r>
              <a:rPr lang="en-US" baseline="30000" dirty="0" smtClean="0">
                <a:latin typeface="Calibri"/>
                <a:cs typeface="Arial" pitchFamily="34" charset="0"/>
              </a:rPr>
              <a:t> </a:t>
            </a:r>
            <a:r>
              <a:rPr lang="en-US" baseline="-25000" dirty="0" smtClean="0">
                <a:latin typeface="Arial"/>
                <a:cs typeface="Arial" pitchFamily="34" charset="0"/>
              </a:rPr>
              <a:t>i</a:t>
            </a:r>
            <a:r>
              <a:rPr lang="en-US" dirty="0" smtClean="0">
                <a:latin typeface="cmsy10"/>
                <a:cs typeface="Arial" pitchFamily="34" charset="0"/>
              </a:rPr>
              <a:t>2</a:t>
            </a:r>
            <a:r>
              <a:rPr lang="en-US" dirty="0" smtClean="0">
                <a:latin typeface="Calibri"/>
                <a:cs typeface="Arial" pitchFamily="34" charset="0"/>
              </a:rPr>
              <a:t>{1</a:t>
            </a:r>
            <a:r>
              <a:rPr lang="en-US" dirty="0" smtClean="0">
                <a:latin typeface="Arial" pitchFamily="34" charset="0"/>
                <a:cs typeface="Arial" pitchFamily="34" charset="0"/>
              </a:rPr>
              <a:t>,…,n-</a:t>
            </a:r>
            <a:r>
              <a:rPr lang="en-US" dirty="0" err="1" smtClean="0">
                <a:latin typeface="Arial" pitchFamily="34" charset="0"/>
                <a:cs typeface="Arial" pitchFamily="34" charset="0"/>
              </a:rPr>
              <a:t>i</a:t>
            </a:r>
            <a:r>
              <a:rPr lang="en-US" dirty="0" smtClean="0">
                <a:latin typeface="Arial" pitchFamily="34" charset="0"/>
                <a:cs typeface="Arial" pitchFamily="34" charset="0"/>
              </a:rPr>
              <a:t>} and i</a:t>
            </a:r>
            <a:r>
              <a:rPr lang="en-US" dirty="0" smtClean="0">
                <a:latin typeface="cmsy10"/>
                <a:cs typeface="Arial" pitchFamily="34" charset="0"/>
              </a:rPr>
              <a:t>2</a:t>
            </a:r>
            <a:r>
              <a:rPr lang="en-US" dirty="0" smtClean="0">
                <a:latin typeface="Arial" pitchFamily="34" charset="0"/>
                <a:cs typeface="Arial" pitchFamily="34" charset="0"/>
              </a:rPr>
              <a:t>{0,…,n-1}. For constructing a phenotype, a predefined permutation </a:t>
            </a:r>
            <a:r>
              <a:rPr lang="en-US" dirty="0" err="1" smtClean="0">
                <a:latin typeface="Calibri"/>
                <a:cs typeface="Arial" pitchFamily="34" charset="0"/>
              </a:rPr>
              <a:t>x</a:t>
            </a:r>
            <a:r>
              <a:rPr lang="en-US" baseline="30000" dirty="0" err="1" smtClean="0">
                <a:latin typeface="Arial"/>
                <a:cs typeface="Arial" pitchFamily="34" charset="0"/>
              </a:rPr>
              <a:t>s</a:t>
            </a:r>
            <a:r>
              <a:rPr lang="en-US" dirty="0" smtClean="0">
                <a:latin typeface="Arial" pitchFamily="34" charset="0"/>
                <a:cs typeface="Arial" pitchFamily="34" charset="0"/>
              </a:rPr>
              <a:t> of n integers representing the n different cities is used. </a:t>
            </a:r>
            <a:r>
              <a:rPr lang="en-US" dirty="0" err="1" smtClean="0">
                <a:latin typeface="Calibri"/>
                <a:cs typeface="Arial" pitchFamily="34" charset="0"/>
              </a:rPr>
              <a:t>x</a:t>
            </a:r>
            <a:r>
              <a:rPr lang="en-US" baseline="30000" dirty="0" err="1" smtClean="0">
                <a:latin typeface="Arial"/>
                <a:cs typeface="Arial" pitchFamily="34" charset="0"/>
              </a:rPr>
              <a:t>s</a:t>
            </a:r>
            <a:r>
              <a:rPr lang="en-US" dirty="0" smtClean="0">
                <a:latin typeface="Arial" pitchFamily="34" charset="0"/>
                <a:cs typeface="Arial" pitchFamily="34" charset="0"/>
              </a:rPr>
              <a:t> can be problem-specific and, for example, consider edge weights. A phenotype (tour) is constructed from </a:t>
            </a:r>
            <a:r>
              <a:rPr lang="en-US" dirty="0" err="1" smtClean="0">
                <a:latin typeface="Calibri"/>
                <a:cs typeface="Arial" pitchFamily="34" charset="0"/>
              </a:rPr>
              <a:t>x</a:t>
            </a:r>
            <a:r>
              <a:rPr lang="en-US" baseline="30000" dirty="0" err="1" smtClean="0">
                <a:latin typeface="Arial"/>
                <a:cs typeface="Arial" pitchFamily="34" charset="0"/>
              </a:rPr>
              <a:t>g</a:t>
            </a:r>
            <a:r>
              <a:rPr lang="en-US" dirty="0" smtClean="0">
                <a:latin typeface="Arial" pitchFamily="34" charset="0"/>
                <a:cs typeface="Arial" pitchFamily="34" charset="0"/>
              </a:rPr>
              <a:t> by subsequently adding (starting with </a:t>
            </a:r>
            <a:r>
              <a:rPr lang="en-US" dirty="0" err="1" smtClean="0">
                <a:latin typeface="Arial" pitchFamily="34" charset="0"/>
                <a:cs typeface="Arial" pitchFamily="34" charset="0"/>
              </a:rPr>
              <a:t>i</a:t>
            </a:r>
            <a:r>
              <a:rPr lang="en-US" dirty="0" smtClean="0">
                <a:latin typeface="Arial" pitchFamily="34" charset="0"/>
                <a:cs typeface="Arial" pitchFamily="34" charset="0"/>
              </a:rPr>
              <a:t>=0) the </a:t>
            </a:r>
            <a:r>
              <a:rPr lang="en-US" dirty="0" err="1" smtClean="0">
                <a:latin typeface="Calibri"/>
                <a:cs typeface="Arial" pitchFamily="34" charset="0"/>
              </a:rPr>
              <a:t>x</a:t>
            </a:r>
            <a:r>
              <a:rPr lang="en-US" baseline="30000" dirty="0" err="1" smtClean="0">
                <a:latin typeface="Calibri"/>
                <a:cs typeface="Arial" pitchFamily="34" charset="0"/>
              </a:rPr>
              <a:t>g</a:t>
            </a:r>
            <a:r>
              <a:rPr lang="en-US" baseline="-25000" dirty="0" err="1" smtClean="0">
                <a:latin typeface="Arial"/>
                <a:cs typeface="Arial" pitchFamily="34" charset="0"/>
              </a:rPr>
              <a:t>i</a:t>
            </a:r>
            <a:r>
              <a:rPr lang="en-US" dirty="0" err="1" smtClean="0">
                <a:latin typeface="Calibri"/>
                <a:cs typeface="Arial" pitchFamily="34" charset="0"/>
              </a:rPr>
              <a:t>th</a:t>
            </a:r>
            <a:r>
              <a:rPr lang="en-US" dirty="0" smtClean="0">
                <a:latin typeface="Arial" pitchFamily="34" charset="0"/>
                <a:cs typeface="Arial" pitchFamily="34" charset="0"/>
              </a:rPr>
              <a:t> element of </a:t>
            </a:r>
            <a:r>
              <a:rPr lang="en-US" dirty="0" err="1" smtClean="0">
                <a:latin typeface="Calibri"/>
                <a:cs typeface="Arial" pitchFamily="34" charset="0"/>
              </a:rPr>
              <a:t>x</a:t>
            </a:r>
            <a:r>
              <a:rPr lang="en-US" baseline="30000" dirty="0" err="1" smtClean="0">
                <a:latin typeface="Arial"/>
                <a:cs typeface="Arial" pitchFamily="34" charset="0"/>
              </a:rPr>
              <a:t>s</a:t>
            </a:r>
            <a:r>
              <a:rPr lang="en-US" dirty="0" smtClean="0">
                <a:latin typeface="Arial" pitchFamily="34" charset="0"/>
                <a:cs typeface="Arial" pitchFamily="34" charset="0"/>
              </a:rPr>
              <a:t> to the phenotype (which initially contains no elements) and removing the </a:t>
            </a:r>
            <a:r>
              <a:rPr lang="en-US" dirty="0" err="1" smtClean="0">
                <a:latin typeface="Calibri"/>
                <a:cs typeface="Arial" pitchFamily="34" charset="0"/>
              </a:rPr>
              <a:t>x</a:t>
            </a:r>
            <a:r>
              <a:rPr lang="en-US" baseline="30000" dirty="0" err="1" smtClean="0">
                <a:latin typeface="Calibri"/>
                <a:cs typeface="Arial" pitchFamily="34" charset="0"/>
              </a:rPr>
              <a:t>g</a:t>
            </a:r>
            <a:r>
              <a:rPr lang="en-US" baseline="-25000" dirty="0" err="1" smtClean="0">
                <a:latin typeface="Arial"/>
                <a:cs typeface="Arial" pitchFamily="34" charset="0"/>
              </a:rPr>
              <a:t>i</a:t>
            </a:r>
            <a:r>
              <a:rPr lang="en-US" dirty="0" err="1" smtClean="0">
                <a:latin typeface="Calibri"/>
                <a:cs typeface="Arial" pitchFamily="34" charset="0"/>
              </a:rPr>
              <a:t>th</a:t>
            </a:r>
            <a:r>
              <a:rPr lang="en-US" dirty="0" smtClean="0">
                <a:latin typeface="Arial" pitchFamily="34" charset="0"/>
                <a:cs typeface="Arial" pitchFamily="34" charset="0"/>
              </a:rPr>
              <a:t> element of </a:t>
            </a:r>
            <a:r>
              <a:rPr lang="en-US" dirty="0" err="1" smtClean="0">
                <a:latin typeface="Calibri"/>
                <a:cs typeface="Arial" pitchFamily="34" charset="0"/>
              </a:rPr>
              <a:t>x</a:t>
            </a:r>
            <a:r>
              <a:rPr lang="en-US" baseline="30000" dirty="0" err="1" smtClean="0">
                <a:latin typeface="Arial"/>
                <a:cs typeface="Arial" pitchFamily="34" charset="0"/>
              </a:rPr>
              <a:t>s</a:t>
            </a:r>
            <a:r>
              <a:rPr lang="en-US" dirty="0" smtClean="0">
                <a:latin typeface="Arial" pitchFamily="34" charset="0"/>
                <a:cs typeface="Arial" pitchFamily="34" charset="0"/>
              </a:rPr>
              <a:t>. Problem-specific knowledge can be considered by choosing an appropriate </a:t>
            </a:r>
            <a:r>
              <a:rPr lang="en-US" dirty="0" err="1" smtClean="0">
                <a:latin typeface="Calibri"/>
                <a:cs typeface="Arial" pitchFamily="34" charset="0"/>
              </a:rPr>
              <a:t>x</a:t>
            </a:r>
            <a:r>
              <a:rPr lang="en-US" baseline="30000" dirty="0" err="1" smtClean="0">
                <a:latin typeface="Arial"/>
                <a:cs typeface="Arial" pitchFamily="34" charset="0"/>
              </a:rPr>
              <a:t>s</a:t>
            </a:r>
            <a:r>
              <a:rPr lang="en-US" dirty="0" smtClean="0">
                <a:latin typeface="Arial" pitchFamily="34" charset="0"/>
                <a:cs typeface="Arial" pitchFamily="34" charset="0"/>
              </a:rPr>
              <a:t> as genotypes define perturbations of </a:t>
            </a:r>
            <a:r>
              <a:rPr lang="en-US" dirty="0" err="1" smtClean="0">
                <a:latin typeface="Calibri"/>
                <a:cs typeface="Arial" pitchFamily="34" charset="0"/>
              </a:rPr>
              <a:t>x</a:t>
            </a:r>
            <a:r>
              <a:rPr lang="en-US" baseline="30000" dirty="0" err="1" smtClean="0">
                <a:latin typeface="Arial"/>
                <a:cs typeface="Arial" pitchFamily="34" charset="0"/>
              </a:rPr>
              <a:t>s</a:t>
            </a:r>
            <a:r>
              <a:rPr lang="en-US" dirty="0" smtClean="0">
                <a:latin typeface="Arial" pitchFamily="34" charset="0"/>
                <a:cs typeface="Arial" pitchFamily="34" charset="0"/>
              </a:rPr>
              <a:t> and using small integers for the </a:t>
            </a:r>
            <a:r>
              <a:rPr lang="en-US" dirty="0" err="1" smtClean="0">
                <a:latin typeface="Calibri"/>
                <a:cs typeface="Arial" pitchFamily="34" charset="0"/>
              </a:rPr>
              <a:t>x</a:t>
            </a:r>
            <a:r>
              <a:rPr lang="en-US" baseline="30000" dirty="0" err="1" smtClean="0">
                <a:latin typeface="Arial"/>
                <a:cs typeface="Arial" pitchFamily="34" charset="0"/>
              </a:rPr>
              <a:t>g</a:t>
            </a:r>
            <a:r>
              <a:rPr lang="en-US" dirty="0" smtClean="0">
                <a:latin typeface="Calibri"/>
                <a:cs typeface="Arial" pitchFamily="34" charset="0"/>
              </a:rPr>
              <a:t> </a:t>
            </a:r>
            <a:r>
              <a:rPr lang="en-US" baseline="-25000" dirty="0" err="1" smtClean="0">
                <a:latin typeface="Arial"/>
                <a:cs typeface="Arial" pitchFamily="34" charset="0"/>
              </a:rPr>
              <a:t>i</a:t>
            </a:r>
            <a:r>
              <a:rPr lang="en-US" dirty="0" smtClean="0">
                <a:latin typeface="Arial" pitchFamily="34" charset="0"/>
                <a:cs typeface="Arial" pitchFamily="34" charset="0"/>
              </a:rPr>
              <a:t> results in a bias of the resulting phenotypes towards </a:t>
            </a:r>
            <a:r>
              <a:rPr lang="en-US" dirty="0" err="1" smtClean="0">
                <a:latin typeface="Calibri"/>
                <a:cs typeface="Arial" pitchFamily="34" charset="0"/>
              </a:rPr>
              <a:t>x</a:t>
            </a:r>
            <a:r>
              <a:rPr lang="en-US" baseline="30000" dirty="0" err="1" smtClean="0">
                <a:latin typeface="Arial"/>
                <a:cs typeface="Arial" pitchFamily="34" charset="0"/>
              </a:rPr>
              <a:t>s</a:t>
            </a:r>
            <a:r>
              <a:rPr lang="en-US" dirty="0" smtClean="0">
                <a:latin typeface="Arial" pitchFamily="34" charset="0"/>
                <a:cs typeface="Arial" pitchFamily="34" charset="0"/>
              </a:rPr>
              <a:t>. For example, for </a:t>
            </a:r>
            <a:r>
              <a:rPr lang="en-US" dirty="0" err="1" smtClean="0">
                <a:latin typeface="Calibri"/>
                <a:cs typeface="Arial" pitchFamily="34" charset="0"/>
              </a:rPr>
              <a:t>x</a:t>
            </a:r>
            <a:r>
              <a:rPr lang="en-US" baseline="30000" dirty="0" err="1" smtClean="0">
                <a:latin typeface="Arial"/>
                <a:cs typeface="Arial" pitchFamily="34" charset="0"/>
              </a:rPr>
              <a:t>g</a:t>
            </a:r>
            <a:r>
              <a:rPr lang="en-US" baseline="-25000" dirty="0" err="1" smtClean="0">
                <a:latin typeface="Arial"/>
                <a:cs typeface="Arial" pitchFamily="34" charset="0"/>
              </a:rPr>
              <a:t>i</a:t>
            </a:r>
            <a:r>
              <a:rPr lang="en-US" dirty="0" smtClean="0">
                <a:latin typeface="Calibri"/>
                <a:cs typeface="Arial" pitchFamily="34" charset="0"/>
              </a:rPr>
              <a:t>=1</a:t>
            </a:r>
            <a:r>
              <a:rPr lang="en-US" dirty="0" smtClean="0">
                <a:latin typeface="Arial" pitchFamily="34" charset="0"/>
                <a:cs typeface="Arial" pitchFamily="34" charset="0"/>
              </a:rPr>
              <a:t> (i</a:t>
            </a:r>
            <a:r>
              <a:rPr lang="en-US" dirty="0" smtClean="0">
                <a:latin typeface="cmsy10"/>
                <a:cs typeface="Arial" pitchFamily="34" charset="0"/>
              </a:rPr>
              <a:t>2</a:t>
            </a:r>
            <a:r>
              <a:rPr lang="en-US" dirty="0" smtClean="0">
                <a:latin typeface="Arial" pitchFamily="34" charset="0"/>
                <a:cs typeface="Arial" pitchFamily="34" charset="0"/>
              </a:rPr>
              <a:t>{0,…,n-1}), the resulting phenotype is </a:t>
            </a:r>
            <a:r>
              <a:rPr lang="en-US" dirty="0" err="1" smtClean="0">
                <a:latin typeface="Calibri"/>
                <a:cs typeface="Arial" pitchFamily="34" charset="0"/>
              </a:rPr>
              <a:t>x</a:t>
            </a:r>
            <a:r>
              <a:rPr lang="en-US" baseline="30000" dirty="0" err="1" smtClean="0">
                <a:latin typeface="Arial"/>
                <a:cs typeface="Arial" pitchFamily="34" charset="0"/>
              </a:rPr>
              <a:t>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5" name="Textplatzhalter 3"/>
          <p:cNvSpPr>
            <a:spLocks noGrp="1"/>
          </p:cNvSpPr>
          <p:nvPr>
            <p:ph type="body" sz="quarter" idx="10"/>
          </p:nvPr>
        </p:nvSpPr>
        <p:spPr/>
        <p:txBody>
          <a:bodyPr/>
          <a:lstStyle/>
          <a:p>
            <a:r>
              <a:rPr lang="en-US" smtClean="0"/>
              <a:t>Design Principles -  Biasing</a:t>
            </a:r>
            <a:endParaRPr lang="en-US" dirty="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Biased representation</a:t>
            </a:r>
            <a:endParaRPr lang="en-US"/>
          </a:p>
        </p:txBody>
      </p:sp>
      <p:sp>
        <p:nvSpPr>
          <p:cNvPr id="3" name="Inhaltsplatzhalter 2"/>
          <p:cNvSpPr>
            <a:spLocks noGrp="1"/>
          </p:cNvSpPr>
          <p:nvPr>
            <p:ph idx="1"/>
          </p:nvPr>
        </p:nvSpPr>
        <p:spPr/>
        <p:txBody>
          <a:bodyPr/>
          <a:lstStyle/>
          <a:p>
            <a:r>
              <a:rPr lang="en-US" smtClean="0"/>
              <a:t>Number of genotypes exceeds number of genotypes</a:t>
            </a:r>
          </a:p>
          <a:p>
            <a:r>
              <a:rPr lang="en-US" smtClean="0"/>
              <a:t>Redundant representations</a:t>
            </a:r>
          </a:p>
          <a:p>
            <a:r>
              <a:rPr lang="en-US" smtClean="0"/>
              <a:t>Redundant representations are biased if some phenotypes are represented by a larger number of genotypes</a:t>
            </a:r>
          </a:p>
          <a:p>
            <a:r>
              <a:rPr lang="en-US" smtClean="0"/>
              <a:t>Biased representation: overrepresentation of good solutions, good solutions take larger share of search space</a:t>
            </a:r>
          </a:p>
          <a:p>
            <a:endParaRPr lang="en-US" smtClean="0"/>
          </a:p>
        </p:txBody>
      </p:sp>
      <p:sp>
        <p:nvSpPr>
          <p:cNvPr id="4" name="Textplatzhalter 3"/>
          <p:cNvSpPr>
            <a:spLocks noGrp="1"/>
          </p:cNvSpPr>
          <p:nvPr>
            <p:ph type="body" sz="quarter" idx="10"/>
          </p:nvPr>
        </p:nvSpPr>
        <p:spPr>
          <a:xfrm>
            <a:off x="468313" y="0"/>
            <a:ext cx="7559675" cy="260350"/>
          </a:xfrm>
        </p:spPr>
        <p:txBody>
          <a:bodyPr/>
          <a:lstStyle/>
          <a:p>
            <a:r>
              <a:rPr lang="en-US" smtClean="0"/>
              <a:t>Design Principles -  Biasing</a:t>
            </a:r>
            <a:endParaRPr lang="en-US" dirty="0"/>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Biased search operators</a:t>
            </a:r>
            <a:endParaRPr lang="en-US"/>
          </a:p>
        </p:txBody>
      </p:sp>
      <p:sp>
        <p:nvSpPr>
          <p:cNvPr id="3" name="Inhaltsplatzhalter 2"/>
          <p:cNvSpPr>
            <a:spLocks noGrp="1"/>
          </p:cNvSpPr>
          <p:nvPr>
            <p:ph idx="1"/>
          </p:nvPr>
        </p:nvSpPr>
        <p:spPr/>
        <p:txBody>
          <a:bodyPr/>
          <a:lstStyle/>
          <a:p>
            <a:r>
              <a:rPr lang="en-US" smtClean="0"/>
              <a:t>Search operators are biased if they generate or select certain solutions with higher probability</a:t>
            </a:r>
          </a:p>
          <a:p>
            <a:r>
              <a:rPr lang="en-US" smtClean="0"/>
              <a:t>Integration of structural features into new solutions</a:t>
            </a:r>
          </a:p>
          <a:p>
            <a:r>
              <a:rPr lang="en-US" smtClean="0"/>
              <a:t>Example: optimal TSP solutions do not cross</a:t>
            </a:r>
          </a:p>
          <a:p>
            <a:pPr lvl="1"/>
            <a:r>
              <a:rPr lang="en-US" smtClean="0"/>
              <a:t>Operators should not generate crossing solutions because they have bad quality</a:t>
            </a:r>
          </a:p>
          <a:p>
            <a:endParaRPr lang="en-US" smtClean="0"/>
          </a:p>
        </p:txBody>
      </p:sp>
      <p:sp>
        <p:nvSpPr>
          <p:cNvPr id="4" name="Textplatzhalter 3"/>
          <p:cNvSpPr>
            <a:spLocks noGrp="1"/>
          </p:cNvSpPr>
          <p:nvPr>
            <p:ph type="body" sz="quarter" idx="10"/>
          </p:nvPr>
        </p:nvSpPr>
        <p:spPr>
          <a:xfrm>
            <a:off x="468313" y="0"/>
            <a:ext cx="7559675" cy="260350"/>
          </a:xfrm>
        </p:spPr>
        <p:txBody>
          <a:bodyPr/>
          <a:lstStyle/>
          <a:p>
            <a:r>
              <a:rPr lang="en-US" smtClean="0"/>
              <a:t>Design Principles -  Biasing</a:t>
            </a:r>
            <a:endParaRPr lang="en-US" dirty="0"/>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Biased fitness function</a:t>
            </a:r>
            <a:endParaRPr lang="en-US"/>
          </a:p>
        </p:txBody>
      </p:sp>
      <p:sp>
        <p:nvSpPr>
          <p:cNvPr id="3" name="Inhaltsplatzhalter 2"/>
          <p:cNvSpPr>
            <a:spLocks noGrp="1"/>
          </p:cNvSpPr>
          <p:nvPr>
            <p:ph idx="1"/>
          </p:nvPr>
        </p:nvSpPr>
        <p:spPr/>
        <p:txBody>
          <a:bodyPr>
            <a:normAutofit/>
          </a:bodyPr>
          <a:lstStyle/>
          <a:p>
            <a:r>
              <a:rPr lang="en-US" sz="2800" smtClean="0"/>
              <a:t>Fitness function is objective function as the heuristic sees it</a:t>
            </a:r>
          </a:p>
          <a:p>
            <a:r>
              <a:rPr lang="en-US" sz="2800" smtClean="0"/>
              <a:t>Improve fitness of solutions that share a desired feature</a:t>
            </a:r>
          </a:p>
          <a:p>
            <a:r>
              <a:rPr lang="en-US" sz="2800" smtClean="0"/>
              <a:t>Penalize solutions that do not share a certain feature</a:t>
            </a:r>
          </a:p>
          <a:p>
            <a:r>
              <a:rPr lang="en-US" sz="2800" smtClean="0"/>
              <a:t>Handle constraints: penalize solutions that violate certain constraints</a:t>
            </a:r>
          </a:p>
          <a:p>
            <a:endParaRPr lang="en-US" sz="2800"/>
          </a:p>
        </p:txBody>
      </p:sp>
      <p:sp>
        <p:nvSpPr>
          <p:cNvPr id="4" name="Textplatzhalter 3"/>
          <p:cNvSpPr>
            <a:spLocks noGrp="1"/>
          </p:cNvSpPr>
          <p:nvPr>
            <p:ph type="body" sz="quarter" idx="10"/>
          </p:nvPr>
        </p:nvSpPr>
        <p:spPr>
          <a:xfrm>
            <a:off x="468313" y="0"/>
            <a:ext cx="7559675" cy="260350"/>
          </a:xfrm>
        </p:spPr>
        <p:txBody>
          <a:bodyPr/>
          <a:lstStyle/>
          <a:p>
            <a:r>
              <a:rPr lang="en-US" smtClean="0"/>
              <a:t>Design Principles -  Biasing</a:t>
            </a:r>
            <a:endParaRPr lang="en-US" dirty="0"/>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Biased search strategy</a:t>
            </a:r>
            <a:endParaRPr lang="en-US"/>
          </a:p>
        </p:txBody>
      </p:sp>
      <p:sp>
        <p:nvSpPr>
          <p:cNvPr id="3" name="Inhaltsplatzhalter 2"/>
          <p:cNvSpPr>
            <a:spLocks noGrp="1"/>
          </p:cNvSpPr>
          <p:nvPr>
            <p:ph idx="1"/>
          </p:nvPr>
        </p:nvSpPr>
        <p:spPr/>
        <p:txBody>
          <a:bodyPr>
            <a:noAutofit/>
          </a:bodyPr>
          <a:lstStyle/>
          <a:p>
            <a:r>
              <a:rPr lang="en-US" sz="2800" dirty="0" smtClean="0"/>
              <a:t>If problem is known to be </a:t>
            </a:r>
            <a:r>
              <a:rPr lang="en-US" sz="2800" dirty="0" err="1" smtClean="0"/>
              <a:t>unimodal</a:t>
            </a:r>
            <a:r>
              <a:rPr lang="en-US" sz="2800" dirty="0" smtClean="0"/>
              <a:t>, we can favor intensification and use less exploration</a:t>
            </a:r>
          </a:p>
          <a:p>
            <a:r>
              <a:rPr lang="en-US" sz="2800" dirty="0" smtClean="0"/>
              <a:t>If problem is known to be multimodal, local minima are more important and we must diversify</a:t>
            </a:r>
          </a:p>
          <a:p>
            <a:r>
              <a:rPr lang="en-US" sz="2800" dirty="0" smtClean="0"/>
              <a:t>Example: use different starting temperatures in Simulated Annealing approach, depending on multimodality of search space</a:t>
            </a:r>
            <a:endParaRPr lang="en-US" sz="2800" dirty="0"/>
          </a:p>
        </p:txBody>
      </p:sp>
      <p:sp>
        <p:nvSpPr>
          <p:cNvPr id="4" name="Textplatzhalter 3"/>
          <p:cNvSpPr>
            <a:spLocks noGrp="1"/>
          </p:cNvSpPr>
          <p:nvPr>
            <p:ph type="body" sz="quarter" idx="10"/>
          </p:nvPr>
        </p:nvSpPr>
        <p:spPr>
          <a:xfrm>
            <a:off x="468313" y="0"/>
            <a:ext cx="7559675" cy="260350"/>
          </a:xfrm>
        </p:spPr>
        <p:txBody>
          <a:bodyPr/>
          <a:lstStyle/>
          <a:p>
            <a:r>
              <a:rPr lang="en-US" smtClean="0"/>
              <a:t>Design Principles -  Biasing</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Approximation and complexity</a:t>
            </a:r>
            <a:endParaRPr lang="en-US"/>
          </a:p>
        </p:txBody>
      </p:sp>
      <p:sp>
        <p:nvSpPr>
          <p:cNvPr id="3" name="Inhaltsplatzhalter 2"/>
          <p:cNvSpPr>
            <a:spLocks noGrp="1"/>
          </p:cNvSpPr>
          <p:nvPr>
            <p:ph idx="1"/>
          </p:nvPr>
        </p:nvSpPr>
        <p:spPr/>
        <p:txBody>
          <a:bodyPr/>
          <a:lstStyle/>
          <a:p>
            <a:r>
              <a:rPr lang="en-US" smtClean="0"/>
              <a:t>FPTAS are most effective, followed by PTAS and APX</a:t>
            </a:r>
          </a:p>
          <a:p>
            <a:r>
              <a:rPr lang="en-US" smtClean="0"/>
              <a:t>Introduce new complexity classes</a:t>
            </a:r>
          </a:p>
          <a:p>
            <a:r>
              <a:rPr lang="en-US" smtClean="0"/>
              <a:t>Problems in P can be solved in polynomial time</a:t>
            </a:r>
          </a:p>
          <a:p>
            <a:r>
              <a:rPr lang="en-US" smtClean="0"/>
              <a:t>Problems in NP require exponential time</a:t>
            </a:r>
          </a:p>
          <a:p>
            <a:r>
              <a:rPr lang="en-US" smtClean="0"/>
              <a:t> </a:t>
            </a:r>
          </a:p>
          <a:p>
            <a:r>
              <a:rPr lang="en-US" smtClean="0"/>
              <a:t>Problem is PTAS-hard if no FPTAS exists</a:t>
            </a:r>
          </a:p>
          <a:p>
            <a:r>
              <a:rPr lang="en-US" smtClean="0"/>
              <a:t>Problem is APX hard if no PTAS exists</a:t>
            </a:r>
          </a:p>
          <a:p>
            <a:endParaRPr lang="en-US" smtClean="0"/>
          </a:p>
        </p:txBody>
      </p:sp>
      <p:pic>
        <p:nvPicPr>
          <p:cNvPr id="5" name="Grafik 4" descr="TP_tmp.emf"/>
          <p:cNvPicPr>
            <a:picLocks noChangeAspect="1"/>
          </p:cNvPicPr>
          <p:nvPr>
            <p:custDataLst>
              <p:tags r:id="rId1"/>
            </p:custDataLst>
          </p:nvPr>
        </p:nvPicPr>
        <p:blipFill>
          <a:blip r:embed="rId4" cstate="print"/>
          <a:stretch>
            <a:fillRect/>
          </a:stretch>
        </p:blipFill>
        <p:spPr>
          <a:xfrm>
            <a:off x="899592" y="4077072"/>
            <a:ext cx="4319999" cy="306000"/>
          </a:xfrm>
          <a:prstGeom prst="rect">
            <a:avLst/>
          </a:prstGeom>
        </p:spPr>
      </p:pic>
      <p:cxnSp>
        <p:nvCxnSpPr>
          <p:cNvPr id="7" name="Gerade Verbindung 6"/>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8" name="Textplatzhalter 10"/>
          <p:cNvSpPr>
            <a:spLocks noGrp="1"/>
          </p:cNvSpPr>
          <p:nvPr>
            <p:ph type="body" sz="quarter" idx="10"/>
          </p:nvPr>
        </p:nvSpPr>
        <p:spPr>
          <a:xfrm>
            <a:off x="468313" y="0"/>
            <a:ext cx="7559675" cy="260350"/>
          </a:xfrm>
        </p:spPr>
        <p:txBody>
          <a:bodyPr/>
          <a:lstStyle/>
          <a:p>
            <a:r>
              <a:rPr lang="en-US" smtClean="0"/>
              <a:t>Modern Heuristics - Approximations</a:t>
            </a:r>
            <a:endParaRPr lang="en-US" dirty="0"/>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p:txBody>
          <a:bodyPr/>
          <a:lstStyle/>
          <a:p>
            <a:r>
              <a:rPr lang="en-US" dirty="0" smtClean="0"/>
              <a:t>Done</a:t>
            </a:r>
            <a:endParaRPr lang="en-US" dirty="0"/>
          </a:p>
        </p:txBody>
      </p:sp>
      <p:sp>
        <p:nvSpPr>
          <p:cNvPr id="4" name="Textfeld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EX10"/>
              </a:rPr>
              <a:t>A</a:t>
            </a:r>
            <a:r>
              <a:rPr lang="en-US" smtClean="0">
                <a:latin typeface="CMR7"/>
              </a:rPr>
              <a:t>A</a:t>
            </a:r>
            <a:r>
              <a:rPr lang="en-US" smtClean="0">
                <a:latin typeface="CMMI7"/>
              </a:rPr>
              <a:t>A</a:t>
            </a:r>
            <a:r>
              <a:rPr lang="en-US" smtClean="0">
                <a:latin typeface="CMMI10"/>
              </a:rPr>
              <a:t>A</a:t>
            </a:r>
            <a:r>
              <a:rPr lang="en-US" smtClean="0">
                <a:latin typeface="CMR10"/>
              </a:rPr>
              <a:t>A</a:t>
            </a:r>
            <a:r>
              <a:rPr lang="en-US" smtClean="0">
                <a:latin typeface="CMSY10ORIG"/>
              </a:rPr>
              <a:t>A</a:t>
            </a:r>
            <a:r>
              <a:rPr lang="en-US" smtClean="0">
                <a:latin typeface="CMMI5"/>
              </a:rPr>
              <a:t>A</a:t>
            </a:r>
            <a:r>
              <a:rPr lang="en-US" smtClean="0">
                <a:latin typeface="CMSY7"/>
              </a:rPr>
              <a:t>A</a:t>
            </a:r>
            <a:r>
              <a:rPr lang="en-US" smtClean="0">
                <a:latin typeface="CMR5"/>
              </a:rPr>
              <a:t>A</a:t>
            </a:r>
            <a:endParaRPr lang="en-US"/>
          </a:p>
        </p:txBody>
      </p:sp>
      <p:sp>
        <p:nvSpPr>
          <p:cNvPr id="5" name="Textplatzhalter 4"/>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Modern heuristics</a:t>
            </a:r>
            <a:endParaRPr lang="en-US"/>
          </a:p>
        </p:txBody>
      </p:sp>
      <p:sp>
        <p:nvSpPr>
          <p:cNvPr id="3" name="Inhaltsplatzhalter 2"/>
          <p:cNvSpPr>
            <a:spLocks noGrp="1"/>
          </p:cNvSpPr>
          <p:nvPr>
            <p:ph idx="1"/>
          </p:nvPr>
        </p:nvSpPr>
        <p:spPr/>
        <p:txBody>
          <a:bodyPr>
            <a:normAutofit fontScale="92500" lnSpcReduction="10000"/>
          </a:bodyPr>
          <a:lstStyle/>
          <a:p>
            <a:r>
              <a:rPr lang="en-US" dirty="0" smtClean="0"/>
              <a:t>Extended variants of improvement heuristics, „metaheuristics“</a:t>
            </a:r>
          </a:p>
          <a:p>
            <a:r>
              <a:rPr lang="en-US" dirty="0" smtClean="0"/>
              <a:t>Modern heuristics</a:t>
            </a:r>
          </a:p>
          <a:p>
            <a:pPr lvl="1"/>
            <a:r>
              <a:rPr lang="en-US" dirty="0" smtClean="0"/>
              <a:t>Can be applied to a wide range of problems</a:t>
            </a:r>
          </a:p>
          <a:p>
            <a:pPr lvl="1"/>
            <a:r>
              <a:rPr lang="en-US" dirty="0" smtClean="0"/>
              <a:t>Use intensification (exploitation) and diversification (exploration) steps</a:t>
            </a:r>
          </a:p>
          <a:p>
            <a:r>
              <a:rPr lang="en-US" dirty="0" smtClean="0"/>
              <a:t>Intensification steps shall improve quality</a:t>
            </a:r>
          </a:p>
          <a:p>
            <a:r>
              <a:rPr lang="en-US" dirty="0" smtClean="0"/>
              <a:t>Diversification explores new areas of search space, also accepting complete or partial solutions that are inferior to current solution</a:t>
            </a:r>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Modern Heuristics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Principles (1)</a:t>
            </a:r>
            <a:endParaRPr lang="en-US"/>
          </a:p>
        </p:txBody>
      </p:sp>
      <p:sp>
        <p:nvSpPr>
          <p:cNvPr id="3" name="Inhaltsplatzhalter 2"/>
          <p:cNvSpPr>
            <a:spLocks noGrp="1"/>
          </p:cNvSpPr>
          <p:nvPr>
            <p:ph idx="1"/>
          </p:nvPr>
        </p:nvSpPr>
        <p:spPr/>
        <p:txBody>
          <a:bodyPr>
            <a:normAutofit fontScale="85000" lnSpcReduction="10000"/>
          </a:bodyPr>
          <a:lstStyle/>
          <a:p>
            <a:r>
              <a:rPr lang="en-US" dirty="0" smtClean="0"/>
              <a:t>Start with one or more random solutions</a:t>
            </a:r>
          </a:p>
          <a:p>
            <a:r>
              <a:rPr lang="en-US" dirty="0" smtClean="0"/>
              <a:t>In iterative steps modify solution(s) to generate one or more new solution(s)</a:t>
            </a:r>
          </a:p>
          <a:p>
            <a:r>
              <a:rPr lang="en-US" dirty="0" smtClean="0"/>
              <a:t>New solutions are created by search operators (variation operators)</a:t>
            </a:r>
          </a:p>
          <a:p>
            <a:r>
              <a:rPr lang="en-US" dirty="0" smtClean="0"/>
              <a:t>Regularly perform intensification and exploration phases</a:t>
            </a:r>
          </a:p>
          <a:p>
            <a:pPr lvl="1"/>
            <a:r>
              <a:rPr lang="en-US" dirty="0" smtClean="0"/>
              <a:t>During intensification, it uses objective function values and focuses variation on high-quality solutions</a:t>
            </a:r>
          </a:p>
          <a:p>
            <a:pPr lvl="1"/>
            <a:r>
              <a:rPr lang="en-US" dirty="0" smtClean="0"/>
              <a:t>During diversification, usually objective function values are not considered. Modify solutions such that new areas of search space are explored.</a:t>
            </a:r>
            <a:endParaRPr lang="en-US" dirty="0"/>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Modern Heuristics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Principles (2)</a:t>
            </a:r>
            <a:endParaRPr lang="en-US"/>
          </a:p>
        </p:txBody>
      </p:sp>
      <p:sp>
        <p:nvSpPr>
          <p:cNvPr id="3" name="Inhaltsplatzhalter 2"/>
          <p:cNvSpPr>
            <a:spLocks noGrp="1"/>
          </p:cNvSpPr>
          <p:nvPr>
            <p:ph idx="1"/>
          </p:nvPr>
        </p:nvSpPr>
        <p:spPr/>
        <p:txBody>
          <a:bodyPr/>
          <a:lstStyle/>
          <a:p>
            <a:r>
              <a:rPr lang="en-US" dirty="0" smtClean="0"/>
              <a:t>Modern heuristics perform a limited number of search steps</a:t>
            </a:r>
          </a:p>
          <a:p>
            <a:r>
              <a:rPr lang="en-US" dirty="0" smtClean="0"/>
              <a:t>To be applicable, two requirements must be met</a:t>
            </a:r>
          </a:p>
          <a:p>
            <a:pPr lvl="1"/>
            <a:r>
              <a:rPr lang="en-US" dirty="0" smtClean="0"/>
              <a:t>Representation: We must be able to represent complete solutions so that variation operators can be used.</a:t>
            </a:r>
          </a:p>
          <a:p>
            <a:pPr lvl="1"/>
            <a:r>
              <a:rPr lang="en-US" dirty="0" smtClean="0"/>
              <a:t>Pair wise fitness comparisons must be possible, indicating which of two solutions is better.</a:t>
            </a:r>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Modern Heuristics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Agenda</a:t>
            </a:r>
            <a:endParaRPr lang="en-US" dirty="0"/>
          </a:p>
        </p:txBody>
      </p:sp>
      <p:sp>
        <p:nvSpPr>
          <p:cNvPr id="3" name="Inhaltsplatzhalter 2"/>
          <p:cNvSpPr>
            <a:spLocks noGrp="1"/>
          </p:cNvSpPr>
          <p:nvPr>
            <p:ph idx="1"/>
          </p:nvPr>
        </p:nvSpPr>
        <p:spPr>
          <a:xfrm>
            <a:off x="457200" y="1711349"/>
            <a:ext cx="3682752" cy="4813995"/>
          </a:xfrm>
        </p:spPr>
        <p:txBody>
          <a:bodyPr>
            <a:normAutofit fontScale="55000" lnSpcReduction="20000"/>
          </a:bodyPr>
          <a:lstStyle/>
          <a:p>
            <a:pPr marL="514350" indent="-514350">
              <a:buFont typeface="+mj-lt"/>
              <a:buAutoNum type="arabicPeriod"/>
            </a:pPr>
            <a:r>
              <a:rPr lang="en-US" dirty="0" smtClean="0"/>
              <a:t>Modern Heuristics (10)</a:t>
            </a:r>
          </a:p>
          <a:p>
            <a:pPr marL="914400" lvl="1" indent="-514350">
              <a:buFont typeface="+mj-lt"/>
              <a:buAutoNum type="arabicPeriod"/>
            </a:pPr>
            <a:r>
              <a:rPr lang="en-US" dirty="0" smtClean="0"/>
              <a:t>Heuristics</a:t>
            </a:r>
          </a:p>
          <a:p>
            <a:pPr marL="914400" lvl="1" indent="-514350">
              <a:buFont typeface="+mj-lt"/>
              <a:buAutoNum type="arabicPeriod"/>
            </a:pPr>
            <a:r>
              <a:rPr lang="en-US" dirty="0" smtClean="0"/>
              <a:t>Approximation Algorithms (20)</a:t>
            </a:r>
          </a:p>
          <a:p>
            <a:pPr marL="914400" lvl="1" indent="-514350">
              <a:buFont typeface="+mj-lt"/>
              <a:buAutoNum type="arabicPeriod"/>
            </a:pPr>
            <a:r>
              <a:rPr lang="en-US" dirty="0" smtClean="0"/>
              <a:t>Modern (Meta) Heuristics (27)</a:t>
            </a:r>
          </a:p>
          <a:p>
            <a:pPr marL="514350" indent="-514350">
              <a:buFont typeface="+mj-lt"/>
              <a:buAutoNum type="arabicPeriod"/>
            </a:pPr>
            <a:r>
              <a:rPr lang="en-US" dirty="0" smtClean="0"/>
              <a:t>Optimization Problems (37)</a:t>
            </a:r>
          </a:p>
          <a:p>
            <a:pPr marL="914400" lvl="1" indent="-514350">
              <a:buFont typeface="+mj-lt"/>
              <a:buAutoNum type="arabicPeriod"/>
            </a:pPr>
            <a:r>
              <a:rPr lang="en-US" dirty="0" smtClean="0"/>
              <a:t>Prerequisites </a:t>
            </a:r>
          </a:p>
          <a:p>
            <a:pPr marL="1314450" lvl="2" indent="-514350">
              <a:buFont typeface="+mj-lt"/>
              <a:buAutoNum type="arabicPeriod"/>
            </a:pPr>
            <a:r>
              <a:rPr lang="en-US" dirty="0" smtClean="0"/>
              <a:t>Search Spaces</a:t>
            </a:r>
          </a:p>
          <a:p>
            <a:pPr marL="1314450" lvl="2" indent="-514350">
              <a:buFont typeface="+mj-lt"/>
              <a:buAutoNum type="arabicPeriod"/>
            </a:pPr>
            <a:r>
              <a:rPr lang="en-US" dirty="0" smtClean="0"/>
              <a:t>Fitness Landscapes</a:t>
            </a:r>
          </a:p>
          <a:p>
            <a:pPr marL="914400" lvl="1" indent="-514350">
              <a:buFont typeface="+mj-lt"/>
              <a:buAutoNum type="arabicPeriod"/>
            </a:pPr>
            <a:r>
              <a:rPr lang="en-US" dirty="0" smtClean="0"/>
              <a:t>Problem Complexity (54) </a:t>
            </a:r>
          </a:p>
          <a:p>
            <a:pPr marL="914400" lvl="1" indent="-514350">
              <a:buFont typeface="+mj-lt"/>
              <a:buAutoNum type="arabicPeriod"/>
            </a:pPr>
            <a:r>
              <a:rPr lang="en-US" dirty="0" smtClean="0"/>
              <a:t>No-Free Lunch Theorem (77)</a:t>
            </a:r>
          </a:p>
          <a:p>
            <a:pPr marL="914400" lvl="1" indent="-514350">
              <a:buFont typeface="+mj-lt"/>
              <a:buAutoNum type="arabicPeriod"/>
            </a:pPr>
            <a:r>
              <a:rPr lang="en-US" dirty="0" smtClean="0"/>
              <a:t>Locality (84)</a:t>
            </a:r>
          </a:p>
          <a:p>
            <a:pPr marL="1314450" lvl="2" indent="-514350">
              <a:buFont typeface="+mj-lt"/>
              <a:buAutoNum type="arabicPeriod"/>
            </a:pPr>
            <a:r>
              <a:rPr lang="en-US" dirty="0" smtClean="0"/>
              <a:t>Fitness distance correlation</a:t>
            </a:r>
          </a:p>
          <a:p>
            <a:pPr marL="1314450" lvl="2" indent="-514350">
              <a:buFont typeface="+mj-lt"/>
              <a:buAutoNum type="arabicPeriod"/>
            </a:pPr>
            <a:r>
              <a:rPr lang="en-US" dirty="0" smtClean="0"/>
              <a:t>Ruggedness</a:t>
            </a:r>
          </a:p>
          <a:p>
            <a:pPr marL="914400" lvl="1" indent="-514350">
              <a:buFont typeface="+mj-lt"/>
              <a:buAutoNum type="arabicPeriod"/>
            </a:pPr>
            <a:r>
              <a:rPr lang="en-US" dirty="0" smtClean="0"/>
              <a:t>Decomposability (102)</a:t>
            </a:r>
          </a:p>
          <a:p>
            <a:pPr marL="514350" indent="-514350">
              <a:buFont typeface="+mj-lt"/>
              <a:buAutoNum type="arabicPeriod"/>
            </a:pPr>
            <a:r>
              <a:rPr lang="en-US" dirty="0" smtClean="0"/>
              <a:t>Representations (115)</a:t>
            </a:r>
          </a:p>
          <a:p>
            <a:pPr marL="914400" lvl="1" indent="-514350">
              <a:buFont typeface="+mj-lt"/>
              <a:buAutoNum type="arabicPeriod"/>
            </a:pPr>
            <a:r>
              <a:rPr lang="en-US" dirty="0" smtClean="0"/>
              <a:t>Introduction </a:t>
            </a:r>
          </a:p>
          <a:p>
            <a:pPr marL="914400" lvl="1" indent="-514350">
              <a:buFont typeface="+mj-lt"/>
              <a:buAutoNum type="arabicPeriod"/>
            </a:pPr>
            <a:r>
              <a:rPr lang="en-US" dirty="0" smtClean="0"/>
              <a:t>Design Guidelines for Representations (138)</a:t>
            </a:r>
          </a:p>
          <a:p>
            <a:pPr marL="914400" lvl="1" indent="-514350">
              <a:buFont typeface="+mj-lt"/>
              <a:buAutoNum type="arabicPeriod"/>
            </a:pPr>
            <a:r>
              <a:rPr lang="en-US" dirty="0" smtClean="0"/>
              <a:t>Properties of Representations </a:t>
            </a:r>
          </a:p>
          <a:p>
            <a:pPr marL="1314450" lvl="2" indent="-514350">
              <a:buFont typeface="+mj-lt"/>
              <a:buAutoNum type="arabicPeriod"/>
            </a:pPr>
            <a:r>
              <a:rPr lang="en-US" dirty="0" smtClean="0"/>
              <a:t>Locality (147)</a:t>
            </a:r>
          </a:p>
          <a:p>
            <a:pPr marL="1314450" lvl="2" indent="-514350">
              <a:buFont typeface="+mj-lt"/>
              <a:buAutoNum type="arabicPeriod"/>
            </a:pPr>
            <a:r>
              <a:rPr lang="en-US" dirty="0" smtClean="0"/>
              <a:t>Redundancy (161)</a:t>
            </a:r>
          </a:p>
        </p:txBody>
      </p:sp>
      <p:sp>
        <p:nvSpPr>
          <p:cNvPr id="8" name="Textplatzhalter 7"/>
          <p:cNvSpPr>
            <a:spLocks noGrp="1"/>
          </p:cNvSpPr>
          <p:nvPr>
            <p:ph type="body" sz="quarter" idx="10"/>
          </p:nvPr>
        </p:nvSpPr>
        <p:spPr/>
        <p:txBody>
          <a:bodyPr/>
          <a:lstStyle/>
          <a:p>
            <a:endParaRPr lang="en-US"/>
          </a:p>
        </p:txBody>
      </p:sp>
      <p:sp>
        <p:nvSpPr>
          <p:cNvPr id="9" name="Inhaltsplatzhalter 2"/>
          <p:cNvSpPr txBox="1">
            <a:spLocks/>
          </p:cNvSpPr>
          <p:nvPr/>
        </p:nvSpPr>
        <p:spPr>
          <a:xfrm>
            <a:off x="4788024" y="1700808"/>
            <a:ext cx="4176464" cy="4577755"/>
          </a:xfrm>
          <a:prstGeom prst="rect">
            <a:avLst/>
          </a:prstGeom>
        </p:spPr>
        <p:txBody>
          <a:bodyPr vert="horz" lIns="91440" tIns="45720" rIns="91440" bIns="45720" rtlCol="0">
            <a:normAutofit fontScale="625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32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Search Operators (189)</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Design Principles </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Standard Search Operators (199)</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32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Fitness Function (206)</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Design Guidelines</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Examples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32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Initialization (216)</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32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Search Strategies (220)</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Diversification and Intensification</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Variable Neighborhood Search (228)</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lang="en-US" sz="2800" dirty="0" smtClean="0">
                <a:latin typeface="Franklin Gothic Medium Cond" pitchFamily="34" charset="0"/>
              </a:rPr>
              <a:t>Pilot Method </a:t>
            </a:r>
            <a:r>
              <a:rPr lang="en-US" sz="2800" dirty="0" smtClean="0">
                <a:latin typeface="Franklin Gothic Medium Cond" pitchFamily="34" charset="0"/>
              </a:rPr>
              <a:t> (233)</a:t>
            </a:r>
            <a:endParaRPr lang="en-US" sz="2800" dirty="0" smtClean="0">
              <a:latin typeface="Franklin Gothic Medium Cond" pitchFamily="34" charset="0"/>
            </a:endParaRP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Evolution </a:t>
            </a: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Strategies (237)</a:t>
            </a:r>
            <a:endPar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endParaRP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Genetic Algorithms  (</a:t>
            </a: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244)</a:t>
            </a:r>
            <a:endPar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startAt="4"/>
              <a:tabLst/>
              <a:defRPr/>
            </a:pPr>
            <a:r>
              <a:rPr kumimoji="0" lang="en-US" sz="32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Design  Principles (</a:t>
            </a:r>
            <a:r>
              <a:rPr kumimoji="0" lang="en-US" sz="32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252)</a:t>
            </a:r>
            <a:endParaRPr kumimoji="0" lang="en-US" sz="32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endParaRP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High Locality</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rPr>
              <a:t>Bias</a:t>
            </a:r>
          </a:p>
          <a:p>
            <a:pPr marL="914400" marR="0" lvl="1"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US" sz="2800" b="0" i="0" u="none" strike="noStrike" kern="1200" cap="none" spc="0" normalizeH="0" baseline="0" noProof="0" dirty="0" smtClean="0">
              <a:ln>
                <a:noFill/>
              </a:ln>
              <a:solidFill>
                <a:schemeClr val="tx1"/>
              </a:solidFill>
              <a:effectLst/>
              <a:uLnTx/>
              <a:uFillTx/>
              <a:latin typeface="Franklin Gothic Medium Cond" pitchFamily="34" charset="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Design elements of Modern Heuristics</a:t>
            </a:r>
            <a:endParaRPr lang="en-US" dirty="0"/>
          </a:p>
        </p:txBody>
      </p:sp>
      <p:sp>
        <p:nvSpPr>
          <p:cNvPr id="3" name="Inhaltsplatzhalter 2"/>
          <p:cNvSpPr>
            <a:spLocks noGrp="1"/>
          </p:cNvSpPr>
          <p:nvPr>
            <p:ph idx="1"/>
          </p:nvPr>
        </p:nvSpPr>
        <p:spPr/>
        <p:txBody>
          <a:bodyPr>
            <a:normAutofit fontScale="92500" lnSpcReduction="10000"/>
          </a:bodyPr>
          <a:lstStyle/>
          <a:p>
            <a:pPr marL="514350" indent="-514350">
              <a:buFont typeface="+mj-lt"/>
              <a:buAutoNum type="arabicPeriod"/>
            </a:pPr>
            <a:r>
              <a:rPr lang="en-US" dirty="0" smtClean="0"/>
              <a:t>Representation</a:t>
            </a:r>
          </a:p>
          <a:p>
            <a:pPr marL="514350" indent="-514350">
              <a:buFont typeface="+mj-lt"/>
              <a:buAutoNum type="arabicPeriod"/>
            </a:pPr>
            <a:r>
              <a:rPr lang="en-US" dirty="0" smtClean="0"/>
              <a:t>Variation operators</a:t>
            </a:r>
          </a:p>
          <a:p>
            <a:pPr marL="514350" indent="-514350">
              <a:buFont typeface="+mj-lt"/>
              <a:buAutoNum type="arabicPeriod"/>
            </a:pPr>
            <a:r>
              <a:rPr lang="en-US" dirty="0" smtClean="0"/>
              <a:t>Fitness function</a:t>
            </a:r>
          </a:p>
          <a:p>
            <a:pPr marL="514350" indent="-514350">
              <a:buFont typeface="+mj-lt"/>
              <a:buAutoNum type="arabicPeriod"/>
            </a:pPr>
            <a:r>
              <a:rPr lang="en-US" dirty="0" smtClean="0"/>
              <a:t>Initial solution(s)</a:t>
            </a:r>
          </a:p>
          <a:p>
            <a:pPr marL="514350" indent="-514350">
              <a:buFont typeface="+mj-lt"/>
              <a:buAutoNum type="arabicPeriod"/>
            </a:pPr>
            <a:r>
              <a:rPr lang="en-US" dirty="0" smtClean="0"/>
              <a:t>Search strategy</a:t>
            </a:r>
          </a:p>
          <a:p>
            <a:pPr marL="514350" indent="-514350">
              <a:buNone/>
            </a:pPr>
            <a:endParaRPr lang="en-US" dirty="0" smtClean="0"/>
          </a:p>
          <a:p>
            <a:pPr marL="514350" indent="-514350"/>
            <a:r>
              <a:rPr lang="en-US" dirty="0" smtClean="0"/>
              <a:t>Can be addressed to build a new heuristic and to categorize existing ones </a:t>
            </a:r>
          </a:p>
          <a:p>
            <a:pPr marL="514350" indent="-514350"/>
            <a:r>
              <a:rPr lang="en-US" dirty="0" smtClean="0"/>
              <a:t>Central to this course</a:t>
            </a:r>
            <a:endParaRPr lang="en-US" dirty="0"/>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Modern Heuristics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 Simulated Annealing (SA)</a:t>
            </a:r>
            <a:endParaRPr lang="en-US"/>
          </a:p>
        </p:txBody>
      </p:sp>
      <p:sp>
        <p:nvSpPr>
          <p:cNvPr id="3" name="Inhaltsplatzhalter 2"/>
          <p:cNvSpPr>
            <a:spLocks noGrp="1"/>
          </p:cNvSpPr>
          <p:nvPr>
            <p:ph idx="1"/>
          </p:nvPr>
        </p:nvSpPr>
        <p:spPr/>
        <p:txBody>
          <a:bodyPr/>
          <a:lstStyle/>
          <a:p>
            <a:r>
              <a:rPr lang="en-US" dirty="0" smtClean="0"/>
              <a:t>Local search that accepts inferior solutions to escape from local optima</a:t>
            </a:r>
          </a:p>
          <a:p>
            <a:r>
              <a:rPr lang="en-US" dirty="0" smtClean="0"/>
              <a:t>Probability of accepting inferior solution depends on solution quality; it decreases during run.</a:t>
            </a:r>
          </a:p>
          <a:p>
            <a:r>
              <a:rPr lang="en-US" dirty="0" smtClean="0"/>
              <a:t>Analogy from cooling metals or liquids</a:t>
            </a:r>
          </a:p>
          <a:p>
            <a:pPr>
              <a:buNone/>
            </a:pPr>
            <a:endParaRPr lang="en-US" dirty="0"/>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Modern Heuristics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Simulated Annealing</a:t>
            </a:r>
            <a:endParaRPr lang="en-US"/>
          </a:p>
        </p:txBody>
      </p:sp>
      <p:sp>
        <p:nvSpPr>
          <p:cNvPr id="3" name="Inhaltsplatzhalter 2"/>
          <p:cNvSpPr>
            <a:spLocks noGrp="1"/>
          </p:cNvSpPr>
          <p:nvPr>
            <p:ph idx="1"/>
          </p:nvPr>
        </p:nvSpPr>
        <p:spPr/>
        <p:txBody>
          <a:bodyPr>
            <a:normAutofit lnSpcReduction="10000"/>
          </a:bodyPr>
          <a:lstStyle/>
          <a:p>
            <a:r>
              <a:rPr lang="en-US" dirty="0" smtClean="0"/>
              <a:t>Uses iterative steps</a:t>
            </a:r>
          </a:p>
          <a:p>
            <a:r>
              <a:rPr lang="en-US" dirty="0" smtClean="0"/>
              <a:t>In each step: apply variation operator(s) to current solution </a:t>
            </a:r>
            <a:r>
              <a:rPr lang="en-US" dirty="0" smtClean="0">
                <a:latin typeface="cmmi10"/>
              </a:rPr>
              <a:t>x</a:t>
            </a:r>
            <a:r>
              <a:rPr lang="en-US" baseline="30000" dirty="0" smtClean="0">
                <a:latin typeface="cmr10"/>
              </a:rPr>
              <a:t>o</a:t>
            </a:r>
            <a:r>
              <a:rPr lang="en-US" dirty="0" smtClean="0">
                <a:latin typeface="Franklin Gothic Medium Cond"/>
              </a:rPr>
              <a:t> , obtain new solution </a:t>
            </a:r>
            <a:r>
              <a:rPr lang="en-US" dirty="0" err="1" smtClean="0">
                <a:latin typeface="cmmi10"/>
              </a:rPr>
              <a:t>x</a:t>
            </a:r>
            <a:r>
              <a:rPr lang="en-US" baseline="30000" dirty="0" err="1" smtClean="0">
                <a:latin typeface="cmmi10"/>
              </a:rPr>
              <a:t>n</a:t>
            </a:r>
            <a:endParaRPr lang="en-US" baseline="30000" dirty="0" smtClean="0">
              <a:latin typeface="cmmi10"/>
            </a:endParaRPr>
          </a:p>
          <a:p>
            <a:r>
              <a:rPr lang="en-US" dirty="0" smtClean="0"/>
              <a:t>Accept </a:t>
            </a:r>
            <a:r>
              <a:rPr lang="en-US" dirty="0" err="1" smtClean="0">
                <a:latin typeface="cmmi10"/>
              </a:rPr>
              <a:t>x</a:t>
            </a:r>
            <a:r>
              <a:rPr lang="en-US" baseline="30000" dirty="0" err="1" smtClean="0">
                <a:latin typeface="cmmi10"/>
              </a:rPr>
              <a:t>n</a:t>
            </a:r>
            <a:r>
              <a:rPr lang="en-US" dirty="0" smtClean="0"/>
              <a:t> with probability </a:t>
            </a:r>
          </a:p>
          <a:p>
            <a:endParaRPr lang="en-US" dirty="0" smtClean="0"/>
          </a:p>
          <a:p>
            <a:endParaRPr lang="en-US" dirty="0" smtClean="0"/>
          </a:p>
          <a:p>
            <a:r>
              <a:rPr lang="en-US" dirty="0" smtClean="0"/>
              <a:t>Temperature </a:t>
            </a:r>
            <a:r>
              <a:rPr lang="en-US" i="1" dirty="0" smtClean="0"/>
              <a:t>T</a:t>
            </a:r>
            <a:r>
              <a:rPr lang="en-US" dirty="0" smtClean="0"/>
              <a:t>  is a strategy parameter</a:t>
            </a:r>
          </a:p>
          <a:p>
            <a:r>
              <a:rPr lang="en-US" dirty="0" smtClean="0"/>
              <a:t> </a:t>
            </a:r>
            <a:r>
              <a:rPr lang="en-US" dirty="0" smtClean="0">
                <a:latin typeface="cmmi10"/>
              </a:rPr>
              <a:t>±</a:t>
            </a:r>
            <a:r>
              <a:rPr lang="en-US" i="1" dirty="0" smtClean="0"/>
              <a:t>E  </a:t>
            </a:r>
            <a:r>
              <a:rPr lang="en-US" dirty="0" smtClean="0"/>
              <a:t>is the fitness difference</a:t>
            </a:r>
          </a:p>
        </p:txBody>
      </p:sp>
      <p:pic>
        <p:nvPicPr>
          <p:cNvPr id="8" name="Grafik 7" descr="TP_tmp.emf"/>
          <p:cNvPicPr>
            <a:picLocks noChangeAspect="1"/>
          </p:cNvPicPr>
          <p:nvPr>
            <p:custDataLst>
              <p:tags r:id="rId1"/>
            </p:custDataLst>
          </p:nvPr>
        </p:nvPicPr>
        <p:blipFill>
          <a:blip r:embed="rId4" cstate="print"/>
          <a:stretch>
            <a:fillRect/>
          </a:stretch>
        </p:blipFill>
        <p:spPr bwMode="auto">
          <a:xfrm>
            <a:off x="996496" y="3717032"/>
            <a:ext cx="4486206" cy="831204"/>
          </a:xfrm>
          <a:prstGeom prst="rect">
            <a:avLst/>
          </a:prstGeom>
          <a:noFill/>
          <a:ln/>
          <a:effectLst/>
        </p:spPr>
      </p:pic>
      <p:cxnSp>
        <p:nvCxnSpPr>
          <p:cNvPr id="6" name="Gerade Verbindung 5"/>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platzhalter 10"/>
          <p:cNvSpPr>
            <a:spLocks noGrp="1"/>
          </p:cNvSpPr>
          <p:nvPr>
            <p:ph type="body" sz="quarter" idx="10"/>
          </p:nvPr>
        </p:nvSpPr>
        <p:spPr>
          <a:xfrm>
            <a:off x="468313" y="0"/>
            <a:ext cx="7559675" cy="260350"/>
          </a:xfrm>
        </p:spPr>
        <p:txBody>
          <a:bodyPr/>
          <a:lstStyle/>
          <a:p>
            <a:r>
              <a:rPr lang="en-US" smtClean="0"/>
              <a:t>Modern Heuristics – Modern Heuristics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Diversification and intensification</a:t>
            </a:r>
            <a:endParaRPr lang="en-US"/>
          </a:p>
        </p:txBody>
      </p:sp>
      <p:sp>
        <p:nvSpPr>
          <p:cNvPr id="3" name="Inhaltsplatzhalter 2"/>
          <p:cNvSpPr>
            <a:spLocks noGrp="1"/>
          </p:cNvSpPr>
          <p:nvPr>
            <p:ph idx="1"/>
          </p:nvPr>
        </p:nvSpPr>
        <p:spPr>
          <a:xfrm>
            <a:off x="457200" y="4869160"/>
            <a:ext cx="8229600" cy="1257003"/>
          </a:xfrm>
        </p:spPr>
        <p:txBody>
          <a:bodyPr>
            <a:normAutofit fontScale="85000" lnSpcReduction="20000"/>
          </a:bodyPr>
          <a:lstStyle/>
          <a:p>
            <a:r>
              <a:rPr lang="en-US" dirty="0" smtClean="0"/>
              <a:t>For </a:t>
            </a:r>
            <a:r>
              <a:rPr lang="en-US" dirty="0" smtClean="0">
                <a:latin typeface="cmmi10"/>
              </a:rPr>
              <a:t>T</a:t>
            </a:r>
            <a:r>
              <a:rPr lang="en-US" dirty="0" smtClean="0">
                <a:latin typeface="cmsy10"/>
              </a:rPr>
              <a:t>!</a:t>
            </a:r>
            <a:r>
              <a:rPr lang="en-US" dirty="0" smtClean="0"/>
              <a:t> </a:t>
            </a:r>
            <a:r>
              <a:rPr lang="en-US" dirty="0" smtClean="0">
                <a:latin typeface="cmr10"/>
              </a:rPr>
              <a:t>0,</a:t>
            </a:r>
            <a:r>
              <a:rPr lang="en-US" dirty="0" smtClean="0"/>
              <a:t> SA becomes local search</a:t>
            </a:r>
          </a:p>
          <a:p>
            <a:r>
              <a:rPr lang="en-US" dirty="0" smtClean="0"/>
              <a:t>Probability of accepting inferior solution decreases with fitness difference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11560" y="1830310"/>
            <a:ext cx="3903949" cy="271291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99992" y="1556792"/>
            <a:ext cx="3644049" cy="3196010"/>
          </a:xfrm>
          <a:prstGeom prst="rect">
            <a:avLst/>
          </a:prstGeom>
          <a:noFill/>
          <a:ln w="9525">
            <a:noFill/>
            <a:miter lim="800000"/>
            <a:headEnd/>
            <a:tailEnd/>
          </a:ln>
        </p:spPr>
      </p:pic>
      <p:cxnSp>
        <p:nvCxnSpPr>
          <p:cNvPr id="7" name="Gerade Verbindung 6"/>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Textplatzhalter 10"/>
          <p:cNvSpPr>
            <a:spLocks noGrp="1"/>
          </p:cNvSpPr>
          <p:nvPr>
            <p:ph type="body" sz="quarter" idx="10"/>
          </p:nvPr>
        </p:nvSpPr>
        <p:spPr>
          <a:xfrm>
            <a:off x="468313" y="0"/>
            <a:ext cx="7559675" cy="260350"/>
          </a:xfrm>
        </p:spPr>
        <p:txBody>
          <a:bodyPr/>
          <a:lstStyle/>
          <a:p>
            <a:r>
              <a:rPr lang="en-US" smtClean="0"/>
              <a:t>Modern Heuristics – Modern Heuristics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Getting the cooling schedule right</a:t>
            </a:r>
            <a:endParaRPr lang="en-US"/>
          </a:p>
        </p:txBody>
      </p:sp>
      <p:sp>
        <p:nvSpPr>
          <p:cNvPr id="3" name="Inhaltsplatzhalter 2"/>
          <p:cNvSpPr>
            <a:spLocks noGrp="1"/>
          </p:cNvSpPr>
          <p:nvPr>
            <p:ph idx="1"/>
          </p:nvPr>
        </p:nvSpPr>
        <p:spPr/>
        <p:txBody>
          <a:bodyPr>
            <a:normAutofit lnSpcReduction="10000"/>
          </a:bodyPr>
          <a:lstStyle/>
          <a:p>
            <a:r>
              <a:rPr lang="en-US" dirty="0" smtClean="0"/>
              <a:t>If </a:t>
            </a:r>
            <a:r>
              <a:rPr lang="en-US" i="1" dirty="0" smtClean="0"/>
              <a:t>T</a:t>
            </a:r>
            <a:r>
              <a:rPr lang="en-US" dirty="0" smtClean="0"/>
              <a:t>  is reduced very slowly, SA returns optimal solution; however resulting runtime is prohibitive</a:t>
            </a:r>
          </a:p>
          <a:p>
            <a:r>
              <a:rPr lang="en-US" dirty="0" smtClean="0"/>
              <a:t>If </a:t>
            </a:r>
            <a:r>
              <a:rPr lang="en-US" i="1" dirty="0" smtClean="0"/>
              <a:t>T </a:t>
            </a:r>
            <a:r>
              <a:rPr lang="en-US" dirty="0" smtClean="0"/>
              <a:t> is reduced too fast, SA converges to local optimum.</a:t>
            </a:r>
          </a:p>
          <a:p>
            <a:r>
              <a:rPr lang="en-US" dirty="0" smtClean="0"/>
              <a:t>Often a fixed schedule is used where </a:t>
            </a:r>
            <a:r>
              <a:rPr lang="en-US" i="1" dirty="0" smtClean="0">
                <a:latin typeface="Calibri"/>
              </a:rPr>
              <a:t>T</a:t>
            </a:r>
            <a:r>
              <a:rPr lang="en-US" i="1" baseline="-25000" dirty="0" smtClean="0">
                <a:latin typeface="cmr10"/>
              </a:rPr>
              <a:t>i+1</a:t>
            </a:r>
            <a:r>
              <a:rPr lang="en-US" i="1" dirty="0" smtClean="0">
                <a:latin typeface="cmr10"/>
              </a:rPr>
              <a:t>=</a:t>
            </a:r>
            <a:r>
              <a:rPr lang="en-US" i="1" dirty="0" err="1" smtClean="0">
                <a:latin typeface="cmr10"/>
              </a:rPr>
              <a:t>c</a:t>
            </a:r>
            <a:r>
              <a:rPr lang="en-US" i="1" dirty="0" err="1" smtClean="0">
                <a:latin typeface="Calibri"/>
              </a:rPr>
              <a:t>T</a:t>
            </a:r>
            <a:r>
              <a:rPr lang="en-US" i="1" baseline="-25000" dirty="0" err="1" smtClean="0">
                <a:latin typeface="cmr10"/>
              </a:rPr>
              <a:t>i</a:t>
            </a:r>
            <a:r>
              <a:rPr lang="en-US" dirty="0" smtClean="0"/>
              <a:t> (0&lt;</a:t>
            </a:r>
            <a:r>
              <a:rPr lang="en-US" dirty="0" smtClean="0">
                <a:latin typeface="cmmi10"/>
              </a:rPr>
              <a:t>c</a:t>
            </a:r>
            <a:r>
              <a:rPr lang="en-US" dirty="0" smtClean="0"/>
              <a:t>&lt;1) and </a:t>
            </a:r>
            <a:r>
              <a:rPr lang="en-US" dirty="0" smtClean="0">
                <a:latin typeface="cmr10"/>
              </a:rPr>
              <a:t>c</a:t>
            </a:r>
            <a:r>
              <a:rPr lang="en-US" dirty="0" smtClean="0">
                <a:latin typeface="cmsy10"/>
              </a:rPr>
              <a:t>2</a:t>
            </a:r>
            <a:r>
              <a:rPr lang="en-US" dirty="0" smtClean="0">
                <a:latin typeface="cmr10"/>
              </a:rPr>
              <a:t>[0.9, 0.999]</a:t>
            </a:r>
          </a:p>
          <a:p>
            <a:r>
              <a:rPr lang="en-US" dirty="0" smtClean="0">
                <a:latin typeface="Calibri"/>
              </a:rPr>
              <a:t>T</a:t>
            </a:r>
            <a:r>
              <a:rPr lang="en-US" baseline="-25000" dirty="0" smtClean="0">
                <a:latin typeface="Franklin Gothic Medium Cond"/>
              </a:rPr>
              <a:t>0</a:t>
            </a:r>
            <a:r>
              <a:rPr lang="en-US" dirty="0" smtClean="0"/>
              <a:t> </a:t>
            </a:r>
            <a:r>
              <a:rPr lang="en-US" dirty="0" smtClean="0">
                <a:latin typeface="cmsy10"/>
              </a:rPr>
              <a:t>¼</a:t>
            </a:r>
            <a:r>
              <a:rPr lang="en-US" dirty="0" smtClean="0"/>
              <a:t> </a:t>
            </a:r>
            <a:r>
              <a:rPr lang="en-US" dirty="0" smtClean="0">
                <a:latin typeface="cmmi10"/>
              </a:rPr>
              <a:t>¾</a:t>
            </a:r>
            <a:r>
              <a:rPr lang="en-US" dirty="0" smtClean="0"/>
              <a:t>(f(x)) … 2</a:t>
            </a:r>
            <a:r>
              <a:rPr lang="en-US" dirty="0" smtClean="0">
                <a:latin typeface="cmmi10"/>
              </a:rPr>
              <a:t>¾</a:t>
            </a:r>
            <a:r>
              <a:rPr lang="en-US" dirty="0" smtClean="0"/>
              <a:t>(f(x)), where </a:t>
            </a:r>
            <a:r>
              <a:rPr lang="en-US" dirty="0" smtClean="0">
                <a:latin typeface="cmmi10"/>
              </a:rPr>
              <a:t>¾</a:t>
            </a:r>
            <a:r>
              <a:rPr lang="en-US" dirty="0" smtClean="0"/>
              <a:t>(f(x)) is the standard deviation of objective function values of randomly generated solutions.</a:t>
            </a:r>
            <a:endParaRPr lang="en-US" dirty="0" smtClean="0">
              <a:latin typeface="cmr10"/>
            </a:endParaRPr>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Modern Heuristics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 SA for the TSP (1)</a:t>
            </a:r>
            <a:endParaRPr lang="en-US"/>
          </a:p>
        </p:txBody>
      </p:sp>
      <p:sp>
        <p:nvSpPr>
          <p:cNvPr id="3" name="Inhaltsplatzhalter 2"/>
          <p:cNvSpPr>
            <a:spLocks noGrp="1"/>
          </p:cNvSpPr>
          <p:nvPr>
            <p:ph idx="1"/>
          </p:nvPr>
        </p:nvSpPr>
        <p:spPr/>
        <p:txBody>
          <a:bodyPr/>
          <a:lstStyle/>
          <a:p>
            <a:r>
              <a:rPr lang="en-US" dirty="0" smtClean="0"/>
              <a:t>Representation: sequence of cities</a:t>
            </a:r>
          </a:p>
          <a:p>
            <a:r>
              <a:rPr lang="en-US" dirty="0" smtClean="0">
                <a:latin typeface="cmr10"/>
              </a:rPr>
              <a:t>a</a:t>
            </a:r>
            <a:r>
              <a:rPr lang="en-US" dirty="0" smtClean="0"/>
              <a:t> is starting city</a:t>
            </a:r>
          </a:p>
          <a:p>
            <a:r>
              <a:rPr lang="en-US" dirty="0" smtClean="0"/>
              <a:t>Two solutions </a:t>
            </a:r>
            <a:r>
              <a:rPr lang="en-US" dirty="0" err="1" smtClean="0">
                <a:latin typeface="cmr10"/>
              </a:rPr>
              <a:t>x,y</a:t>
            </a:r>
            <a:r>
              <a:rPr lang="en-US" dirty="0" smtClean="0"/>
              <a:t> are neighbors if Hamming distance </a:t>
            </a:r>
            <a:r>
              <a:rPr lang="en-US" dirty="0" smtClean="0">
                <a:latin typeface="cmr10"/>
              </a:rPr>
              <a:t>d(</a:t>
            </a:r>
            <a:r>
              <a:rPr lang="en-US" dirty="0" err="1" smtClean="0">
                <a:latin typeface="cmr10"/>
              </a:rPr>
              <a:t>x,y</a:t>
            </a:r>
            <a:r>
              <a:rPr lang="en-US" dirty="0" smtClean="0">
                <a:latin typeface="cmr10"/>
              </a:rPr>
              <a:t>)=2</a:t>
            </a:r>
            <a:r>
              <a:rPr lang="en-US" dirty="0" smtClean="0"/>
              <a:t>. </a:t>
            </a:r>
          </a:p>
          <a:p>
            <a:r>
              <a:rPr lang="en-US" dirty="0" smtClean="0"/>
              <a:t>Three solutions: </a:t>
            </a:r>
            <a:r>
              <a:rPr lang="en-US" dirty="0" err="1" smtClean="0"/>
              <a:t>adbca</a:t>
            </a:r>
            <a:r>
              <a:rPr lang="en-US" dirty="0" smtClean="0"/>
              <a:t> (12), </a:t>
            </a:r>
            <a:r>
              <a:rPr lang="en-US" dirty="0" err="1" smtClean="0"/>
              <a:t>abdca</a:t>
            </a:r>
            <a:r>
              <a:rPr lang="en-US" dirty="0" smtClean="0"/>
              <a:t> (17), </a:t>
            </a:r>
            <a:r>
              <a:rPr lang="en-US" dirty="0" err="1" smtClean="0"/>
              <a:t>adcba</a:t>
            </a:r>
            <a:r>
              <a:rPr lang="en-US" dirty="0" smtClean="0"/>
              <a:t> (11)</a:t>
            </a:r>
          </a:p>
          <a:p>
            <a:endParaRPr lang="en-US" dirty="0" smtClean="0"/>
          </a:p>
          <a:p>
            <a:r>
              <a:rPr lang="en-US" dirty="0" smtClean="0"/>
              <a:t>Linear cooling schedule </a:t>
            </a:r>
            <a:r>
              <a:rPr lang="en-US" dirty="0" smtClean="0">
                <a:latin typeface="Calibri"/>
              </a:rPr>
              <a:t>T</a:t>
            </a:r>
            <a:r>
              <a:rPr lang="en-US" baseline="-25000" dirty="0" smtClean="0">
                <a:latin typeface="Franklin Gothic Medium Cond"/>
              </a:rPr>
              <a:t>i+1</a:t>
            </a:r>
            <a:r>
              <a:rPr lang="en-US" dirty="0" smtClean="0"/>
              <a:t> = </a:t>
            </a:r>
            <a:r>
              <a:rPr lang="en-US" dirty="0" smtClean="0">
                <a:latin typeface="Calibri"/>
              </a:rPr>
              <a:t>0.9T</a:t>
            </a:r>
            <a:r>
              <a:rPr lang="en-US" baseline="-25000" dirty="0" smtClean="0">
                <a:latin typeface="Franklin Gothic Medium Cond"/>
              </a:rPr>
              <a:t>i</a:t>
            </a:r>
          </a:p>
          <a:p>
            <a:endParaRPr lang="en-US" dirty="0"/>
          </a:p>
        </p:txBody>
      </p:sp>
      <p:pic>
        <p:nvPicPr>
          <p:cNvPr id="2051" name="Picture 3"/>
          <p:cNvPicPr>
            <a:picLocks noChangeAspect="1" noChangeArrowheads="1"/>
          </p:cNvPicPr>
          <p:nvPr/>
        </p:nvPicPr>
        <p:blipFill>
          <a:blip r:embed="rId4" cstate="print"/>
          <a:srcRect/>
          <a:stretch>
            <a:fillRect/>
          </a:stretch>
        </p:blipFill>
        <p:spPr bwMode="auto">
          <a:xfrm>
            <a:off x="6156176" y="620688"/>
            <a:ext cx="1954534" cy="2002351"/>
          </a:xfrm>
          <a:prstGeom prst="rect">
            <a:avLst/>
          </a:prstGeom>
          <a:noFill/>
          <a:ln w="9525">
            <a:noFill/>
            <a:miter lim="800000"/>
            <a:headEnd/>
            <a:tailEnd/>
          </a:ln>
        </p:spPr>
      </p:pic>
      <p:pic>
        <p:nvPicPr>
          <p:cNvPr id="7" name="Grafik 6" descr="TP_tmp.emf"/>
          <p:cNvPicPr>
            <a:picLocks noChangeAspect="1"/>
          </p:cNvPicPr>
          <p:nvPr>
            <p:custDataLst>
              <p:tags r:id="rId1"/>
            </p:custDataLst>
          </p:nvPr>
        </p:nvPicPr>
        <p:blipFill>
          <a:blip r:embed="rId5" cstate="print"/>
          <a:stretch>
            <a:fillRect/>
          </a:stretch>
        </p:blipFill>
        <p:spPr>
          <a:xfrm>
            <a:off x="899592" y="4509120"/>
            <a:ext cx="3168000" cy="360000"/>
          </a:xfrm>
          <a:prstGeom prst="rect">
            <a:avLst/>
          </a:prstGeom>
        </p:spPr>
      </p:pic>
      <p:cxnSp>
        <p:nvCxnSpPr>
          <p:cNvPr id="8" name="Gerade Verbindung 7"/>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10" name="Textplatzhalter 10"/>
          <p:cNvSpPr>
            <a:spLocks noGrp="1"/>
          </p:cNvSpPr>
          <p:nvPr>
            <p:ph type="body" sz="quarter" idx="10"/>
          </p:nvPr>
        </p:nvSpPr>
        <p:spPr>
          <a:xfrm>
            <a:off x="468313" y="0"/>
            <a:ext cx="7559675" cy="260350"/>
          </a:xfrm>
        </p:spPr>
        <p:txBody>
          <a:bodyPr/>
          <a:lstStyle/>
          <a:p>
            <a:r>
              <a:rPr lang="en-US" smtClean="0"/>
              <a:t>Modern Heuristics – Modern Heuristics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Example: SA for the TSP (2)</a:t>
            </a:r>
            <a:endParaRPr lang="en-US"/>
          </a:p>
        </p:txBody>
      </p:sp>
      <p:sp>
        <p:nvSpPr>
          <p:cNvPr id="3" name="Inhaltsplatzhalter 2"/>
          <p:cNvSpPr>
            <a:spLocks noGrp="1"/>
          </p:cNvSpPr>
          <p:nvPr>
            <p:ph idx="1"/>
          </p:nvPr>
        </p:nvSpPr>
        <p:spPr/>
        <p:txBody>
          <a:bodyPr>
            <a:normAutofit fontScale="85000" lnSpcReduction="10000"/>
          </a:bodyPr>
          <a:lstStyle/>
          <a:p>
            <a:r>
              <a:rPr lang="en-US" dirty="0" smtClean="0"/>
              <a:t>Start with initial solution </a:t>
            </a:r>
            <a:r>
              <a:rPr lang="en-US" dirty="0" smtClean="0">
                <a:latin typeface="cmmi10"/>
              </a:rPr>
              <a:t>x</a:t>
            </a:r>
            <a:r>
              <a:rPr lang="en-US" baseline="30000" dirty="0" smtClean="0">
                <a:latin typeface="cmmi10"/>
              </a:rPr>
              <a:t>0</a:t>
            </a:r>
            <a:r>
              <a:rPr lang="en-US" dirty="0" smtClean="0">
                <a:latin typeface="Calibri"/>
              </a:rPr>
              <a:t>=</a:t>
            </a:r>
            <a:r>
              <a:rPr lang="en-US" dirty="0" err="1" smtClean="0">
                <a:latin typeface="Calibri"/>
              </a:rPr>
              <a:t>abcda</a:t>
            </a:r>
            <a:r>
              <a:rPr lang="en-US" dirty="0" smtClean="0"/>
              <a:t>, </a:t>
            </a:r>
            <a:r>
              <a:rPr lang="en-US" dirty="0" smtClean="0">
                <a:latin typeface="cmr10"/>
              </a:rPr>
              <a:t>f(x</a:t>
            </a:r>
            <a:r>
              <a:rPr lang="en-US" baseline="30000" dirty="0" smtClean="0">
                <a:latin typeface="cmr10"/>
              </a:rPr>
              <a:t>0</a:t>
            </a:r>
            <a:r>
              <a:rPr lang="en-US" dirty="0" smtClean="0">
                <a:latin typeface="cmr10"/>
              </a:rPr>
              <a:t>)=11</a:t>
            </a:r>
          </a:p>
          <a:p>
            <a:r>
              <a:rPr lang="en-US" dirty="0" smtClean="0"/>
              <a:t>Variation operator randomly exchanges the position of two cities in tour</a:t>
            </a:r>
          </a:p>
          <a:p>
            <a:r>
              <a:rPr lang="en-US" dirty="0" smtClean="0"/>
              <a:t>New solution: </a:t>
            </a:r>
            <a:r>
              <a:rPr lang="en-US" dirty="0" smtClean="0">
                <a:latin typeface="cmr10"/>
              </a:rPr>
              <a:t>x</a:t>
            </a:r>
            <a:r>
              <a:rPr lang="en-US" baseline="30000" dirty="0" smtClean="0">
                <a:latin typeface="cmr10"/>
              </a:rPr>
              <a:t>1</a:t>
            </a:r>
            <a:r>
              <a:rPr lang="en-US" dirty="0" smtClean="0"/>
              <a:t> = </a:t>
            </a:r>
            <a:r>
              <a:rPr lang="en-US" dirty="0" err="1" smtClean="0"/>
              <a:t>abdca</a:t>
            </a:r>
            <a:r>
              <a:rPr lang="en-US" dirty="0" smtClean="0"/>
              <a:t>, </a:t>
            </a:r>
            <a:r>
              <a:rPr lang="en-US" dirty="0" smtClean="0">
                <a:latin typeface="cmr10"/>
              </a:rPr>
              <a:t>f(x</a:t>
            </a:r>
            <a:r>
              <a:rPr lang="en-US" baseline="30000" dirty="0" smtClean="0">
                <a:latin typeface="cmr10"/>
              </a:rPr>
              <a:t>1</a:t>
            </a:r>
            <a:r>
              <a:rPr lang="en-US" dirty="0" smtClean="0">
                <a:latin typeface="cmr10"/>
              </a:rPr>
              <a:t>) = 17</a:t>
            </a:r>
          </a:p>
          <a:p>
            <a:r>
              <a:rPr lang="en-US" dirty="0" smtClean="0"/>
              <a:t>Replace </a:t>
            </a:r>
            <a:r>
              <a:rPr lang="en-US" dirty="0" smtClean="0">
                <a:latin typeface="cmr10"/>
              </a:rPr>
              <a:t>x</a:t>
            </a:r>
            <a:r>
              <a:rPr lang="en-US" baseline="30000" dirty="0" smtClean="0">
                <a:latin typeface="cmr10"/>
              </a:rPr>
              <a:t>0</a:t>
            </a:r>
            <a:r>
              <a:rPr lang="en-US" dirty="0" smtClean="0"/>
              <a:t> with </a:t>
            </a:r>
            <a:r>
              <a:rPr lang="en-US" dirty="0" smtClean="0">
                <a:latin typeface="cmr10"/>
              </a:rPr>
              <a:t>x</a:t>
            </a:r>
            <a:r>
              <a:rPr lang="en-US" baseline="30000" dirty="0" smtClean="0">
                <a:latin typeface="cmr10"/>
              </a:rPr>
              <a:t>1</a:t>
            </a:r>
            <a:r>
              <a:rPr lang="en-US" dirty="0" smtClean="0"/>
              <a:t> with probability </a:t>
            </a:r>
            <a:r>
              <a:rPr lang="en-US" dirty="0" smtClean="0">
                <a:latin typeface="cmr10"/>
              </a:rPr>
              <a:t>P=exp(-6/3)</a:t>
            </a:r>
            <a:r>
              <a:rPr lang="en-US" dirty="0" smtClean="0">
                <a:latin typeface="cmsy10"/>
              </a:rPr>
              <a:t>¼</a:t>
            </a:r>
            <a:r>
              <a:rPr lang="en-US" dirty="0" smtClean="0"/>
              <a:t> </a:t>
            </a:r>
            <a:r>
              <a:rPr lang="en-US" dirty="0" smtClean="0">
                <a:latin typeface="cmr10"/>
              </a:rPr>
              <a:t>0.14</a:t>
            </a:r>
          </a:p>
          <a:p>
            <a:r>
              <a:rPr lang="en-US" dirty="0" smtClean="0"/>
              <a:t>Generate uniform random number </a:t>
            </a:r>
            <a:r>
              <a:rPr lang="en-US" dirty="0" err="1" smtClean="0">
                <a:latin typeface="cmr10"/>
              </a:rPr>
              <a:t>rnd</a:t>
            </a:r>
            <a:r>
              <a:rPr lang="en-US" dirty="0" smtClean="0">
                <a:latin typeface="cmr10"/>
              </a:rPr>
              <a:t>=[0,1)</a:t>
            </a:r>
            <a:r>
              <a:rPr lang="en-US" dirty="0" smtClean="0"/>
              <a:t> and if </a:t>
            </a:r>
            <a:br>
              <a:rPr lang="en-US" dirty="0" smtClean="0"/>
            </a:br>
            <a:r>
              <a:rPr lang="en-US" dirty="0" err="1" smtClean="0"/>
              <a:t>rnd</a:t>
            </a:r>
            <a:r>
              <a:rPr lang="en-US" dirty="0" smtClean="0"/>
              <a:t>&lt;0.14 replace old solution, otherwise continue with </a:t>
            </a:r>
            <a:r>
              <a:rPr lang="en-US" dirty="0" smtClean="0">
                <a:latin typeface="cmr10"/>
              </a:rPr>
              <a:t>x</a:t>
            </a:r>
            <a:r>
              <a:rPr lang="en-US" baseline="30000" dirty="0" smtClean="0">
                <a:latin typeface="cmr10"/>
              </a:rPr>
              <a:t>0</a:t>
            </a:r>
            <a:r>
              <a:rPr lang="en-US" dirty="0" smtClean="0">
                <a:latin typeface="cmr10"/>
              </a:rPr>
              <a:t>.</a:t>
            </a:r>
          </a:p>
          <a:p>
            <a:r>
              <a:rPr lang="en-US" dirty="0" smtClean="0"/>
              <a:t>Then, reduce the temperature: </a:t>
            </a:r>
            <a:r>
              <a:rPr lang="en-US" dirty="0" smtClean="0">
                <a:latin typeface="cmr10"/>
              </a:rPr>
              <a:t>T</a:t>
            </a:r>
            <a:r>
              <a:rPr lang="en-US" baseline="-25000" dirty="0" smtClean="0">
                <a:latin typeface="cmr10"/>
              </a:rPr>
              <a:t>1</a:t>
            </a:r>
            <a:r>
              <a:rPr lang="en-US" dirty="0" smtClean="0">
                <a:latin typeface="cmr10"/>
              </a:rPr>
              <a:t> = 2.7</a:t>
            </a:r>
          </a:p>
          <a:p>
            <a:r>
              <a:rPr lang="en-US" dirty="0" smtClean="0"/>
              <a:t>Continue until a time limit reached or no improvement for some number of steps.</a:t>
            </a:r>
            <a:endParaRPr lang="en-US" dirty="0"/>
          </a:p>
        </p:txBody>
      </p:sp>
      <p:cxnSp>
        <p:nvCxnSpPr>
          <p:cNvPr id="5" name="Gerade Verbindung 4"/>
          <p:cNvCxnSpPr/>
          <p:nvPr/>
        </p:nvCxnSpPr>
        <p:spPr>
          <a:xfrm>
            <a:off x="406400" y="6477000"/>
            <a:ext cx="8737600" cy="0"/>
          </a:xfrm>
          <a:prstGeom prst="line">
            <a:avLst/>
          </a:prstGeom>
          <a:ln>
            <a:solidFill>
              <a:srgbClr val="808080"/>
            </a:solidFill>
          </a:ln>
        </p:spPr>
        <p:style>
          <a:lnRef idx="1">
            <a:schemeClr val="accent1"/>
          </a:lnRef>
          <a:fillRef idx="0">
            <a:schemeClr val="accent1"/>
          </a:fillRef>
          <a:effectRef idx="0">
            <a:schemeClr val="accent1"/>
          </a:effectRef>
          <a:fontRef idx="minor">
            <a:schemeClr val="tx1"/>
          </a:fontRef>
        </p:style>
      </p:cxnSp>
      <p:sp>
        <p:nvSpPr>
          <p:cNvPr id="7" name="Textplatzhalter 10"/>
          <p:cNvSpPr>
            <a:spLocks noGrp="1"/>
          </p:cNvSpPr>
          <p:nvPr>
            <p:ph type="body" sz="quarter" idx="10"/>
          </p:nvPr>
        </p:nvSpPr>
        <p:spPr>
          <a:xfrm>
            <a:off x="468313" y="0"/>
            <a:ext cx="7559675" cy="260350"/>
          </a:xfrm>
        </p:spPr>
        <p:txBody>
          <a:bodyPr/>
          <a:lstStyle/>
          <a:p>
            <a:r>
              <a:rPr lang="en-US" smtClean="0"/>
              <a:t>Modern Heuristics – Modern Heuristics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2. Optimization Problems</a:t>
            </a:r>
            <a:endParaRPr lang="en-US" dirty="0"/>
          </a:p>
        </p:txBody>
      </p:sp>
      <p:sp>
        <p:nvSpPr>
          <p:cNvPr id="3" name="Inhaltsplatzhalter 2"/>
          <p:cNvSpPr>
            <a:spLocks noGrp="1"/>
          </p:cNvSpPr>
          <p:nvPr>
            <p:ph idx="1"/>
          </p:nvPr>
        </p:nvSpPr>
        <p:spPr/>
        <p:txBody>
          <a:bodyPr>
            <a:normAutofit fontScale="92500" lnSpcReduction="10000"/>
          </a:bodyPr>
          <a:lstStyle/>
          <a:p>
            <a:pPr marL="514350" indent="-514350">
              <a:buFont typeface="+mj-lt"/>
              <a:buAutoNum type="arabicPeriod"/>
            </a:pPr>
            <a:r>
              <a:rPr lang="en-US" dirty="0" smtClean="0"/>
              <a:t>Prerequisites</a:t>
            </a:r>
          </a:p>
          <a:p>
            <a:pPr marL="914400" lvl="1" indent="-514350">
              <a:buFont typeface="+mj-lt"/>
              <a:buAutoNum type="arabicPeriod"/>
            </a:pPr>
            <a:r>
              <a:rPr lang="en-US" dirty="0" smtClean="0"/>
              <a:t>Search Spaces</a:t>
            </a:r>
          </a:p>
          <a:p>
            <a:pPr marL="914400" lvl="1" indent="-514350">
              <a:buFont typeface="+mj-lt"/>
              <a:buAutoNum type="arabicPeriod"/>
            </a:pPr>
            <a:r>
              <a:rPr lang="en-US" dirty="0" smtClean="0"/>
              <a:t>Fitness Landscapes</a:t>
            </a:r>
          </a:p>
          <a:p>
            <a:pPr marL="514350" indent="-514350">
              <a:buFont typeface="+mj-lt"/>
              <a:buAutoNum type="arabicPeriod"/>
            </a:pPr>
            <a:r>
              <a:rPr lang="en-US" dirty="0" smtClean="0"/>
              <a:t>Problem Complexity </a:t>
            </a:r>
          </a:p>
          <a:p>
            <a:pPr marL="514350" indent="-514350">
              <a:buFont typeface="+mj-lt"/>
              <a:buAutoNum type="arabicPeriod"/>
            </a:pPr>
            <a:r>
              <a:rPr lang="en-US" dirty="0" smtClean="0"/>
              <a:t>No-Free Lunch Theorem</a:t>
            </a:r>
          </a:p>
          <a:p>
            <a:pPr marL="514350" indent="-514350">
              <a:buFont typeface="+mj-lt"/>
              <a:buAutoNum type="arabicPeriod"/>
            </a:pPr>
            <a:r>
              <a:rPr lang="en-US" dirty="0" smtClean="0"/>
              <a:t>Locality</a:t>
            </a:r>
          </a:p>
          <a:p>
            <a:pPr marL="914400" lvl="1" indent="-514350">
              <a:buFont typeface="+mj-lt"/>
              <a:buAutoNum type="arabicPeriod"/>
            </a:pPr>
            <a:r>
              <a:rPr lang="en-US" dirty="0" smtClean="0"/>
              <a:t>Fitness distance correlation</a:t>
            </a:r>
          </a:p>
          <a:p>
            <a:pPr marL="914400" lvl="1" indent="-514350">
              <a:buFont typeface="+mj-lt"/>
              <a:buAutoNum type="arabicPeriod"/>
            </a:pPr>
            <a:r>
              <a:rPr lang="en-US" dirty="0" smtClean="0"/>
              <a:t>Ruggedness</a:t>
            </a:r>
          </a:p>
          <a:p>
            <a:pPr marL="514350" indent="-514350">
              <a:buFont typeface="+mj-lt"/>
              <a:buAutoNum type="arabicPeriod"/>
            </a:pPr>
            <a:r>
              <a:rPr lang="en-US" dirty="0" smtClean="0"/>
              <a:t>Decomposability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Search spaces</a:t>
            </a:r>
            <a:endParaRPr lang="en-US"/>
          </a:p>
        </p:txBody>
      </p:sp>
      <p:sp>
        <p:nvSpPr>
          <p:cNvPr id="3" name="Inhaltsplatzhalter 2"/>
          <p:cNvSpPr>
            <a:spLocks noGrp="1"/>
          </p:cNvSpPr>
          <p:nvPr>
            <p:ph idx="1"/>
          </p:nvPr>
        </p:nvSpPr>
        <p:spPr/>
        <p:txBody>
          <a:bodyPr/>
          <a:lstStyle/>
          <a:p>
            <a:r>
              <a:rPr lang="en-US" dirty="0" smtClean="0"/>
              <a:t>For formulating optimization models, we need a set of (feasible) solutions</a:t>
            </a:r>
          </a:p>
          <a:p>
            <a:r>
              <a:rPr lang="en-US" dirty="0" smtClean="0"/>
              <a:t>This set defines a search space X</a:t>
            </a:r>
          </a:p>
          <a:p>
            <a:r>
              <a:rPr lang="en-US" dirty="0" smtClean="0"/>
              <a:t>The search spaces "contains" </a:t>
            </a:r>
          </a:p>
          <a:p>
            <a:pPr lvl="1"/>
            <a:r>
              <a:rPr lang="en-US" dirty="0" smtClean="0"/>
              <a:t>possible solutions of a problem and </a:t>
            </a:r>
          </a:p>
          <a:p>
            <a:pPr lvl="1"/>
            <a:r>
              <a:rPr lang="en-US" dirty="0" smtClean="0"/>
              <a:t>relations between the different solutions</a:t>
            </a:r>
          </a:p>
          <a:p>
            <a:endParaRPr lang="en-US" dirty="0" smtClean="0"/>
          </a:p>
        </p:txBody>
      </p:sp>
      <p:sp>
        <p:nvSpPr>
          <p:cNvPr id="5"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(Topological space)</a:t>
            </a:r>
            <a:endParaRPr lang="en-US" dirty="0"/>
          </a:p>
        </p:txBody>
      </p:sp>
      <p:sp>
        <p:nvSpPr>
          <p:cNvPr id="3" name="Inhaltsplatzhalter 2"/>
          <p:cNvSpPr>
            <a:spLocks noGrp="1"/>
          </p:cNvSpPr>
          <p:nvPr>
            <p:ph idx="1"/>
          </p:nvPr>
        </p:nvSpPr>
        <p:spPr>
          <a:xfrm>
            <a:off x="457200" y="1600200"/>
            <a:ext cx="8229600" cy="4637112"/>
          </a:xfrm>
        </p:spPr>
        <p:txBody>
          <a:bodyPr>
            <a:normAutofit fontScale="92500" lnSpcReduction="10000"/>
          </a:bodyPr>
          <a:lstStyle/>
          <a:p>
            <a:pPr eaLnBrk="0" fontAlgn="base" hangingPunct="0">
              <a:lnSpc>
                <a:spcPct val="80000"/>
              </a:lnSpc>
              <a:spcAft>
                <a:spcPct val="0"/>
              </a:spcAft>
              <a:buClr>
                <a:srgbClr val="40458C"/>
              </a:buClr>
              <a:buFont typeface="Wingdings" pitchFamily="2" charset="2"/>
              <a:buChar char="§"/>
            </a:pPr>
            <a:r>
              <a:rPr lang="en-US" dirty="0" smtClean="0"/>
              <a:t>Very general, a search space can be defined as a topological space</a:t>
            </a:r>
          </a:p>
          <a:p>
            <a:pPr lvl="0" eaLnBrk="0" fontAlgn="base" hangingPunct="0">
              <a:lnSpc>
                <a:spcPct val="80000"/>
              </a:lnSpc>
              <a:spcAft>
                <a:spcPct val="0"/>
              </a:spcAft>
              <a:buClr>
                <a:srgbClr val="40458C"/>
              </a:buClr>
              <a:buFont typeface="Wingdings" pitchFamily="2" charset="2"/>
              <a:buChar char="§"/>
            </a:pPr>
            <a:r>
              <a:rPr lang="en-US" dirty="0" smtClean="0"/>
              <a:t>A topological space is defined as a set </a:t>
            </a:r>
            <a:r>
              <a:rPr lang="en-US" dirty="0" smtClean="0">
                <a:latin typeface="cmmi10"/>
              </a:rPr>
              <a:t>X</a:t>
            </a:r>
            <a:r>
              <a:rPr lang="en-US" dirty="0" smtClean="0"/>
              <a:t> of decision alternatives together with a collection of subsets of </a:t>
            </a:r>
            <a:r>
              <a:rPr lang="en-US" dirty="0" smtClean="0">
                <a:latin typeface="cmmi10"/>
              </a:rPr>
              <a:t>X</a:t>
            </a:r>
            <a:r>
              <a:rPr lang="en-US" dirty="0" smtClean="0"/>
              <a:t> called open sets such that</a:t>
            </a:r>
          </a:p>
          <a:p>
            <a:pPr lvl="1" eaLnBrk="0" fontAlgn="base" hangingPunct="0">
              <a:lnSpc>
                <a:spcPct val="80000"/>
              </a:lnSpc>
              <a:spcAft>
                <a:spcPct val="0"/>
              </a:spcAft>
              <a:buClr>
                <a:srgbClr val="40458C"/>
              </a:buClr>
              <a:buSzPct val="80000"/>
              <a:buFont typeface="Wingdings" pitchFamily="2" charset="2"/>
              <a:buChar char="§"/>
            </a:pPr>
            <a:r>
              <a:rPr lang="en-US" dirty="0" smtClean="0"/>
              <a:t>the empty set </a:t>
            </a:r>
            <a:r>
              <a:rPr lang="en-US" dirty="0" smtClean="0">
                <a:latin typeface="cmsy10"/>
              </a:rPr>
              <a:t>;</a:t>
            </a:r>
            <a:r>
              <a:rPr lang="en-US" dirty="0" smtClean="0"/>
              <a:t> and whole space </a:t>
            </a:r>
            <a:r>
              <a:rPr lang="en-US" dirty="0" smtClean="0">
                <a:latin typeface="cmmi10"/>
              </a:rPr>
              <a:t>X</a:t>
            </a:r>
            <a:r>
              <a:rPr lang="en-US" dirty="0" smtClean="0"/>
              <a:t> are open sets,</a:t>
            </a:r>
          </a:p>
          <a:p>
            <a:pPr lvl="1" eaLnBrk="0" fontAlgn="base" hangingPunct="0">
              <a:lnSpc>
                <a:spcPct val="80000"/>
              </a:lnSpc>
              <a:spcAft>
                <a:spcPct val="0"/>
              </a:spcAft>
              <a:buClr>
                <a:srgbClr val="40458C"/>
              </a:buClr>
              <a:buSzPct val="80000"/>
              <a:buFont typeface="Wingdings" pitchFamily="2" charset="2"/>
              <a:buChar char="§"/>
            </a:pPr>
            <a:r>
              <a:rPr lang="en-US" dirty="0" smtClean="0"/>
              <a:t>the intersection of a finite number of open sets is also an open set, and</a:t>
            </a:r>
          </a:p>
          <a:p>
            <a:pPr lvl="1" eaLnBrk="0" fontAlgn="base" hangingPunct="0">
              <a:lnSpc>
                <a:spcPct val="80000"/>
              </a:lnSpc>
              <a:spcAft>
                <a:spcPct val="0"/>
              </a:spcAft>
              <a:buClr>
                <a:srgbClr val="40458C"/>
              </a:buClr>
              <a:buSzPct val="80000"/>
              <a:buFont typeface="Wingdings" pitchFamily="2" charset="2"/>
              <a:buChar char="§"/>
            </a:pPr>
            <a:r>
              <a:rPr lang="en-US" dirty="0" smtClean="0"/>
              <a:t>the union of an arbitrary number of open sets is an open set.</a:t>
            </a:r>
          </a:p>
          <a:p>
            <a:pPr lvl="1" eaLnBrk="0" fontAlgn="base" hangingPunct="0">
              <a:lnSpc>
                <a:spcPct val="80000"/>
              </a:lnSpc>
              <a:spcAft>
                <a:spcPct val="0"/>
              </a:spcAft>
              <a:buClr>
                <a:srgbClr val="40458C"/>
              </a:buClr>
              <a:buSzPct val="80000"/>
              <a:buFont typeface="Wingdings" pitchFamily="2" charset="2"/>
              <a:buChar char="§"/>
            </a:pPr>
            <a:r>
              <a:rPr lang="en-US" dirty="0" smtClean="0"/>
              <a:t>A set </a:t>
            </a:r>
            <a:r>
              <a:rPr lang="en-US" dirty="0" smtClean="0">
                <a:latin typeface="cmmi10"/>
              </a:rPr>
              <a:t>Y</a:t>
            </a:r>
            <a:r>
              <a:rPr lang="en-US" dirty="0" smtClean="0"/>
              <a:t> is a subset of a set </a:t>
            </a:r>
            <a:r>
              <a:rPr lang="en-US" dirty="0" smtClean="0">
                <a:latin typeface="cmmi10"/>
              </a:rPr>
              <a:t>X</a:t>
            </a:r>
            <a:r>
              <a:rPr lang="en-US" dirty="0" smtClean="0"/>
              <a:t> (denoted as </a:t>
            </a:r>
            <a:r>
              <a:rPr lang="en-US" dirty="0" smtClean="0">
                <a:latin typeface="cmmi10"/>
              </a:rPr>
              <a:t>Y</a:t>
            </a:r>
            <a:r>
              <a:rPr lang="en-US" dirty="0" smtClean="0"/>
              <a:t> </a:t>
            </a:r>
            <a:r>
              <a:rPr lang="en-US" dirty="0" smtClean="0">
                <a:latin typeface="cmsy10"/>
              </a:rPr>
              <a:t>½</a:t>
            </a:r>
            <a:r>
              <a:rPr lang="en-US" dirty="0" smtClean="0"/>
              <a:t> </a:t>
            </a:r>
            <a:r>
              <a:rPr lang="en-US" dirty="0" smtClean="0">
                <a:latin typeface="cmmi10"/>
              </a:rPr>
              <a:t>X</a:t>
            </a:r>
            <a:r>
              <a:rPr lang="en-US" dirty="0" smtClean="0"/>
              <a:t>) if every element </a:t>
            </a:r>
            <a:r>
              <a:rPr lang="en-US" dirty="0" smtClean="0">
                <a:latin typeface="cmsy10"/>
              </a:rPr>
              <a:t>2</a:t>
            </a:r>
            <a:r>
              <a:rPr lang="en-US" dirty="0" smtClean="0"/>
              <a:t> </a:t>
            </a:r>
            <a:r>
              <a:rPr lang="en-US" dirty="0" smtClean="0">
                <a:latin typeface="cmmi10"/>
              </a:rPr>
              <a:t>Y</a:t>
            </a:r>
            <a:r>
              <a:rPr lang="en-US" dirty="0" smtClean="0"/>
              <a:t> is also in </a:t>
            </a:r>
            <a:r>
              <a:rPr lang="en-US" dirty="0" smtClean="0">
                <a:latin typeface="cmmi10"/>
              </a:rPr>
              <a:t>X</a:t>
            </a:r>
            <a:r>
              <a:rPr lang="en-US" dirty="0" smtClean="0"/>
              <a:t> (</a:t>
            </a:r>
            <a:r>
              <a:rPr lang="en-US" dirty="0" smtClean="0">
                <a:latin typeface="cmmi10"/>
              </a:rPr>
              <a:t>x</a:t>
            </a:r>
            <a:r>
              <a:rPr lang="en-US" dirty="0" smtClean="0">
                <a:latin typeface="cmsy10"/>
              </a:rPr>
              <a:t>2</a:t>
            </a:r>
            <a:r>
              <a:rPr lang="en-US" dirty="0" smtClean="0"/>
              <a:t> </a:t>
            </a:r>
            <a:r>
              <a:rPr lang="en-US" dirty="0" smtClean="0">
                <a:latin typeface="cmmi10"/>
              </a:rPr>
              <a:t>Y</a:t>
            </a:r>
            <a:r>
              <a:rPr lang="en-US" dirty="0" smtClean="0"/>
              <a:t> </a:t>
            </a:r>
            <a:r>
              <a:rPr lang="en-US" dirty="0" smtClean="0">
                <a:latin typeface="cmsy10"/>
              </a:rPr>
              <a:t>!</a:t>
            </a:r>
            <a:r>
              <a:rPr lang="en-US" dirty="0" smtClean="0"/>
              <a:t>  </a:t>
            </a:r>
            <a:r>
              <a:rPr lang="en-US" dirty="0" smtClean="0">
                <a:latin typeface="cmmi10"/>
              </a:rPr>
              <a:t>x</a:t>
            </a:r>
            <a:r>
              <a:rPr lang="en-US" dirty="0" smtClean="0">
                <a:latin typeface="cmsy10"/>
              </a:rPr>
              <a:t>2</a:t>
            </a:r>
            <a:r>
              <a:rPr lang="en-US" dirty="0" smtClean="0"/>
              <a:t> </a:t>
            </a:r>
            <a:r>
              <a:rPr lang="en-US" dirty="0" smtClean="0">
                <a:latin typeface="cmmi10"/>
              </a:rPr>
              <a:t>X</a:t>
            </a:r>
            <a:r>
              <a:rPr lang="en-US" dirty="0" smtClean="0"/>
              <a:t>)</a:t>
            </a:r>
          </a:p>
          <a:p>
            <a:pPr eaLnBrk="0" fontAlgn="base" hangingPunct="0">
              <a:lnSpc>
                <a:spcPct val="80000"/>
              </a:lnSpc>
              <a:spcAft>
                <a:spcPct val="0"/>
              </a:spcAft>
              <a:buClr>
                <a:srgbClr val="40458C"/>
              </a:buClr>
              <a:buSzPct val="80000"/>
              <a:buFont typeface="Wingdings" pitchFamily="2" charset="2"/>
              <a:buChar char="§"/>
            </a:pPr>
            <a:r>
              <a:rPr lang="en-US" dirty="0" smtClean="0"/>
              <a:t>To define a topological space, we need no definition of similarity between elements in a search space. </a:t>
            </a:r>
          </a:p>
        </p:txBody>
      </p:sp>
      <p:sp>
        <p:nvSpPr>
          <p:cNvPr id="5"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Intro</a:t>
            </a:r>
            <a:endParaRPr lang="en-US" dirty="0"/>
          </a:p>
        </p:txBody>
      </p:sp>
      <p:sp>
        <p:nvSpPr>
          <p:cNvPr id="3" name="Inhaltsplatzhalter 2"/>
          <p:cNvSpPr>
            <a:spLocks noGrp="1"/>
          </p:cNvSpPr>
          <p:nvPr>
            <p:ph idx="1"/>
          </p:nvPr>
        </p:nvSpPr>
        <p:spPr/>
        <p:txBody>
          <a:bodyPr/>
          <a:lstStyle/>
          <a:p>
            <a:r>
              <a:rPr lang="en-US" smtClean="0"/>
              <a:t>Round of introductions</a:t>
            </a:r>
          </a:p>
          <a:p>
            <a:r>
              <a:rPr lang="en-US" smtClean="0"/>
              <a:t>Purpose of class</a:t>
            </a:r>
          </a:p>
          <a:p>
            <a:r>
              <a:rPr lang="en-US" smtClean="0"/>
              <a:t>Organisational Issues</a:t>
            </a:r>
            <a:endParaRPr lang="en-US" dirty="0" smtClean="0"/>
          </a:p>
        </p:txBody>
      </p:sp>
      <p:sp>
        <p:nvSpPr>
          <p:cNvPr id="4" name="Textplatzhalter 3"/>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Metric search spaces</a:t>
            </a:r>
            <a:endParaRPr lang="en-US"/>
          </a:p>
        </p:txBody>
      </p:sp>
      <p:sp>
        <p:nvSpPr>
          <p:cNvPr id="3" name="Inhaltsplatzhalter 2"/>
          <p:cNvSpPr>
            <a:spLocks noGrp="1"/>
          </p:cNvSpPr>
          <p:nvPr>
            <p:ph idx="1"/>
          </p:nvPr>
        </p:nvSpPr>
        <p:spPr/>
        <p:txBody>
          <a:bodyPr>
            <a:normAutofit/>
          </a:bodyPr>
          <a:lstStyle/>
          <a:p>
            <a:r>
              <a:rPr lang="en-US" sz="2400" dirty="0" smtClean="0"/>
              <a:t>Common topological space where similarity between elements can be measured using some kind of metric</a:t>
            </a:r>
          </a:p>
          <a:p>
            <a:r>
              <a:rPr lang="en-US" sz="2400" dirty="0" smtClean="0"/>
              <a:t>We have a set </a:t>
            </a:r>
            <a:r>
              <a:rPr lang="en-US" sz="2400" dirty="0" smtClean="0">
                <a:latin typeface="cmmi10"/>
              </a:rPr>
              <a:t>X</a:t>
            </a:r>
            <a:r>
              <a:rPr lang="en-US" sz="2400" dirty="0" smtClean="0"/>
              <a:t> of solutions and a real-valued distance function (also called a metric)</a:t>
            </a:r>
          </a:p>
          <a:p>
            <a:endParaRPr lang="en-US" sz="2400" dirty="0" smtClean="0"/>
          </a:p>
          <a:p>
            <a:pPr>
              <a:buNone/>
            </a:pPr>
            <a:r>
              <a:rPr lang="en-US" sz="2400" dirty="0" smtClean="0"/>
              <a:t>	assigning a real-valued distance to any pair </a:t>
            </a:r>
            <a:r>
              <a:rPr lang="en-US" sz="2400" dirty="0" err="1" smtClean="0">
                <a:latin typeface="cmmi10"/>
              </a:rPr>
              <a:t>x</a:t>
            </a:r>
            <a:r>
              <a:rPr lang="en-US" sz="2400" dirty="0" err="1" smtClean="0"/>
              <a:t>,</a:t>
            </a:r>
            <a:r>
              <a:rPr lang="en-US" sz="2400" dirty="0" err="1" smtClean="0">
                <a:latin typeface="cmmi10"/>
              </a:rPr>
              <a:t>y</a:t>
            </a:r>
            <a:r>
              <a:rPr lang="en-US" sz="2400" dirty="0" smtClean="0"/>
              <a:t> </a:t>
            </a:r>
            <a:r>
              <a:rPr lang="en-US" sz="2400" dirty="0" smtClean="0">
                <a:latin typeface="cmsy10"/>
              </a:rPr>
              <a:t>2</a:t>
            </a:r>
            <a:r>
              <a:rPr lang="en-US" sz="2400" dirty="0" smtClean="0"/>
              <a:t> </a:t>
            </a:r>
            <a:r>
              <a:rPr lang="en-US" sz="2400" dirty="0" smtClean="0">
                <a:latin typeface="cmmi10"/>
              </a:rPr>
              <a:t>X</a:t>
            </a:r>
            <a:r>
              <a:rPr lang="en-US" sz="2400" dirty="0" smtClean="0"/>
              <a:t> . It is required, that for any </a:t>
            </a:r>
            <a:r>
              <a:rPr lang="en-US" sz="2400" dirty="0" err="1" smtClean="0">
                <a:latin typeface="cmmi10"/>
              </a:rPr>
              <a:t>x</a:t>
            </a:r>
            <a:r>
              <a:rPr lang="en-US" sz="2400" dirty="0" err="1" smtClean="0"/>
              <a:t>,</a:t>
            </a:r>
            <a:r>
              <a:rPr lang="en-US" sz="2400" dirty="0" err="1" smtClean="0">
                <a:latin typeface="cmmi10"/>
              </a:rPr>
              <a:t>y</a:t>
            </a:r>
            <a:r>
              <a:rPr lang="en-US" sz="2400" dirty="0" err="1" smtClean="0"/>
              <a:t>,</a:t>
            </a:r>
            <a:r>
              <a:rPr lang="en-US" sz="2400" dirty="0" err="1" smtClean="0">
                <a:latin typeface="cmmi10"/>
              </a:rPr>
              <a:t>z</a:t>
            </a:r>
            <a:r>
              <a:rPr lang="en-US" sz="2400" dirty="0" smtClean="0"/>
              <a:t> </a:t>
            </a:r>
            <a:r>
              <a:rPr lang="en-US" sz="2400" dirty="0" smtClean="0">
                <a:latin typeface="cmsy10"/>
              </a:rPr>
              <a:t>2</a:t>
            </a:r>
            <a:r>
              <a:rPr lang="en-US" sz="2400" dirty="0" smtClean="0"/>
              <a:t> </a:t>
            </a:r>
            <a:r>
              <a:rPr lang="en-US" sz="2400" dirty="0" smtClean="0">
                <a:latin typeface="cmmi10"/>
              </a:rPr>
              <a:t>X</a:t>
            </a:r>
            <a:r>
              <a:rPr lang="en-US" sz="2400" dirty="0" smtClean="0"/>
              <a:t>: </a:t>
            </a:r>
          </a:p>
          <a:p>
            <a:endParaRPr lang="en-US" sz="2400" dirty="0" smtClean="0"/>
          </a:p>
          <a:p>
            <a:pPr>
              <a:buNone/>
            </a:pPr>
            <a:r>
              <a:rPr lang="en-US" sz="2400" dirty="0" smtClean="0">
                <a:latin typeface="cmmi10"/>
              </a:rPr>
              <a:t>		</a:t>
            </a:r>
            <a:endParaRPr lang="en-US" sz="2400" dirty="0">
              <a:latin typeface="cmmi10"/>
            </a:endParaRPr>
          </a:p>
        </p:txBody>
      </p:sp>
      <p:pic>
        <p:nvPicPr>
          <p:cNvPr id="8" name="Grafik 7" descr="TP_tmp.emf"/>
          <p:cNvPicPr>
            <a:picLocks noChangeAspect="1"/>
          </p:cNvPicPr>
          <p:nvPr>
            <p:custDataLst>
              <p:tags r:id="rId1"/>
            </p:custDataLst>
          </p:nvPr>
        </p:nvPicPr>
        <p:blipFill>
          <a:blip r:embed="rId5" cstate="print"/>
          <a:stretch>
            <a:fillRect/>
          </a:stretch>
        </p:blipFill>
        <p:spPr>
          <a:xfrm>
            <a:off x="2987824" y="3274895"/>
            <a:ext cx="2160240" cy="311786"/>
          </a:xfrm>
          <a:prstGeom prst="rect">
            <a:avLst/>
          </a:prstGeom>
        </p:spPr>
      </p:pic>
      <p:pic>
        <p:nvPicPr>
          <p:cNvPr id="9" name="Picture 15" descr="txp_fig"/>
          <p:cNvPicPr>
            <a:picLocks noChangeAspect="1" noChangeArrowheads="1"/>
          </p:cNvPicPr>
          <p:nvPr>
            <p:custDataLst>
              <p:tags r:id="rId2"/>
            </p:custDataLst>
          </p:nvPr>
        </p:nvPicPr>
        <p:blipFill>
          <a:blip r:embed="rId6" cstate="print"/>
          <a:srcRect l="29505" t="54597" r="31161" b="8776"/>
          <a:stretch>
            <a:fillRect/>
          </a:stretch>
        </p:blipFill>
        <p:spPr bwMode="auto">
          <a:xfrm>
            <a:off x="2987824" y="4509120"/>
            <a:ext cx="3675288" cy="2088232"/>
          </a:xfrm>
          <a:prstGeom prst="rect">
            <a:avLst/>
          </a:prstGeom>
          <a:noFill/>
          <a:ln w="9525" algn="ctr">
            <a:noFill/>
            <a:miter lim="800000"/>
            <a:headEnd/>
            <a:tailEnd/>
          </a:ln>
          <a:effectLst/>
        </p:spPr>
      </p:pic>
      <p:sp>
        <p:nvSpPr>
          <p:cNvPr id="7"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City-block metric (Manhattan metric)</a:t>
            </a:r>
            <a:endParaRPr lang="en-US" dirty="0"/>
          </a:p>
        </p:txBody>
      </p:sp>
      <p:sp>
        <p:nvSpPr>
          <p:cNvPr id="3" name="Inhaltsplatzhalter 2"/>
          <p:cNvSpPr>
            <a:spLocks noGrp="1"/>
          </p:cNvSpPr>
          <p:nvPr>
            <p:ph idx="1"/>
          </p:nvPr>
        </p:nvSpPr>
        <p:spPr>
          <a:xfrm>
            <a:off x="446856" y="1600200"/>
            <a:ext cx="8229600" cy="4525963"/>
          </a:xfrm>
        </p:spPr>
        <p:txBody>
          <a:bodyPr>
            <a:normAutofit/>
          </a:bodyPr>
          <a:lstStyle/>
          <a:p>
            <a:r>
              <a:rPr lang="en-US" sz="2400" dirty="0" smtClean="0"/>
              <a:t>For </a:t>
            </a:r>
            <a:r>
              <a:rPr lang="en-US" sz="2400" dirty="0" smtClean="0">
                <a:latin typeface="cmmi10"/>
              </a:rPr>
              <a:t>x</a:t>
            </a:r>
            <a:r>
              <a:rPr lang="en-US" sz="2400" dirty="0" smtClean="0"/>
              <a:t>,</a:t>
            </a:r>
            <a:r>
              <a:rPr lang="en-US" sz="2400" dirty="0" smtClean="0">
                <a:latin typeface="cmmi10"/>
              </a:rPr>
              <a:t>y</a:t>
            </a:r>
            <a:r>
              <a:rPr lang="en-US" sz="2400" dirty="0" smtClean="0">
                <a:latin typeface="cmsy10"/>
              </a:rPr>
              <a:t>2</a:t>
            </a:r>
            <a:r>
              <a:rPr lang="en-US" sz="2400" dirty="0" smtClean="0">
                <a:latin typeface="cmmi10"/>
              </a:rPr>
              <a:t>R</a:t>
            </a:r>
            <a:r>
              <a:rPr lang="en-US" sz="2400" dirty="0" smtClean="0"/>
              <a:t>, define distance </a:t>
            </a:r>
            <a:r>
              <a:rPr lang="en-US" sz="2400" dirty="0" smtClean="0">
                <a:latin typeface="cmmi10"/>
              </a:rPr>
              <a:t>d</a:t>
            </a:r>
            <a:r>
              <a:rPr lang="en-US" sz="2400" dirty="0" smtClean="0"/>
              <a:t>(</a:t>
            </a:r>
            <a:r>
              <a:rPr lang="en-US" sz="2400" dirty="0" err="1" smtClean="0">
                <a:latin typeface="cmmi10"/>
              </a:rPr>
              <a:t>x</a:t>
            </a:r>
            <a:r>
              <a:rPr lang="en-US" sz="2400" dirty="0" err="1" smtClean="0"/>
              <a:t>,</a:t>
            </a:r>
            <a:r>
              <a:rPr lang="en-US" sz="2400" dirty="0" err="1" smtClean="0">
                <a:latin typeface="cmmi10"/>
              </a:rPr>
              <a:t>y</a:t>
            </a:r>
            <a:r>
              <a:rPr lang="en-US" sz="2400" dirty="0" smtClean="0"/>
              <a:t>) = |</a:t>
            </a:r>
            <a:r>
              <a:rPr lang="en-US" sz="2400" dirty="0" smtClean="0">
                <a:latin typeface="cmmi10"/>
              </a:rPr>
              <a:t>x</a:t>
            </a:r>
            <a:r>
              <a:rPr lang="en-US" sz="2400" dirty="0" smtClean="0"/>
              <a:t>-</a:t>
            </a:r>
            <a:r>
              <a:rPr lang="en-US" sz="2400" dirty="0" smtClean="0">
                <a:latin typeface="cmmi10"/>
              </a:rPr>
              <a:t>y</a:t>
            </a:r>
            <a:r>
              <a:rPr lang="en-US" sz="2400" dirty="0" smtClean="0"/>
              <a:t>|</a:t>
            </a:r>
          </a:p>
          <a:p>
            <a:r>
              <a:rPr lang="en-US" sz="2400" dirty="0" smtClean="0"/>
              <a:t>Extending to two dimensions: city-block metric (also known as Manhattan distance)</a:t>
            </a:r>
          </a:p>
          <a:p>
            <a:pPr>
              <a:buNone/>
            </a:pPr>
            <a:r>
              <a:rPr lang="en-US" sz="2400" dirty="0" smtClean="0"/>
              <a:t>			</a:t>
            </a:r>
            <a:r>
              <a:rPr lang="en-US" sz="2400" dirty="0" smtClean="0">
                <a:latin typeface="cmmi10"/>
              </a:rPr>
              <a:t>d</a:t>
            </a:r>
            <a:r>
              <a:rPr lang="en-US" sz="2400" dirty="0" smtClean="0"/>
              <a:t>(</a:t>
            </a:r>
            <a:r>
              <a:rPr lang="en-US" sz="2400" dirty="0" err="1" smtClean="0">
                <a:latin typeface="cmmi10"/>
              </a:rPr>
              <a:t>x</a:t>
            </a:r>
            <a:r>
              <a:rPr lang="en-US" sz="2400" dirty="0" err="1" smtClean="0"/>
              <a:t>,</a:t>
            </a:r>
            <a:r>
              <a:rPr lang="en-US" sz="2400" dirty="0" err="1" smtClean="0">
                <a:latin typeface="cmmi10"/>
              </a:rPr>
              <a:t>y</a:t>
            </a:r>
            <a:r>
              <a:rPr lang="en-US" sz="2400" dirty="0" smtClean="0"/>
              <a:t>)  = |</a:t>
            </a:r>
            <a:r>
              <a:rPr lang="en-US" sz="2400" dirty="0" smtClean="0">
                <a:latin typeface="cmmi10"/>
              </a:rPr>
              <a:t>x</a:t>
            </a:r>
            <a:r>
              <a:rPr lang="en-US" sz="2400" baseline="-25000" dirty="0" smtClean="0">
                <a:latin typeface="Calibri"/>
              </a:rPr>
              <a:t>1</a:t>
            </a:r>
            <a:r>
              <a:rPr lang="en-US" sz="2400" dirty="0" smtClean="0">
                <a:latin typeface="Calibri"/>
              </a:rPr>
              <a:t> -</a:t>
            </a:r>
            <a:r>
              <a:rPr lang="en-US" sz="2400" dirty="0" smtClean="0">
                <a:latin typeface="cmmi10"/>
              </a:rPr>
              <a:t>y</a:t>
            </a:r>
            <a:r>
              <a:rPr lang="en-US" sz="2400" baseline="-25000" dirty="0" smtClean="0">
                <a:latin typeface="cmmi10"/>
              </a:rPr>
              <a:t>1</a:t>
            </a:r>
            <a:r>
              <a:rPr lang="en-US" sz="2400" dirty="0" smtClean="0"/>
              <a:t>| + |</a:t>
            </a:r>
            <a:r>
              <a:rPr lang="en-US" sz="2400" dirty="0" smtClean="0">
                <a:latin typeface="cmmi10"/>
              </a:rPr>
              <a:t>x</a:t>
            </a:r>
            <a:r>
              <a:rPr lang="en-US" sz="2400" baseline="-25000" dirty="0" smtClean="0">
                <a:latin typeface="cmmi10"/>
              </a:rPr>
              <a:t>2</a:t>
            </a:r>
            <a:r>
              <a:rPr lang="en-US" sz="2400" dirty="0" smtClean="0">
                <a:latin typeface="Calibri"/>
              </a:rPr>
              <a:t> -</a:t>
            </a:r>
            <a:r>
              <a:rPr lang="en-US" sz="2400" dirty="0" smtClean="0">
                <a:latin typeface="cmmi10"/>
              </a:rPr>
              <a:t>y</a:t>
            </a:r>
            <a:r>
              <a:rPr lang="en-US" sz="2400" baseline="-25000" dirty="0" smtClean="0">
                <a:latin typeface="cmmi10"/>
              </a:rPr>
              <a:t>2</a:t>
            </a:r>
            <a:r>
              <a:rPr lang="en-US" sz="2400" dirty="0" smtClean="0"/>
              <a:t>|</a:t>
            </a:r>
            <a:br>
              <a:rPr lang="en-US" sz="2400" dirty="0" smtClean="0"/>
            </a:br>
            <a:endParaRPr lang="en-US" sz="2400" dirty="0" smtClean="0"/>
          </a:p>
          <a:p>
            <a:pPr>
              <a:buNone/>
            </a:pPr>
            <a:r>
              <a:rPr lang="en-US" sz="2400" dirty="0" smtClean="0"/>
              <a:t>	where </a:t>
            </a:r>
            <a:r>
              <a:rPr lang="en-US" sz="2400" dirty="0" smtClean="0">
                <a:latin typeface="cmmi10"/>
              </a:rPr>
              <a:t>x</a:t>
            </a:r>
            <a:r>
              <a:rPr lang="en-US" sz="2400" dirty="0" smtClean="0"/>
              <a:t> =(</a:t>
            </a:r>
            <a:r>
              <a:rPr lang="en-US" sz="2400" dirty="0" smtClean="0">
                <a:latin typeface="cmmi10"/>
              </a:rPr>
              <a:t>x</a:t>
            </a:r>
            <a:r>
              <a:rPr lang="en-US" sz="2400" baseline="-25000" dirty="0" smtClean="0">
                <a:latin typeface="cmmi10"/>
              </a:rPr>
              <a:t>1</a:t>
            </a:r>
            <a:r>
              <a:rPr lang="en-US" sz="2400" dirty="0" smtClean="0">
                <a:latin typeface="Calibri"/>
              </a:rPr>
              <a:t> ,</a:t>
            </a:r>
            <a:r>
              <a:rPr lang="en-US" sz="2400" dirty="0" smtClean="0">
                <a:latin typeface="cmmi10"/>
              </a:rPr>
              <a:t>x</a:t>
            </a:r>
            <a:r>
              <a:rPr lang="en-US" sz="2400" baseline="-25000" dirty="0" smtClean="0">
                <a:latin typeface="cmmi10"/>
              </a:rPr>
              <a:t>2</a:t>
            </a:r>
            <a:r>
              <a:rPr lang="en-US" sz="2400" dirty="0" smtClean="0"/>
              <a:t>), </a:t>
            </a:r>
            <a:r>
              <a:rPr lang="en-US" sz="2400" dirty="0" smtClean="0">
                <a:latin typeface="cmmi10"/>
              </a:rPr>
              <a:t>y</a:t>
            </a:r>
            <a:r>
              <a:rPr lang="en-US" sz="2400" dirty="0" smtClean="0"/>
              <a:t>=(</a:t>
            </a:r>
            <a:r>
              <a:rPr lang="en-US" sz="2400" dirty="0" smtClean="0">
                <a:latin typeface="cmmi10"/>
              </a:rPr>
              <a:t>y</a:t>
            </a:r>
            <a:r>
              <a:rPr lang="en-US" sz="2400" baseline="-25000" dirty="0" smtClean="0">
                <a:latin typeface="Calibri"/>
              </a:rPr>
              <a:t>1</a:t>
            </a:r>
            <a:r>
              <a:rPr lang="en-US" sz="2400" dirty="0" smtClean="0">
                <a:latin typeface="Calibri"/>
              </a:rPr>
              <a:t>, </a:t>
            </a:r>
            <a:r>
              <a:rPr lang="en-US" sz="2400" dirty="0" smtClean="0">
                <a:latin typeface="cmmi10"/>
              </a:rPr>
              <a:t>y</a:t>
            </a:r>
            <a:r>
              <a:rPr lang="en-US" sz="2400" baseline="-25000" dirty="0" smtClean="0">
                <a:latin typeface="cmmi10"/>
              </a:rPr>
              <a:t>2</a:t>
            </a:r>
            <a:r>
              <a:rPr lang="en-US" sz="2400" dirty="0" smtClean="0"/>
              <a:t>). </a:t>
            </a:r>
          </a:p>
          <a:p>
            <a:r>
              <a:rPr lang="en-US" sz="2400" dirty="0" smtClean="0"/>
              <a:t>In n dimensions, the metric becomes</a:t>
            </a:r>
          </a:p>
          <a:p>
            <a:endParaRPr lang="en-US" sz="2400" dirty="0"/>
          </a:p>
        </p:txBody>
      </p:sp>
      <p:pic>
        <p:nvPicPr>
          <p:cNvPr id="5" name="Grafik 4" descr="TP_tmp.emf"/>
          <p:cNvPicPr>
            <a:picLocks noChangeAspect="1"/>
          </p:cNvPicPr>
          <p:nvPr>
            <p:custDataLst>
              <p:tags r:id="rId1"/>
            </p:custDataLst>
          </p:nvPr>
        </p:nvPicPr>
        <p:blipFill>
          <a:blip r:embed="rId4" cstate="print"/>
          <a:stretch>
            <a:fillRect/>
          </a:stretch>
        </p:blipFill>
        <p:spPr>
          <a:xfrm>
            <a:off x="2483768" y="4581128"/>
            <a:ext cx="2808311" cy="936104"/>
          </a:xfrm>
          <a:prstGeom prst="rect">
            <a:avLst/>
          </a:prstGeom>
        </p:spPr>
      </p:pic>
      <p:sp>
        <p:nvSpPr>
          <p:cNvPr id="7"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Euclidean metric</a:t>
            </a:r>
            <a:endParaRPr lang="en-US"/>
          </a:p>
        </p:txBody>
      </p:sp>
      <p:sp>
        <p:nvSpPr>
          <p:cNvPr id="3" name="Inhaltsplatzhalter 2"/>
          <p:cNvSpPr>
            <a:spLocks noGrp="1"/>
          </p:cNvSpPr>
          <p:nvPr>
            <p:ph idx="1"/>
          </p:nvPr>
        </p:nvSpPr>
        <p:spPr/>
        <p:txBody>
          <a:bodyPr>
            <a:normAutofit/>
          </a:bodyPr>
          <a:lstStyle/>
          <a:p>
            <a:r>
              <a:rPr lang="en-US" sz="2400" dirty="0" smtClean="0"/>
              <a:t>Solutions are vectors of continuous variables</a:t>
            </a:r>
          </a:p>
          <a:p>
            <a:pPr>
              <a:buNone/>
            </a:pPr>
            <a:r>
              <a:rPr lang="en-US" sz="2400" dirty="0" smtClean="0"/>
              <a:t>	</a:t>
            </a:r>
            <a:r>
              <a:rPr lang="en-US" sz="2400" dirty="0" smtClean="0">
                <a:latin typeface="cmmi10"/>
              </a:rPr>
              <a:t>x</a:t>
            </a:r>
            <a:r>
              <a:rPr lang="en-US" sz="2400" dirty="0" smtClean="0"/>
              <a:t>=(</a:t>
            </a:r>
            <a:r>
              <a:rPr lang="en-US" sz="2400" dirty="0" smtClean="0">
                <a:latin typeface="cmmi10"/>
              </a:rPr>
              <a:t>x</a:t>
            </a:r>
            <a:r>
              <a:rPr lang="en-US" sz="2400" baseline="-25000" dirty="0" smtClean="0">
                <a:latin typeface="cmmi10"/>
              </a:rPr>
              <a:t>1</a:t>
            </a:r>
            <a:r>
              <a:rPr lang="en-US" sz="2400" dirty="0" smtClean="0"/>
              <a:t> ,</a:t>
            </a:r>
            <a:r>
              <a:rPr lang="en-US" sz="2400" dirty="0" smtClean="0">
                <a:latin typeface="cmmi10"/>
              </a:rPr>
              <a:t> x</a:t>
            </a:r>
            <a:r>
              <a:rPr lang="en-US" sz="2400" baseline="-25000" dirty="0" smtClean="0">
                <a:latin typeface="cmmi10"/>
              </a:rPr>
              <a:t>2</a:t>
            </a:r>
            <a:r>
              <a:rPr lang="en-US" sz="2400" dirty="0" smtClean="0"/>
              <a:t> , …, </a:t>
            </a:r>
            <a:r>
              <a:rPr lang="en-US" sz="2400" dirty="0" err="1" smtClean="0">
                <a:latin typeface="cmmi10"/>
              </a:rPr>
              <a:t>x</a:t>
            </a:r>
            <a:r>
              <a:rPr lang="en-US" sz="2400" baseline="-25000" dirty="0" err="1" smtClean="0">
                <a:latin typeface="cmmi10"/>
              </a:rPr>
              <a:t>n</a:t>
            </a:r>
            <a:r>
              <a:rPr lang="en-US" sz="2400" dirty="0" smtClean="0"/>
              <a:t> ), </a:t>
            </a:r>
            <a:r>
              <a:rPr lang="en-US" sz="2400" dirty="0" smtClean="0">
                <a:latin typeface="cmmi10"/>
              </a:rPr>
              <a:t>x</a:t>
            </a:r>
            <a:r>
              <a:rPr lang="en-US" sz="2400" baseline="-25000" dirty="0" smtClean="0">
                <a:latin typeface="cmmi10"/>
              </a:rPr>
              <a:t>i</a:t>
            </a:r>
            <a:r>
              <a:rPr lang="en-US" sz="2400" dirty="0" smtClean="0"/>
              <a:t> </a:t>
            </a:r>
            <a:r>
              <a:rPr lang="en-US" sz="2400" dirty="0" smtClean="0">
                <a:latin typeface="cmsy10"/>
              </a:rPr>
              <a:t>2</a:t>
            </a:r>
            <a:r>
              <a:rPr lang="en-US" sz="2400" dirty="0" smtClean="0"/>
              <a:t> </a:t>
            </a:r>
            <a:r>
              <a:rPr lang="en-US" sz="2400" dirty="0" smtClean="0">
                <a:latin typeface="cmmi10"/>
              </a:rPr>
              <a:t>R</a:t>
            </a:r>
          </a:p>
          <a:p>
            <a:r>
              <a:rPr lang="en-US" sz="2400" dirty="0" smtClean="0"/>
              <a:t>Euclidean distance between </a:t>
            </a:r>
            <a:r>
              <a:rPr lang="en-US" sz="2400" dirty="0" smtClean="0">
                <a:latin typeface="cmmi10"/>
              </a:rPr>
              <a:t>x</a:t>
            </a:r>
            <a:r>
              <a:rPr lang="en-US" sz="2400" dirty="0" smtClean="0"/>
              <a:t> and </a:t>
            </a:r>
            <a:r>
              <a:rPr lang="en-US" sz="2400" dirty="0" smtClean="0">
                <a:latin typeface="cmmi10"/>
              </a:rPr>
              <a:t>y</a:t>
            </a:r>
            <a:r>
              <a:rPr lang="en-US" sz="2400" dirty="0" smtClean="0"/>
              <a:t> is</a:t>
            </a:r>
          </a:p>
          <a:p>
            <a:endParaRPr lang="en-US" sz="2400" dirty="0" smtClean="0"/>
          </a:p>
          <a:p>
            <a:endParaRPr lang="en-US" sz="2400" dirty="0" smtClean="0"/>
          </a:p>
          <a:p>
            <a:endParaRPr lang="en-US" sz="2400" dirty="0" smtClean="0"/>
          </a:p>
          <a:p>
            <a:r>
              <a:rPr lang="en-US" sz="2400" dirty="0" smtClean="0"/>
              <a:t>For </a:t>
            </a:r>
            <a:r>
              <a:rPr lang="en-US" sz="2400" dirty="0" smtClean="0">
                <a:latin typeface="cmmi10"/>
              </a:rPr>
              <a:t>n</a:t>
            </a:r>
            <a:r>
              <a:rPr lang="en-US" sz="2400" dirty="0" smtClean="0"/>
              <a:t>=1: city-block metric, </a:t>
            </a:r>
            <a:r>
              <a:rPr lang="en-US" sz="2400" dirty="0" smtClean="0">
                <a:latin typeface="cmmi10"/>
              </a:rPr>
              <a:t>n</a:t>
            </a:r>
            <a:r>
              <a:rPr lang="en-US" sz="2400" dirty="0" smtClean="0"/>
              <a:t>=2: standard straight line distance between two points on a 2d-plane</a:t>
            </a:r>
            <a:endParaRPr lang="en-US" sz="2400" dirty="0"/>
          </a:p>
        </p:txBody>
      </p:sp>
      <p:pic>
        <p:nvPicPr>
          <p:cNvPr id="5" name="Picture 6" descr="txp_fig"/>
          <p:cNvPicPr>
            <a:picLocks noChangeAspect="1" noChangeArrowheads="1"/>
          </p:cNvPicPr>
          <p:nvPr>
            <p:custDataLst>
              <p:tags r:id="rId1"/>
            </p:custDataLst>
          </p:nvPr>
        </p:nvPicPr>
        <p:blipFill>
          <a:blip r:embed="rId4" cstate="print"/>
          <a:srcRect l="21476" t="30967" r="23939" b="39377"/>
          <a:stretch>
            <a:fillRect/>
          </a:stretch>
        </p:blipFill>
        <p:spPr bwMode="auto">
          <a:xfrm>
            <a:off x="755576" y="3038268"/>
            <a:ext cx="3168352" cy="1038804"/>
          </a:xfrm>
          <a:prstGeom prst="rect">
            <a:avLst/>
          </a:prstGeom>
          <a:noFill/>
          <a:ln w="9525" algn="ctr">
            <a:noFill/>
            <a:miter lim="800000"/>
            <a:headEnd/>
            <a:tailEnd/>
          </a:ln>
          <a:effectLst/>
        </p:spPr>
      </p:pic>
      <p:sp>
        <p:nvSpPr>
          <p:cNvPr id="7"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Hamming metric</a:t>
            </a:r>
            <a:endParaRPr lang="en-US" dirty="0"/>
          </a:p>
        </p:txBody>
      </p:sp>
      <p:sp>
        <p:nvSpPr>
          <p:cNvPr id="3" name="Inhaltsplatzhalter 2"/>
          <p:cNvSpPr>
            <a:spLocks noGrp="1"/>
          </p:cNvSpPr>
          <p:nvPr>
            <p:ph idx="1"/>
          </p:nvPr>
        </p:nvSpPr>
        <p:spPr/>
        <p:txBody>
          <a:bodyPr>
            <a:noAutofit/>
          </a:bodyPr>
          <a:lstStyle/>
          <a:p>
            <a:pPr>
              <a:lnSpc>
                <a:spcPct val="90000"/>
              </a:lnSpc>
            </a:pPr>
            <a:r>
              <a:rPr lang="en-US" sz="2400" dirty="0" smtClean="0"/>
              <a:t>Often used for binary search spaces; counts number of items that are not identical</a:t>
            </a:r>
          </a:p>
          <a:p>
            <a:pPr>
              <a:lnSpc>
                <a:spcPct val="90000"/>
              </a:lnSpc>
            </a:pPr>
            <a:endParaRPr lang="en-US" sz="2400" dirty="0" smtClean="0"/>
          </a:p>
          <a:p>
            <a:pPr>
              <a:lnSpc>
                <a:spcPct val="90000"/>
              </a:lnSpc>
              <a:buNone/>
            </a:pPr>
            <a:r>
              <a:rPr lang="en-US" sz="2400" dirty="0" smtClean="0"/>
              <a:t>	</a:t>
            </a:r>
          </a:p>
          <a:p>
            <a:pPr>
              <a:lnSpc>
                <a:spcPct val="90000"/>
              </a:lnSpc>
              <a:buNone/>
            </a:pPr>
            <a:r>
              <a:rPr lang="en-US" sz="2400" dirty="0" smtClean="0"/>
              <a:t>	where </a:t>
            </a:r>
            <a:r>
              <a:rPr lang="en-US" sz="2400" dirty="0" smtClean="0">
                <a:latin typeface="cmmi10"/>
              </a:rPr>
              <a:t>d</a:t>
            </a:r>
            <a:r>
              <a:rPr lang="en-US" sz="2400" dirty="0" smtClean="0"/>
              <a:t>(</a:t>
            </a:r>
            <a:r>
              <a:rPr lang="en-US" sz="2400" dirty="0" err="1" smtClean="0">
                <a:latin typeface="cmmi10"/>
              </a:rPr>
              <a:t>x</a:t>
            </a:r>
            <a:r>
              <a:rPr lang="en-US" sz="2400" dirty="0" err="1" smtClean="0"/>
              <a:t>,</a:t>
            </a:r>
            <a:r>
              <a:rPr lang="en-US" sz="2400" dirty="0" err="1" smtClean="0">
                <a:latin typeface="cmmi10"/>
              </a:rPr>
              <a:t>y</a:t>
            </a:r>
            <a:r>
              <a:rPr lang="en-US" sz="2400" dirty="0" smtClean="0"/>
              <a:t>)</a:t>
            </a:r>
            <a:r>
              <a:rPr lang="en-US" sz="2400" dirty="0" smtClean="0">
                <a:latin typeface="cmsy10" pitchFamily="34" charset="0"/>
              </a:rPr>
              <a:t>2</a:t>
            </a:r>
            <a:r>
              <a:rPr lang="en-US" sz="2400" dirty="0" smtClean="0"/>
              <a:t>{0,…,</a:t>
            </a:r>
            <a:r>
              <a:rPr lang="en-US" sz="2400" dirty="0" smtClean="0">
                <a:latin typeface="cmmi10"/>
              </a:rPr>
              <a:t>n</a:t>
            </a:r>
            <a:r>
              <a:rPr lang="en-US" sz="2400" dirty="0" smtClean="0"/>
              <a:t>}.  </a:t>
            </a:r>
            <a:br>
              <a:rPr lang="en-US" sz="2400" dirty="0" smtClean="0"/>
            </a:br>
            <a:endParaRPr lang="en-US" sz="2400" dirty="0" smtClean="0"/>
          </a:p>
          <a:p>
            <a:pPr>
              <a:lnSpc>
                <a:spcPct val="90000"/>
              </a:lnSpc>
            </a:pPr>
            <a:r>
              <a:rPr lang="en-US" sz="2400" dirty="0" smtClean="0"/>
              <a:t>Binary Hamming metric can be extended to continuous and discrete decision variables:</a:t>
            </a:r>
          </a:p>
          <a:p>
            <a:pPr>
              <a:lnSpc>
                <a:spcPct val="90000"/>
              </a:lnSpc>
            </a:pPr>
            <a:endParaRPr lang="en-US" sz="2400" dirty="0" smtClean="0"/>
          </a:p>
          <a:p>
            <a:pPr>
              <a:lnSpc>
                <a:spcPct val="90000"/>
              </a:lnSpc>
              <a:buNone/>
            </a:pPr>
            <a:r>
              <a:rPr lang="en-US" sz="2400" dirty="0" smtClean="0"/>
              <a:t>	where</a:t>
            </a:r>
          </a:p>
          <a:p>
            <a:pPr>
              <a:lnSpc>
                <a:spcPct val="90000"/>
              </a:lnSpc>
            </a:pPr>
            <a:endParaRPr lang="en-US" sz="2400" dirty="0" smtClean="0"/>
          </a:p>
          <a:p>
            <a:pPr>
              <a:lnSpc>
                <a:spcPct val="90000"/>
              </a:lnSpc>
            </a:pPr>
            <a:endParaRPr lang="en-US" sz="2400" dirty="0" smtClean="0"/>
          </a:p>
          <a:p>
            <a:pPr>
              <a:lnSpc>
                <a:spcPct val="90000"/>
              </a:lnSpc>
            </a:pPr>
            <a:endParaRPr lang="en-US" sz="2400" dirty="0" smtClean="0"/>
          </a:p>
        </p:txBody>
      </p:sp>
      <p:pic>
        <p:nvPicPr>
          <p:cNvPr id="4" name="Picture 13" descr="txp_fig"/>
          <p:cNvPicPr>
            <a:picLocks noChangeAspect="1" noChangeArrowheads="1"/>
          </p:cNvPicPr>
          <p:nvPr>
            <p:custDataLst>
              <p:tags r:id="rId1"/>
            </p:custDataLst>
          </p:nvPr>
        </p:nvPicPr>
        <p:blipFill>
          <a:blip r:embed="rId6" cstate="print"/>
          <a:srcRect/>
          <a:stretch>
            <a:fillRect/>
          </a:stretch>
        </p:blipFill>
        <p:spPr bwMode="auto">
          <a:xfrm>
            <a:off x="971600" y="2368426"/>
            <a:ext cx="2376488" cy="700088"/>
          </a:xfrm>
          <a:prstGeom prst="rect">
            <a:avLst/>
          </a:prstGeom>
          <a:noFill/>
          <a:ln w="9525" algn="ctr">
            <a:noFill/>
            <a:miter lim="800000"/>
            <a:headEnd/>
            <a:tailEnd/>
          </a:ln>
          <a:effectLst/>
        </p:spPr>
      </p:pic>
      <p:pic>
        <p:nvPicPr>
          <p:cNvPr id="5" name="Picture 14" descr="txp_fig"/>
          <p:cNvPicPr>
            <a:picLocks noChangeAspect="1" noChangeArrowheads="1"/>
          </p:cNvPicPr>
          <p:nvPr>
            <p:custDataLst>
              <p:tags r:id="rId2"/>
            </p:custDataLst>
          </p:nvPr>
        </p:nvPicPr>
        <p:blipFill>
          <a:blip r:embed="rId7" cstate="print"/>
          <a:srcRect/>
          <a:stretch>
            <a:fillRect/>
          </a:stretch>
        </p:blipFill>
        <p:spPr bwMode="auto">
          <a:xfrm>
            <a:off x="3275856" y="4384650"/>
            <a:ext cx="1944688" cy="800100"/>
          </a:xfrm>
          <a:prstGeom prst="rect">
            <a:avLst/>
          </a:prstGeom>
          <a:noFill/>
          <a:ln w="9525" algn="ctr">
            <a:noFill/>
            <a:miter lim="800000"/>
            <a:headEnd/>
            <a:tailEnd/>
          </a:ln>
          <a:effectLst/>
        </p:spPr>
      </p:pic>
      <p:pic>
        <p:nvPicPr>
          <p:cNvPr id="6" name="Picture 15" descr="txp_fig"/>
          <p:cNvPicPr>
            <a:picLocks noChangeAspect="1" noChangeArrowheads="1"/>
          </p:cNvPicPr>
          <p:nvPr>
            <p:custDataLst>
              <p:tags r:id="rId3"/>
            </p:custDataLst>
          </p:nvPr>
        </p:nvPicPr>
        <p:blipFill>
          <a:blip r:embed="rId8" cstate="print"/>
          <a:srcRect/>
          <a:stretch>
            <a:fillRect/>
          </a:stretch>
        </p:blipFill>
        <p:spPr bwMode="auto">
          <a:xfrm>
            <a:off x="1115616" y="5536778"/>
            <a:ext cx="2520950" cy="844550"/>
          </a:xfrm>
          <a:prstGeom prst="rect">
            <a:avLst/>
          </a:prstGeom>
          <a:noFill/>
          <a:ln w="9525" algn="ctr">
            <a:noFill/>
            <a:miter lim="800000"/>
            <a:headEnd/>
            <a:tailEnd/>
          </a:ln>
          <a:effectLst/>
        </p:spPr>
      </p:pic>
      <p:sp>
        <p:nvSpPr>
          <p:cNvPr id="8"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2"/>
          <p:cNvSpPr>
            <a:spLocks noGrp="1" noChangeArrowheads="1"/>
          </p:cNvSpPr>
          <p:nvPr>
            <p:ph type="title"/>
          </p:nvPr>
        </p:nvSpPr>
        <p:spPr/>
        <p:txBody>
          <a:bodyPr/>
          <a:lstStyle/>
          <a:p>
            <a:r>
              <a:rPr lang="en-US" dirty="0" smtClean="0"/>
              <a:t>Neighborhoods</a:t>
            </a:r>
          </a:p>
        </p:txBody>
      </p:sp>
      <p:sp>
        <p:nvSpPr>
          <p:cNvPr id="1064963" name="Rectangle 3" descr="Rectangle: Click to edit Master text styles&#10;Second level&#10;Third level&#10;Fourth level&#10;Fifth level"/>
          <p:cNvSpPr>
            <a:spLocks noGrp="1" noChangeArrowheads="1"/>
          </p:cNvSpPr>
          <p:nvPr>
            <p:ph type="body" idx="1"/>
          </p:nvPr>
        </p:nvSpPr>
        <p:spPr/>
        <p:txBody>
          <a:bodyPr>
            <a:normAutofit/>
          </a:bodyPr>
          <a:lstStyle/>
          <a:p>
            <a:r>
              <a:rPr lang="en-US" sz="2400" dirty="0" smtClean="0"/>
              <a:t>On metric search spaces, we can define similarities between solutions based on the used distance </a:t>
            </a:r>
            <a:r>
              <a:rPr lang="en-US" sz="2400" dirty="0" smtClean="0">
                <a:latin typeface="cmmi10"/>
              </a:rPr>
              <a:t>d</a:t>
            </a:r>
            <a:r>
              <a:rPr lang="en-US" sz="2400" dirty="0" smtClean="0"/>
              <a:t>.</a:t>
            </a:r>
          </a:p>
          <a:p>
            <a:r>
              <a:rPr lang="en-US" sz="2400" dirty="0" smtClean="0">
                <a:solidFill>
                  <a:schemeClr val="tx1"/>
                </a:solidFill>
              </a:rPr>
              <a:t>Neighborhoods </a:t>
            </a:r>
            <a:r>
              <a:rPr lang="en-US" sz="2400" dirty="0" smtClean="0"/>
              <a:t>determine which solutions are similar to each other with respect to some metric.</a:t>
            </a:r>
          </a:p>
          <a:p>
            <a:r>
              <a:rPr lang="en-US" sz="2400" dirty="0" smtClean="0"/>
              <a:t>A neighborhood is a mapping </a:t>
            </a:r>
            <a:r>
              <a:rPr lang="en-US" sz="2400" dirty="0" smtClean="0">
                <a:latin typeface="cmmi10"/>
              </a:rPr>
              <a:t>N</a:t>
            </a:r>
            <a:r>
              <a:rPr lang="en-US" sz="2400" dirty="0" smtClean="0"/>
              <a:t>(</a:t>
            </a:r>
            <a:r>
              <a:rPr lang="en-US" sz="2400" dirty="0" smtClean="0">
                <a:latin typeface="cmmi10"/>
              </a:rPr>
              <a:t>x</a:t>
            </a:r>
            <a:r>
              <a:rPr lang="en-US" sz="2400" dirty="0" smtClean="0"/>
              <a:t>): </a:t>
            </a:r>
            <a:r>
              <a:rPr lang="en-US" sz="2400" dirty="0" smtClean="0">
                <a:latin typeface="cmmi10"/>
              </a:rPr>
              <a:t>X</a:t>
            </a:r>
            <a:r>
              <a:rPr lang="en-US" sz="2400" dirty="0" smtClean="0"/>
              <a:t> </a:t>
            </a:r>
            <a:r>
              <a:rPr lang="en-US" sz="2400" dirty="0" smtClean="0">
                <a:latin typeface="cmsy10"/>
              </a:rPr>
              <a:t>!</a:t>
            </a:r>
            <a:r>
              <a:rPr lang="en-US" sz="2400" dirty="0" smtClean="0"/>
              <a:t> </a:t>
            </a:r>
            <a:r>
              <a:rPr lang="en-US" sz="2400" dirty="0" smtClean="0">
                <a:latin typeface="Calibri"/>
              </a:rPr>
              <a:t>2</a:t>
            </a:r>
            <a:r>
              <a:rPr lang="en-US" sz="2400" i="1" baseline="30000" dirty="0" smtClean="0">
                <a:latin typeface="cmmi10"/>
              </a:rPr>
              <a:t>x</a:t>
            </a:r>
          </a:p>
          <a:p>
            <a:pPr>
              <a:buFont typeface="Wingdings" pitchFamily="2" charset="2"/>
              <a:buNone/>
            </a:pPr>
            <a:r>
              <a:rPr lang="en-US" sz="2400" dirty="0" smtClean="0"/>
              <a:t>	where </a:t>
            </a:r>
            <a:r>
              <a:rPr lang="en-US" sz="2400" dirty="0" smtClean="0">
                <a:latin typeface="cmmi10"/>
              </a:rPr>
              <a:t>X</a:t>
            </a:r>
            <a:r>
              <a:rPr lang="en-US" sz="2400" dirty="0" smtClean="0"/>
              <a:t> is the search space, </a:t>
            </a:r>
            <a:r>
              <a:rPr lang="en-US" sz="2400" dirty="0" smtClean="0">
                <a:latin typeface="Calibri"/>
              </a:rPr>
              <a:t>2</a:t>
            </a:r>
            <a:r>
              <a:rPr lang="en-US" sz="2400" baseline="30000" dirty="0" smtClean="0">
                <a:latin typeface="cmmi10"/>
              </a:rPr>
              <a:t>x</a:t>
            </a:r>
            <a:r>
              <a:rPr lang="en-US" sz="2400" dirty="0" smtClean="0"/>
              <a:t> is the set of all possible subsets of </a:t>
            </a:r>
            <a:r>
              <a:rPr lang="en-US" sz="2400" dirty="0" smtClean="0">
                <a:latin typeface="cmmi10"/>
              </a:rPr>
              <a:t>X</a:t>
            </a:r>
            <a:r>
              <a:rPr lang="en-US" sz="2400" dirty="0" smtClean="0"/>
              <a:t> and </a:t>
            </a:r>
            <a:r>
              <a:rPr lang="en-US" sz="2400" dirty="0" smtClean="0">
                <a:latin typeface="cmmi10"/>
              </a:rPr>
              <a:t>N</a:t>
            </a:r>
            <a:r>
              <a:rPr lang="en-US" sz="2400" dirty="0" smtClean="0"/>
              <a:t> is a mapping that assigns to each element </a:t>
            </a:r>
            <a:r>
              <a:rPr lang="en-US" sz="2400" dirty="0" smtClean="0">
                <a:latin typeface="cmmi10"/>
              </a:rPr>
              <a:t>x</a:t>
            </a:r>
            <a:r>
              <a:rPr lang="en-US" sz="2400" dirty="0" smtClean="0">
                <a:latin typeface="cmsy10"/>
              </a:rPr>
              <a:t>2</a:t>
            </a:r>
            <a:r>
              <a:rPr lang="en-US" sz="2400" dirty="0" smtClean="0">
                <a:latin typeface="cmmi10"/>
              </a:rPr>
              <a:t>X</a:t>
            </a:r>
            <a:r>
              <a:rPr lang="en-US" sz="2400" dirty="0" smtClean="0"/>
              <a:t> a set of elements </a:t>
            </a:r>
            <a:r>
              <a:rPr lang="en-US" sz="2400" dirty="0" smtClean="0">
                <a:latin typeface="cmmi10"/>
              </a:rPr>
              <a:t>y</a:t>
            </a:r>
            <a:r>
              <a:rPr lang="en-US" sz="2400" dirty="0" smtClean="0">
                <a:latin typeface="cmsy10"/>
              </a:rPr>
              <a:t>2</a:t>
            </a:r>
            <a:r>
              <a:rPr lang="en-US" sz="2400" dirty="0" smtClean="0">
                <a:latin typeface="cmmi10"/>
              </a:rPr>
              <a:t>X</a:t>
            </a:r>
            <a:r>
              <a:rPr lang="en-US" sz="2400" dirty="0" smtClean="0"/>
              <a:t> .</a:t>
            </a:r>
          </a:p>
          <a:p>
            <a:r>
              <a:rPr lang="en-US" sz="2400" dirty="0" smtClean="0"/>
              <a:t>Usually a neighborhood definition assigns to each solution </a:t>
            </a:r>
            <a:r>
              <a:rPr lang="en-US" sz="2400" dirty="0" smtClean="0">
                <a:latin typeface="cmmi10"/>
              </a:rPr>
              <a:t>x</a:t>
            </a:r>
            <a:r>
              <a:rPr lang="en-US" sz="2400" dirty="0" smtClean="0">
                <a:latin typeface="cmsy10" pitchFamily="34" charset="0"/>
              </a:rPr>
              <a:t>2</a:t>
            </a:r>
            <a:r>
              <a:rPr lang="en-US" sz="2400" dirty="0" smtClean="0">
                <a:latin typeface="cmmi10"/>
              </a:rPr>
              <a:t>X</a:t>
            </a:r>
            <a:r>
              <a:rPr lang="en-US" sz="2400" dirty="0" smtClean="0"/>
              <a:t> a set of solutions </a:t>
            </a:r>
            <a:r>
              <a:rPr lang="en-US" sz="2400" dirty="0" smtClean="0">
                <a:latin typeface="cmmi10"/>
              </a:rPr>
              <a:t>y</a:t>
            </a:r>
            <a:r>
              <a:rPr lang="en-US" sz="2400" dirty="0" smtClean="0"/>
              <a:t> that are similar to </a:t>
            </a:r>
            <a:r>
              <a:rPr lang="en-US" sz="2400" dirty="0" smtClean="0">
                <a:latin typeface="cmmi10"/>
              </a:rPr>
              <a:t>x</a:t>
            </a:r>
            <a:r>
              <a:rPr lang="en-US" sz="2400" dirty="0" smtClean="0"/>
              <a:t> in some sense.</a:t>
            </a:r>
          </a:p>
          <a:p>
            <a:endParaRPr lang="en-US" sz="2400" dirty="0" smtClean="0"/>
          </a:p>
        </p:txBody>
      </p:sp>
      <p:sp>
        <p:nvSpPr>
          <p:cNvPr id="1064964"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2. Search Spaces</a:t>
            </a:r>
          </a:p>
        </p:txBody>
      </p:sp>
      <p:sp>
        <p:nvSpPr>
          <p:cNvPr id="6"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29" name="Rectangle 21"/>
          <p:cNvSpPr>
            <a:spLocks noGrp="1" noChangeArrowheads="1"/>
          </p:cNvSpPr>
          <p:nvPr>
            <p:ph type="title"/>
          </p:nvPr>
        </p:nvSpPr>
        <p:spPr/>
        <p:txBody>
          <a:bodyPr>
            <a:normAutofit/>
          </a:bodyPr>
          <a:lstStyle/>
          <a:p>
            <a:r>
              <a:rPr lang="en-US" smtClean="0"/>
              <a:t>Euclidean Neighborhoods</a:t>
            </a:r>
          </a:p>
        </p:txBody>
      </p:sp>
      <p:sp>
        <p:nvSpPr>
          <p:cNvPr id="1067030" name="Rectangle 22" descr="Rectangle: Click to edit Master text styles&#10;Second level&#10;Third level&#10;Fourth level&#10;Fifth level"/>
          <p:cNvSpPr>
            <a:spLocks noGrp="1" noChangeArrowheads="1"/>
          </p:cNvSpPr>
          <p:nvPr>
            <p:ph idx="1"/>
          </p:nvPr>
        </p:nvSpPr>
        <p:spPr>
          <a:xfrm>
            <a:off x="457200" y="1600200"/>
            <a:ext cx="4402832" cy="4525963"/>
          </a:xfrm>
        </p:spPr>
        <p:txBody>
          <a:bodyPr/>
          <a:lstStyle/>
          <a:p>
            <a:r>
              <a:rPr lang="en-US" sz="2000" smtClean="0"/>
              <a:t>We define a neighborhood for a 2-dimensional continuous search space and Euclidean distances. </a:t>
            </a:r>
          </a:p>
          <a:p>
            <a:endParaRPr lang="en-US" sz="2000" smtClean="0"/>
          </a:p>
          <a:p>
            <a:endParaRPr lang="en-US" sz="2000" smtClean="0"/>
          </a:p>
          <a:p>
            <a:r>
              <a:rPr lang="en-US" sz="2000" smtClean="0"/>
              <a:t>All solutions </a:t>
            </a:r>
            <a:r>
              <a:rPr lang="en-US" sz="2000" smtClean="0">
                <a:latin typeface="cmmi10"/>
              </a:rPr>
              <a:t>y</a:t>
            </a:r>
            <a:r>
              <a:rPr lang="en-US" sz="2000" smtClean="0"/>
              <a:t>, where </a:t>
            </a:r>
            <a:r>
              <a:rPr lang="en-US" sz="2000" smtClean="0">
                <a:latin typeface="cmmi10"/>
              </a:rPr>
              <a:t>d</a:t>
            </a:r>
            <a:r>
              <a:rPr lang="en-US" sz="2000" smtClean="0"/>
              <a:t>(</a:t>
            </a:r>
            <a:r>
              <a:rPr lang="en-US" sz="2000" smtClean="0">
                <a:latin typeface="cmmi10"/>
              </a:rPr>
              <a:t>x</a:t>
            </a:r>
            <a:r>
              <a:rPr lang="en-US" sz="2000" smtClean="0"/>
              <a:t>,</a:t>
            </a:r>
            <a:r>
              <a:rPr lang="en-US" sz="2000" smtClean="0">
                <a:latin typeface="cmmi10"/>
              </a:rPr>
              <a:t>y</a:t>
            </a:r>
            <a:r>
              <a:rPr lang="en-US" sz="2000" smtClean="0"/>
              <a:t>) &lt;</a:t>
            </a:r>
            <a:r>
              <a:rPr lang="en-US" sz="2000" smtClean="0">
                <a:latin typeface="cmmi10"/>
              </a:rPr>
              <a:t>²</a:t>
            </a:r>
            <a:r>
              <a:rPr lang="en-US" sz="2000" smtClean="0"/>
              <a:t> are neighboring solutions to </a:t>
            </a:r>
            <a:r>
              <a:rPr lang="en-US" sz="2000" smtClean="0">
                <a:latin typeface="cmmi10"/>
              </a:rPr>
              <a:t>x</a:t>
            </a:r>
          </a:p>
          <a:p>
            <a:r>
              <a:rPr lang="en-US" sz="2000" smtClean="0"/>
              <a:t>All neighboring solutions can be found inside a circle around </a:t>
            </a:r>
            <a:r>
              <a:rPr lang="en-US" sz="2000" smtClean="0">
                <a:latin typeface="cmmi10"/>
              </a:rPr>
              <a:t>x</a:t>
            </a:r>
            <a:r>
              <a:rPr lang="en-US" sz="2000" smtClean="0"/>
              <a:t> with radius </a:t>
            </a:r>
            <a:r>
              <a:rPr lang="en-US" sz="2000" smtClean="0">
                <a:latin typeface="cmmi10"/>
              </a:rPr>
              <a:t>²</a:t>
            </a:r>
            <a:r>
              <a:rPr lang="en-US" sz="2000" smtClean="0"/>
              <a:t>. </a:t>
            </a:r>
          </a:p>
          <a:p>
            <a:endParaRPr lang="en-US" sz="2000" smtClean="0"/>
          </a:p>
        </p:txBody>
      </p:sp>
      <p:pic>
        <p:nvPicPr>
          <p:cNvPr id="1067018" name="Picture 10" descr="2-neighborhoods-euclid"/>
          <p:cNvPicPr>
            <a:picLocks noChangeAspect="1" noChangeArrowheads="1"/>
          </p:cNvPicPr>
          <p:nvPr/>
        </p:nvPicPr>
        <p:blipFill>
          <a:blip r:embed="rId4" cstate="print"/>
          <a:srcRect/>
          <a:stretch>
            <a:fillRect/>
          </a:stretch>
        </p:blipFill>
        <p:spPr bwMode="auto">
          <a:xfrm>
            <a:off x="4860032" y="1700808"/>
            <a:ext cx="3394293" cy="2952328"/>
          </a:xfrm>
          <a:prstGeom prst="rect">
            <a:avLst/>
          </a:prstGeom>
          <a:noFill/>
        </p:spPr>
      </p:pic>
      <p:pic>
        <p:nvPicPr>
          <p:cNvPr id="1067033" name="Picture 25" descr="txp_fig"/>
          <p:cNvPicPr>
            <a:picLocks noChangeAspect="1" noChangeArrowheads="1"/>
          </p:cNvPicPr>
          <p:nvPr>
            <p:custDataLst>
              <p:tags r:id="rId1"/>
            </p:custDataLst>
          </p:nvPr>
        </p:nvPicPr>
        <p:blipFill>
          <a:blip r:embed="rId5" cstate="print"/>
          <a:srcRect/>
          <a:stretch>
            <a:fillRect/>
          </a:stretch>
        </p:blipFill>
        <p:spPr bwMode="auto">
          <a:xfrm>
            <a:off x="899592" y="2636912"/>
            <a:ext cx="3528392" cy="345944"/>
          </a:xfrm>
          <a:prstGeom prst="rect">
            <a:avLst/>
          </a:prstGeom>
          <a:noFill/>
          <a:ln w="9525" algn="ctr">
            <a:noFill/>
            <a:miter lim="800000"/>
            <a:headEnd/>
            <a:tailEnd/>
          </a:ln>
          <a:effectLst/>
        </p:spPr>
      </p:pic>
      <p:sp>
        <p:nvSpPr>
          <p:cNvPr id="1067034"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2. Search Spaces</a:t>
            </a:r>
          </a:p>
        </p:txBody>
      </p:sp>
      <p:sp>
        <p:nvSpPr>
          <p:cNvPr id="8"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2"/>
          <p:cNvSpPr>
            <a:spLocks noGrp="1" noChangeArrowheads="1"/>
          </p:cNvSpPr>
          <p:nvPr>
            <p:ph type="title"/>
          </p:nvPr>
        </p:nvSpPr>
        <p:spPr/>
        <p:txBody>
          <a:bodyPr>
            <a:normAutofit/>
          </a:bodyPr>
          <a:lstStyle/>
          <a:p>
            <a:r>
              <a:rPr lang="en-US" smtClean="0"/>
              <a:t>City-Block Neighborhoods</a:t>
            </a:r>
          </a:p>
        </p:txBody>
      </p:sp>
      <p:sp>
        <p:nvSpPr>
          <p:cNvPr id="1072131" name="Rectangle 3" descr="Rectangle: Click to edit Master text styles&#10;Second level&#10;Third level&#10;Fourth level&#10;Fifth level"/>
          <p:cNvSpPr>
            <a:spLocks noGrp="1" noChangeArrowheads="1"/>
          </p:cNvSpPr>
          <p:nvPr>
            <p:ph idx="1"/>
          </p:nvPr>
        </p:nvSpPr>
        <p:spPr>
          <a:xfrm>
            <a:off x="457200" y="1600200"/>
            <a:ext cx="4114800" cy="4525963"/>
          </a:xfrm>
        </p:spPr>
        <p:txBody>
          <a:bodyPr/>
          <a:lstStyle/>
          <a:p>
            <a:r>
              <a:rPr lang="en-US" sz="2000" smtClean="0"/>
              <a:t>We define a neighborhood for a 2-dimensional continuous search space and city-block distances. </a:t>
            </a:r>
          </a:p>
          <a:p>
            <a:endParaRPr lang="en-US" sz="2000" smtClean="0"/>
          </a:p>
          <a:p>
            <a:endParaRPr lang="en-US" sz="2000" smtClean="0"/>
          </a:p>
          <a:p>
            <a:r>
              <a:rPr lang="en-US" sz="2000" smtClean="0"/>
              <a:t>All solutions inside a  rhombus with the vertices (</a:t>
            </a:r>
            <a:r>
              <a:rPr lang="en-US" sz="2000" smtClean="0">
                <a:latin typeface="cmmi10"/>
              </a:rPr>
              <a:t>x</a:t>
            </a:r>
            <a:r>
              <a:rPr lang="en-US" sz="2000" baseline="-25000" smtClean="0">
                <a:latin typeface="cmmi10"/>
              </a:rPr>
              <a:t>1</a:t>
            </a:r>
            <a:r>
              <a:rPr lang="en-US" sz="2000" smtClean="0"/>
              <a:t>-</a:t>
            </a:r>
            <a:r>
              <a:rPr lang="en-US" sz="2000" smtClean="0">
                <a:latin typeface="cmmi10"/>
              </a:rPr>
              <a:t>²</a:t>
            </a:r>
            <a:r>
              <a:rPr lang="en-US" sz="2000" smtClean="0"/>
              <a:t>,</a:t>
            </a:r>
            <a:r>
              <a:rPr lang="en-US" sz="2000" smtClean="0">
                <a:latin typeface="cmmi10"/>
              </a:rPr>
              <a:t>y</a:t>
            </a:r>
            <a:r>
              <a:rPr lang="en-US" sz="2000" baseline="-25000" smtClean="0">
                <a:latin typeface="cmmi10"/>
              </a:rPr>
              <a:t>1</a:t>
            </a:r>
            <a:r>
              <a:rPr lang="en-US" sz="2000" smtClean="0"/>
              <a:t>), (</a:t>
            </a:r>
            <a:r>
              <a:rPr lang="en-US" sz="2000" smtClean="0">
                <a:latin typeface="cmmi10"/>
              </a:rPr>
              <a:t>x</a:t>
            </a:r>
            <a:r>
              <a:rPr lang="en-US" sz="2000" baseline="-25000" smtClean="0">
                <a:latin typeface="cmmi10"/>
              </a:rPr>
              <a:t>1</a:t>
            </a:r>
            <a:r>
              <a:rPr lang="en-US" sz="2000" smtClean="0"/>
              <a:t>,y</a:t>
            </a:r>
            <a:r>
              <a:rPr lang="en-US" sz="2000" baseline="-25000" smtClean="0"/>
              <a:t>1</a:t>
            </a:r>
            <a:r>
              <a:rPr lang="en-US" sz="2000" smtClean="0"/>
              <a:t>+</a:t>
            </a:r>
            <a:r>
              <a:rPr lang="en-US" sz="2000" smtClean="0">
                <a:latin typeface="cmmi10"/>
              </a:rPr>
              <a:t>²</a:t>
            </a:r>
            <a:r>
              <a:rPr lang="en-US" sz="2000" smtClean="0"/>
              <a:t>), (x</a:t>
            </a:r>
            <a:r>
              <a:rPr lang="en-US" sz="2000" baseline="-25000" smtClean="0"/>
              <a:t>1</a:t>
            </a:r>
            <a:r>
              <a:rPr lang="en-US" sz="2000" smtClean="0"/>
              <a:t>+</a:t>
            </a:r>
            <a:r>
              <a:rPr lang="en-US" sz="2000" smtClean="0">
                <a:latin typeface="cmmi10"/>
              </a:rPr>
              <a:t>²</a:t>
            </a:r>
            <a:r>
              <a:rPr lang="en-US" sz="2000" smtClean="0"/>
              <a:t>,y</a:t>
            </a:r>
            <a:r>
              <a:rPr lang="en-US" sz="2000" baseline="-25000" smtClean="0"/>
              <a:t>1</a:t>
            </a:r>
            <a:r>
              <a:rPr lang="en-US" sz="2000" smtClean="0"/>
              <a:t>), (x</a:t>
            </a:r>
            <a:r>
              <a:rPr lang="en-US" sz="2000" baseline="-25000" smtClean="0"/>
              <a:t>1</a:t>
            </a:r>
            <a:r>
              <a:rPr lang="en-US" sz="2000" smtClean="0"/>
              <a:t>,y</a:t>
            </a:r>
            <a:r>
              <a:rPr lang="en-US" sz="2000" baseline="-25000" smtClean="0"/>
              <a:t>1</a:t>
            </a:r>
            <a:r>
              <a:rPr lang="en-US" sz="2000" smtClean="0"/>
              <a:t>-</a:t>
            </a:r>
            <a:r>
              <a:rPr lang="en-US" sz="2000" smtClean="0">
                <a:latin typeface="cmmi10"/>
              </a:rPr>
              <a:t>²</a:t>
            </a:r>
            <a:r>
              <a:rPr lang="en-US" sz="2000" smtClean="0"/>
              <a:t>) are neighboring solutions.</a:t>
            </a:r>
          </a:p>
        </p:txBody>
      </p:sp>
      <p:pic>
        <p:nvPicPr>
          <p:cNvPr id="1072134" name="Picture 6" descr="txp_fig"/>
          <p:cNvPicPr>
            <a:picLocks noChangeAspect="1" noChangeArrowheads="1"/>
          </p:cNvPicPr>
          <p:nvPr>
            <p:custDataLst>
              <p:tags r:id="rId1"/>
            </p:custDataLst>
          </p:nvPr>
        </p:nvPicPr>
        <p:blipFill>
          <a:blip r:embed="rId4" cstate="print"/>
          <a:srcRect/>
          <a:stretch>
            <a:fillRect/>
          </a:stretch>
        </p:blipFill>
        <p:spPr bwMode="auto">
          <a:xfrm>
            <a:off x="899592" y="2780928"/>
            <a:ext cx="3514725" cy="254000"/>
          </a:xfrm>
          <a:prstGeom prst="rect">
            <a:avLst/>
          </a:prstGeom>
          <a:noFill/>
          <a:ln w="9525" algn="ctr">
            <a:noFill/>
            <a:miter lim="800000"/>
            <a:headEnd/>
            <a:tailEnd/>
          </a:ln>
          <a:effectLst/>
        </p:spPr>
      </p:pic>
      <p:pic>
        <p:nvPicPr>
          <p:cNvPr id="1072136" name="Picture 8" descr="2-neighborhoods-manhattan"/>
          <p:cNvPicPr>
            <a:picLocks noChangeAspect="1" noChangeArrowheads="1"/>
          </p:cNvPicPr>
          <p:nvPr/>
        </p:nvPicPr>
        <p:blipFill>
          <a:blip r:embed="rId5" cstate="print"/>
          <a:srcRect/>
          <a:stretch>
            <a:fillRect/>
          </a:stretch>
        </p:blipFill>
        <p:spPr bwMode="auto">
          <a:xfrm>
            <a:off x="4990960" y="1772816"/>
            <a:ext cx="3613290" cy="2732410"/>
          </a:xfrm>
          <a:prstGeom prst="rect">
            <a:avLst/>
          </a:prstGeom>
          <a:noFill/>
        </p:spPr>
      </p:pic>
      <p:sp>
        <p:nvSpPr>
          <p:cNvPr id="1072137"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2. Search Spaces</a:t>
            </a:r>
          </a:p>
        </p:txBody>
      </p:sp>
      <p:sp>
        <p:nvSpPr>
          <p:cNvPr id="8"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2"/>
          <p:cNvSpPr>
            <a:spLocks noGrp="1" noChangeArrowheads="1"/>
          </p:cNvSpPr>
          <p:nvPr>
            <p:ph type="title"/>
          </p:nvPr>
        </p:nvSpPr>
        <p:spPr/>
        <p:txBody>
          <a:bodyPr/>
          <a:lstStyle/>
          <a:p>
            <a:r>
              <a:rPr lang="en-US" smtClean="0"/>
              <a:t>Neighborhoods</a:t>
            </a:r>
          </a:p>
        </p:txBody>
      </p:sp>
      <p:sp>
        <p:nvSpPr>
          <p:cNvPr id="1074179" name="Rectangle 3" descr="Rectangle: Click to edit Master text styles&#10;Second level&#10;Third level&#10;Fourth level&#10;Fifth level"/>
          <p:cNvSpPr>
            <a:spLocks noGrp="1" noChangeArrowheads="1"/>
          </p:cNvSpPr>
          <p:nvPr>
            <p:ph type="body" idx="1"/>
          </p:nvPr>
        </p:nvSpPr>
        <p:spPr/>
        <p:txBody>
          <a:bodyPr>
            <a:normAutofit/>
          </a:bodyPr>
          <a:lstStyle/>
          <a:p>
            <a:pPr>
              <a:lnSpc>
                <a:spcPct val="90000"/>
              </a:lnSpc>
            </a:pPr>
            <a:r>
              <a:rPr lang="en-US" sz="2400" dirty="0" smtClean="0"/>
              <a:t>Defining a proper neighborhoods is difficult</a:t>
            </a:r>
          </a:p>
          <a:p>
            <a:pPr>
              <a:lnSpc>
                <a:spcPct val="90000"/>
              </a:lnSpc>
            </a:pPr>
            <a:r>
              <a:rPr lang="en-US" sz="2400" dirty="0" smtClean="0">
                <a:solidFill>
                  <a:schemeClr val="tx1"/>
                </a:solidFill>
              </a:rPr>
              <a:t>Example</a:t>
            </a:r>
            <a:r>
              <a:rPr lang="en-US" sz="2400" dirty="0" smtClean="0"/>
              <a:t>:</a:t>
            </a:r>
          </a:p>
          <a:p>
            <a:pPr lvl="1">
              <a:lnSpc>
                <a:spcPct val="90000"/>
              </a:lnSpc>
            </a:pPr>
            <a:r>
              <a:rPr lang="en-US" sz="2000" dirty="0" smtClean="0"/>
              <a:t>A user can choose from four fruits. These four decision alternatives can be modeled using a metric search space </a:t>
            </a:r>
            <a:r>
              <a:rPr lang="en-US" sz="2000" dirty="0" smtClean="0">
                <a:latin typeface="cmmi10"/>
              </a:rPr>
              <a:t>X</a:t>
            </a:r>
            <a:r>
              <a:rPr lang="en-US" sz="2000" dirty="0" smtClean="0"/>
              <a:t>={0,1}</a:t>
            </a:r>
            <a:r>
              <a:rPr lang="en-US" sz="2000" baseline="30000" dirty="0" smtClean="0"/>
              <a:t>2</a:t>
            </a:r>
            <a:r>
              <a:rPr lang="en-US" sz="2000" dirty="0" smtClean="0"/>
              <a:t>. Each solution ((0,0), (0,1),(1,0), (1,1)) represents one type of fruit. </a:t>
            </a:r>
          </a:p>
          <a:p>
            <a:pPr lvl="1">
              <a:lnSpc>
                <a:spcPct val="90000"/>
              </a:lnSpc>
            </a:pPr>
            <a:r>
              <a:rPr lang="en-US" sz="2000" dirty="0" smtClean="0"/>
              <a:t>Although no similarities are defined for the different fruits, the use of a binary search space induces that the solution (0,0) is more similar to (0,1) than to (1,1) (using Hamming distance). </a:t>
            </a:r>
          </a:p>
          <a:p>
            <a:pPr lvl="1">
              <a:lnSpc>
                <a:spcPct val="90000"/>
              </a:lnSpc>
            </a:pPr>
            <a:r>
              <a:rPr lang="en-US" sz="2000" dirty="0" smtClean="0"/>
              <a:t>Therefore, this problem space is </a:t>
            </a:r>
            <a:r>
              <a:rPr lang="en-US" sz="2000" dirty="0" smtClean="0">
                <a:solidFill>
                  <a:schemeClr val="tx1"/>
                </a:solidFill>
              </a:rPr>
              <a:t>inappropriate</a:t>
            </a:r>
            <a:r>
              <a:rPr lang="en-US" sz="2000" dirty="0" smtClean="0"/>
              <a:t> for the problem definition as it defines similarities where no similarities exist. </a:t>
            </a:r>
          </a:p>
          <a:p>
            <a:pPr lvl="1">
              <a:lnSpc>
                <a:spcPct val="90000"/>
              </a:lnSpc>
            </a:pPr>
            <a:r>
              <a:rPr lang="en-US" sz="2000" dirty="0" smtClean="0"/>
              <a:t>A more appropriate model would be  </a:t>
            </a:r>
            <a:r>
              <a:rPr lang="en-US" sz="2000" dirty="0" smtClean="0">
                <a:latin typeface="cmmi10"/>
              </a:rPr>
              <a:t>x</a:t>
            </a:r>
            <a:r>
              <a:rPr lang="en-US" sz="2000" dirty="0" smtClean="0">
                <a:latin typeface="cmsy10"/>
              </a:rPr>
              <a:t>2</a:t>
            </a:r>
            <a:r>
              <a:rPr lang="en-US" sz="2000" dirty="0" smtClean="0"/>
              <a:t>{0,…3} and using Hamming distance. Then, all distances between the different solutions are equal and all solutions are neighboring solutions (for </a:t>
            </a:r>
            <a:r>
              <a:rPr lang="en-US" sz="2000" dirty="0" smtClean="0">
                <a:latin typeface="cmmi10"/>
              </a:rPr>
              <a:t>²</a:t>
            </a:r>
            <a:r>
              <a:rPr lang="en-US" sz="2000" dirty="0" smtClean="0"/>
              <a:t>=1).</a:t>
            </a:r>
          </a:p>
        </p:txBody>
      </p:sp>
      <p:sp>
        <p:nvSpPr>
          <p:cNvPr id="1074180"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2. Search Spaces</a:t>
            </a:r>
          </a:p>
        </p:txBody>
      </p:sp>
      <p:sp>
        <p:nvSpPr>
          <p:cNvPr id="6"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2"/>
          <p:cNvSpPr>
            <a:spLocks noGrp="1" noChangeArrowheads="1"/>
          </p:cNvSpPr>
          <p:nvPr>
            <p:ph type="title"/>
          </p:nvPr>
        </p:nvSpPr>
        <p:spPr/>
        <p:txBody>
          <a:bodyPr/>
          <a:lstStyle/>
          <a:p>
            <a:r>
              <a:rPr lang="en-US" smtClean="0"/>
              <a:t>Neighborhoods</a:t>
            </a:r>
          </a:p>
        </p:txBody>
      </p:sp>
      <p:sp>
        <p:nvSpPr>
          <p:cNvPr id="1076227" name="Rectangle 3" descr="Rectangle: Click to edit Master text styles&#10;Second level&#10;Third level&#10;Fourth level&#10;Fifth level"/>
          <p:cNvSpPr>
            <a:spLocks noGrp="1" noChangeArrowheads="1"/>
          </p:cNvSpPr>
          <p:nvPr>
            <p:ph type="body" idx="1"/>
          </p:nvPr>
        </p:nvSpPr>
        <p:spPr/>
        <p:txBody>
          <a:bodyPr>
            <a:normAutofit/>
          </a:bodyPr>
          <a:lstStyle/>
          <a:p>
            <a:r>
              <a:rPr lang="en-US" sz="2400" dirty="0" smtClean="0"/>
              <a:t>Definition and use of decision variables naturally leads to a metric. </a:t>
            </a:r>
          </a:p>
          <a:p>
            <a:r>
              <a:rPr lang="en-US" sz="2400" dirty="0" smtClean="0"/>
              <a:t>If metric induced by decision variables does not fit to the metric of the problem description, the model is inappropriate.</a:t>
            </a:r>
          </a:p>
          <a:p>
            <a:r>
              <a:rPr lang="en-US" sz="2400" dirty="0" smtClean="0"/>
              <a:t>If a metric used in problem definition </a:t>
            </a:r>
            <a:r>
              <a:rPr lang="en-US" sz="2400" dirty="0" smtClean="0">
                <a:solidFill>
                  <a:schemeClr val="tx1"/>
                </a:solidFill>
              </a:rPr>
              <a:t>does not fit</a:t>
            </a:r>
            <a:r>
              <a:rPr lang="en-US" sz="2400" dirty="0" smtClean="0"/>
              <a:t> to the metric used in the model, similarities between different decision alternatives do not match the similarities between different solutions described by the model.</a:t>
            </a:r>
          </a:p>
        </p:txBody>
      </p:sp>
      <p:sp>
        <p:nvSpPr>
          <p:cNvPr id="1076228"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2. Search Spaces</a:t>
            </a:r>
          </a:p>
        </p:txBody>
      </p:sp>
      <p:sp>
        <p:nvSpPr>
          <p:cNvPr id="6"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p:txBody>
          <a:bodyPr/>
          <a:lstStyle/>
          <a:p>
            <a:r>
              <a:rPr lang="en-US" smtClean="0"/>
              <a:t>Neighborhoods: Example</a:t>
            </a:r>
          </a:p>
        </p:txBody>
      </p:sp>
      <p:sp>
        <p:nvSpPr>
          <p:cNvPr id="1078275" name="Rectangle 3" descr="Rectangle: Click to edit Master text styles&#10;Second level&#10;Third level&#10;Fourth level&#10;Fifth level"/>
          <p:cNvSpPr>
            <a:spLocks noGrp="1" noChangeArrowheads="1"/>
          </p:cNvSpPr>
          <p:nvPr>
            <p:ph idx="1"/>
          </p:nvPr>
        </p:nvSpPr>
        <p:spPr/>
        <p:txBody>
          <a:bodyPr>
            <a:normAutofit lnSpcReduction="10000"/>
          </a:bodyPr>
          <a:lstStyle/>
          <a:p>
            <a:pPr>
              <a:lnSpc>
                <a:spcPct val="90000"/>
              </a:lnSpc>
            </a:pPr>
            <a:r>
              <a:rPr lang="en-US" sz="2000" dirty="0" smtClean="0"/>
              <a:t>Nine different decision alternatives {a, b, c, d, e, f, g, h, </a:t>
            </a:r>
            <a:r>
              <a:rPr lang="en-US" sz="2000" dirty="0" err="1" smtClean="0"/>
              <a:t>i</a:t>
            </a:r>
            <a:r>
              <a:rPr lang="en-US" sz="2000" dirty="0" smtClean="0"/>
              <a:t>}. An objective value is assigned to each decision alternative. We assume that the decision alternatives form a metric space using the city-block metric, where the distances between all elements are </a:t>
            </a:r>
            <a:r>
              <a:rPr lang="en-US" sz="2000" dirty="0" smtClean="0">
                <a:solidFill>
                  <a:schemeClr val="tx1"/>
                </a:solidFill>
              </a:rPr>
              <a:t>equal</a:t>
            </a:r>
            <a:r>
              <a:rPr lang="en-US" sz="2000" dirty="0" smtClean="0"/>
              <a:t>. Therefore, all decision alternatives are neighbors (for </a:t>
            </a:r>
            <a:r>
              <a:rPr lang="en-US" sz="2000" dirty="0" smtClean="0">
                <a:latin typeface="cmmi10"/>
              </a:rPr>
              <a:t>²</a:t>
            </a:r>
            <a:r>
              <a:rPr lang="en-US" sz="2000" dirty="0" smtClean="0"/>
              <a:t> =1).</a:t>
            </a:r>
          </a:p>
          <a:p>
            <a:pPr>
              <a:lnSpc>
                <a:spcPct val="90000"/>
              </a:lnSpc>
            </a:pPr>
            <a:r>
              <a:rPr lang="en-US" sz="2000" b="1" dirty="0" smtClean="0">
                <a:solidFill>
                  <a:schemeClr val="tx1"/>
                </a:solidFill>
              </a:rPr>
              <a:t>Model 1</a:t>
            </a:r>
            <a:r>
              <a:rPr lang="en-US" sz="2000" dirty="0" smtClean="0"/>
              <a:t>: We use a metric space </a:t>
            </a:r>
            <a:r>
              <a:rPr lang="en-US" sz="2000" dirty="0" smtClean="0">
                <a:latin typeface="cmmi10"/>
              </a:rPr>
              <a:t>X</a:t>
            </a:r>
            <a:r>
              <a:rPr lang="en-US" sz="2000" dirty="0" smtClean="0"/>
              <a:t>={0,1,2}</a:t>
            </a:r>
            <a:r>
              <a:rPr lang="en-US" sz="2000" baseline="30000" dirty="0" smtClean="0"/>
              <a:t>2</a:t>
            </a:r>
            <a:r>
              <a:rPr lang="en-US" sz="2000" dirty="0" smtClean="0"/>
              <a:t> and the city-block metric. Therefore, each decision alternative is represented by </a:t>
            </a:r>
            <a:r>
              <a:rPr lang="en-US" sz="2000" dirty="0" smtClean="0">
                <a:latin typeface="cmmi10"/>
              </a:rPr>
              <a:t>x</a:t>
            </a:r>
            <a:r>
              <a:rPr lang="en-US" sz="2000" dirty="0" smtClean="0"/>
              <a:t>=(</a:t>
            </a:r>
            <a:r>
              <a:rPr lang="en-US" sz="2000" dirty="0" smtClean="0">
                <a:latin typeface="cmmi10"/>
              </a:rPr>
              <a:t>x</a:t>
            </a:r>
            <a:r>
              <a:rPr lang="en-US" sz="2000" baseline="-25000" dirty="0" smtClean="0">
                <a:latin typeface="cmmi10"/>
              </a:rPr>
              <a:t>1</a:t>
            </a:r>
            <a:r>
              <a:rPr lang="en-US" sz="2000" dirty="0" smtClean="0"/>
              <a:t>,</a:t>
            </a:r>
            <a:r>
              <a:rPr lang="en-US" sz="2000" dirty="0" smtClean="0">
                <a:latin typeface="cmmi10"/>
              </a:rPr>
              <a:t>x</a:t>
            </a:r>
            <a:r>
              <a:rPr lang="en-US" sz="2000" baseline="-25000" dirty="0" smtClean="0">
                <a:latin typeface="cmmi10"/>
              </a:rPr>
              <a:t>2</a:t>
            </a:r>
            <a:r>
              <a:rPr lang="en-US" sz="2000" dirty="0" smtClean="0"/>
              <a:t>), where </a:t>
            </a:r>
            <a:r>
              <a:rPr lang="en-US" sz="2000" dirty="0" smtClean="0">
                <a:latin typeface="cmmi10"/>
              </a:rPr>
              <a:t>x</a:t>
            </a:r>
            <a:r>
              <a:rPr lang="en-US" sz="2000" baseline="-25000" dirty="0" smtClean="0">
                <a:latin typeface="cmmi10"/>
              </a:rPr>
              <a:t>i</a:t>
            </a:r>
            <a:r>
              <a:rPr lang="en-US" sz="2000" dirty="0" smtClean="0">
                <a:latin typeface="cmsy10" pitchFamily="34" charset="0"/>
              </a:rPr>
              <a:t>2</a:t>
            </a:r>
            <a:r>
              <a:rPr lang="en-US" sz="2000" dirty="0" smtClean="0"/>
              <a:t>{0,1,2}. Two solutions are similar to each other if the decision variables have the same values (e.g. solution (1,1) is more similar to (1,2) than to (2,2)). For </a:t>
            </a:r>
            <a:r>
              <a:rPr lang="en-US" sz="2000" dirty="0" smtClean="0">
                <a:latin typeface="cmmi10"/>
              </a:rPr>
              <a:t>²</a:t>
            </a:r>
            <a:r>
              <a:rPr lang="en-US" sz="2000" dirty="0" smtClean="0"/>
              <a:t> =1, each solution has either three or four neighbors. Consequently, our neighborhood differs from the original problem. </a:t>
            </a:r>
          </a:p>
          <a:p>
            <a:pPr>
              <a:lnSpc>
                <a:spcPct val="90000"/>
              </a:lnSpc>
            </a:pPr>
            <a:r>
              <a:rPr lang="en-US" sz="2000" b="1" dirty="0" smtClean="0">
                <a:solidFill>
                  <a:schemeClr val="tx1"/>
                </a:solidFill>
              </a:rPr>
              <a:t>Model 2</a:t>
            </a:r>
            <a:r>
              <a:rPr lang="en-US" sz="2000" dirty="0" smtClean="0"/>
              <a:t>: We use binary variables </a:t>
            </a:r>
            <a:r>
              <a:rPr lang="en-US" sz="2000" dirty="0" err="1" smtClean="0">
                <a:latin typeface="cmmi10"/>
              </a:rPr>
              <a:t>x</a:t>
            </a:r>
            <a:r>
              <a:rPr lang="en-US" sz="2000" baseline="-25000" dirty="0" err="1" smtClean="0">
                <a:latin typeface="cmmi10"/>
              </a:rPr>
              <a:t>ij</a:t>
            </a:r>
            <a:r>
              <a:rPr lang="en-US" sz="2000" dirty="0" smtClean="0"/>
              <a:t> and the search space is defined as </a:t>
            </a:r>
            <a:r>
              <a:rPr lang="en-US" sz="2000" dirty="0" smtClean="0">
                <a:latin typeface="cmmi10"/>
              </a:rPr>
              <a:t>X</a:t>
            </a:r>
            <a:r>
              <a:rPr lang="en-US" sz="2000" dirty="0" smtClean="0"/>
              <a:t>=</a:t>
            </a:r>
            <a:r>
              <a:rPr lang="en-US" sz="2000" dirty="0" err="1" smtClean="0">
                <a:latin typeface="cmmi10"/>
              </a:rPr>
              <a:t>x</a:t>
            </a:r>
            <a:r>
              <a:rPr lang="en-US" sz="2000" baseline="-25000" dirty="0" err="1" smtClean="0">
                <a:latin typeface="cmmi10"/>
              </a:rPr>
              <a:t>ij</a:t>
            </a:r>
            <a:r>
              <a:rPr lang="en-US" sz="2000" dirty="0" smtClean="0"/>
              <a:t>, where </a:t>
            </a:r>
            <a:r>
              <a:rPr lang="en-US" sz="2000" dirty="0" smtClean="0">
                <a:latin typeface="cmmi10"/>
              </a:rPr>
              <a:t>x</a:t>
            </a:r>
            <a:r>
              <a:rPr lang="en-US" sz="2000" baseline="-25000" dirty="0" smtClean="0">
                <a:latin typeface="cmmi10"/>
              </a:rPr>
              <a:t>ij</a:t>
            </a:r>
            <a:r>
              <a:rPr lang="en-US" sz="2000" dirty="0" smtClean="0">
                <a:latin typeface="cmsy10" pitchFamily="34" charset="0"/>
              </a:rPr>
              <a:t>2</a:t>
            </a:r>
            <a:r>
              <a:rPr lang="en-US" sz="2000" dirty="0" smtClean="0"/>
              <a:t>{0,1}. We have an </a:t>
            </a:r>
            <a:r>
              <a:rPr lang="en-US" sz="2000" dirty="0" err="1" smtClean="0"/>
              <a:t>additionial</a:t>
            </a:r>
            <a:r>
              <a:rPr lang="en-US" sz="2000" dirty="0" smtClean="0"/>
              <a:t> restriction,  </a:t>
            </a:r>
            <a:r>
              <a:rPr lang="en-US" sz="2000" dirty="0" smtClean="0">
                <a:latin typeface="Symbol" pitchFamily="18" charset="2"/>
                <a:sym typeface="Symbol" pitchFamily="18" charset="2"/>
              </a:rPr>
              <a:t></a:t>
            </a:r>
            <a:r>
              <a:rPr lang="en-US" sz="2000" baseline="-25000" dirty="0" smtClean="0">
                <a:sym typeface="Symbol" pitchFamily="18" charset="2"/>
              </a:rPr>
              <a:t>j</a:t>
            </a:r>
            <a:r>
              <a:rPr lang="en-US" sz="2000" dirty="0" smtClean="0"/>
              <a:t> </a:t>
            </a:r>
            <a:r>
              <a:rPr lang="en-US" sz="2000" dirty="0" err="1" smtClean="0">
                <a:latin typeface="cmmi10"/>
              </a:rPr>
              <a:t>x</a:t>
            </a:r>
            <a:r>
              <a:rPr lang="en-US" sz="2000" baseline="-25000" dirty="0" err="1" smtClean="0">
                <a:latin typeface="cmmi10"/>
              </a:rPr>
              <a:t>ij</a:t>
            </a:r>
            <a:r>
              <a:rPr lang="en-US" sz="2000" dirty="0" smtClean="0"/>
              <a:t>=1, where </a:t>
            </a:r>
            <a:r>
              <a:rPr lang="en-US" sz="2000" dirty="0" smtClean="0">
                <a:latin typeface="cmmi10"/>
              </a:rPr>
              <a:t>i</a:t>
            </a:r>
            <a:r>
              <a:rPr lang="en-US" sz="2000" dirty="0" smtClean="0">
                <a:latin typeface="cmsy10" pitchFamily="34" charset="0"/>
              </a:rPr>
              <a:t>2</a:t>
            </a:r>
            <a:r>
              <a:rPr lang="en-US" sz="2000" dirty="0" smtClean="0"/>
              <a:t>{1,2} and </a:t>
            </a:r>
            <a:r>
              <a:rPr lang="en-US" sz="2000" dirty="0" smtClean="0">
                <a:latin typeface="cmmi10"/>
              </a:rPr>
              <a:t>j</a:t>
            </a:r>
            <a:r>
              <a:rPr lang="en-US" sz="2000" dirty="0" smtClean="0">
                <a:latin typeface="cmsy10" pitchFamily="34" charset="0"/>
              </a:rPr>
              <a:t>2</a:t>
            </a:r>
            <a:r>
              <a:rPr lang="en-US" sz="2000" dirty="0" smtClean="0"/>
              <a:t>{1,2,3}. Again, Hamming distance can be used. For </a:t>
            </a:r>
            <a:r>
              <a:rPr lang="en-US" sz="2000" dirty="0" smtClean="0">
                <a:latin typeface="cmmi10"/>
              </a:rPr>
              <a:t>²</a:t>
            </a:r>
            <a:r>
              <a:rPr lang="en-US" sz="2000" dirty="0" smtClean="0"/>
              <a:t>=1, no neighboring solutions exist. For  </a:t>
            </a:r>
            <a:r>
              <a:rPr lang="en-US" sz="2000" dirty="0" smtClean="0">
                <a:latin typeface="cmmi10"/>
              </a:rPr>
              <a:t>²</a:t>
            </a:r>
            <a:r>
              <a:rPr lang="en-US" sz="2000" dirty="0" smtClean="0"/>
              <a:t>=2, each solution has only two neighbors. </a:t>
            </a:r>
          </a:p>
          <a:p>
            <a:pPr>
              <a:lnSpc>
                <a:spcPct val="90000"/>
              </a:lnSpc>
            </a:pPr>
            <a:r>
              <a:rPr lang="en-US" sz="2000" dirty="0" smtClean="0"/>
              <a:t>We see that different models for the same problem result in different neighborhoods which do not coincide with the neighborhoods of the original problem. </a:t>
            </a:r>
          </a:p>
        </p:txBody>
      </p:sp>
      <p:sp>
        <p:nvSpPr>
          <p:cNvPr id="1078276"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2. Search Spaces</a:t>
            </a:r>
          </a:p>
        </p:txBody>
      </p:sp>
      <p:sp>
        <p:nvSpPr>
          <p:cNvPr id="6"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Grading and Participation</a:t>
            </a:r>
            <a:endParaRPr lang="en-US" dirty="0"/>
          </a:p>
        </p:txBody>
      </p:sp>
      <p:sp>
        <p:nvSpPr>
          <p:cNvPr id="3" name="Inhaltsplatzhalter 2"/>
          <p:cNvSpPr>
            <a:spLocks noGrp="1"/>
          </p:cNvSpPr>
          <p:nvPr>
            <p:ph idx="1"/>
          </p:nvPr>
        </p:nvSpPr>
        <p:spPr/>
        <p:txBody>
          <a:bodyPr/>
          <a:lstStyle/>
          <a:p>
            <a:r>
              <a:rPr lang="en-US" dirty="0" smtClean="0"/>
              <a:t>First two days: Lecture</a:t>
            </a:r>
          </a:p>
          <a:p>
            <a:r>
              <a:rPr lang="en-US" dirty="0" smtClean="0"/>
              <a:t>Third day: Problem </a:t>
            </a:r>
            <a:r>
              <a:rPr lang="en-US" dirty="0" smtClean="0"/>
              <a:t>presentations and discussion of particular problems (see workshop literature)</a:t>
            </a:r>
            <a:endParaRPr lang="en-US" dirty="0" smtClean="0"/>
          </a:p>
          <a:p>
            <a:r>
              <a:rPr lang="en-US" dirty="0" smtClean="0"/>
              <a:t>Fourth day: Discussion and Development of enhanced methods</a:t>
            </a:r>
            <a:endParaRPr lang="en-US" dirty="0"/>
          </a:p>
        </p:txBody>
      </p:sp>
      <p:sp>
        <p:nvSpPr>
          <p:cNvPr id="4" name="Textplatzhalter 3"/>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r>
              <a:rPr lang="en-US" smtClean="0"/>
              <a:t>Neighborhoods: Example</a:t>
            </a:r>
          </a:p>
        </p:txBody>
      </p:sp>
      <p:sp>
        <p:nvSpPr>
          <p:cNvPr id="1080323" name="Rectangle 3" descr="Rectangle: Click to edit Master text styles&#10;Second level&#10;Third level&#10;Fourth level&#10;Fifth level"/>
          <p:cNvSpPr>
            <a:spLocks noGrp="1" noChangeArrowheads="1"/>
          </p:cNvSpPr>
          <p:nvPr>
            <p:ph type="body" idx="1"/>
          </p:nvPr>
        </p:nvSpPr>
        <p:spPr/>
        <p:txBody>
          <a:bodyPr>
            <a:normAutofit/>
          </a:bodyPr>
          <a:lstStyle/>
          <a:p>
            <a:pPr>
              <a:buFont typeface="Wingdings" pitchFamily="2" charset="2"/>
              <a:buNone/>
            </a:pPr>
            <a:r>
              <a:rPr lang="en-US" sz="2400" smtClean="0"/>
              <a:t>Different search spaces result into different problems</a:t>
            </a:r>
          </a:p>
        </p:txBody>
      </p:sp>
      <p:pic>
        <p:nvPicPr>
          <p:cNvPr id="1080325" name="Picture 5" descr="txp_fig"/>
          <p:cNvPicPr>
            <a:picLocks noChangeAspect="1" noChangeArrowheads="1"/>
          </p:cNvPicPr>
          <p:nvPr>
            <p:custDataLst>
              <p:tags r:id="rId1"/>
            </p:custDataLst>
          </p:nvPr>
        </p:nvPicPr>
        <p:blipFill>
          <a:blip r:embed="rId4" cstate="print"/>
          <a:srcRect/>
          <a:stretch>
            <a:fillRect/>
          </a:stretch>
        </p:blipFill>
        <p:spPr bwMode="auto">
          <a:xfrm>
            <a:off x="684213" y="2492375"/>
            <a:ext cx="7848600" cy="2249488"/>
          </a:xfrm>
          <a:prstGeom prst="rect">
            <a:avLst/>
          </a:prstGeom>
          <a:noFill/>
          <a:ln w="9525" algn="ctr">
            <a:noFill/>
            <a:miter lim="800000"/>
            <a:headEnd/>
            <a:tailEnd/>
          </a:ln>
          <a:effectLst/>
        </p:spPr>
      </p:pic>
      <p:sp>
        <p:nvSpPr>
          <p:cNvPr id="1080326"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2. Search Spaces</a:t>
            </a:r>
          </a:p>
        </p:txBody>
      </p:sp>
      <p:sp>
        <p:nvSpPr>
          <p:cNvPr id="7"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p:txBody>
          <a:bodyPr/>
          <a:lstStyle/>
          <a:p>
            <a:r>
              <a:rPr lang="en-US" smtClean="0"/>
              <a:t>Fitness Landscapes (1)</a:t>
            </a:r>
          </a:p>
        </p:txBody>
      </p:sp>
      <p:sp>
        <p:nvSpPr>
          <p:cNvPr id="1082371" name="Rectangle 3" descr="Rectangle: Click to edit Master text styles&#10;Second level&#10;Third level&#10;Fourth level&#10;Fifth level"/>
          <p:cNvSpPr>
            <a:spLocks noGrp="1" noChangeArrowheads="1"/>
          </p:cNvSpPr>
          <p:nvPr>
            <p:ph type="body" idx="1"/>
          </p:nvPr>
        </p:nvSpPr>
        <p:spPr/>
        <p:txBody>
          <a:bodyPr>
            <a:noAutofit/>
          </a:bodyPr>
          <a:lstStyle/>
          <a:p>
            <a:r>
              <a:rPr lang="en-US" sz="2400" dirty="0" smtClean="0"/>
              <a:t>For combinatorial search spaces where a metric is defined, we can introduce the concept of </a:t>
            </a:r>
            <a:r>
              <a:rPr lang="en-US" sz="2400" dirty="0" smtClean="0">
                <a:solidFill>
                  <a:schemeClr val="tx1"/>
                </a:solidFill>
              </a:rPr>
              <a:t>fitness landscape</a:t>
            </a:r>
            <a:r>
              <a:rPr lang="en-US" sz="2400" dirty="0" smtClean="0"/>
              <a:t>. </a:t>
            </a:r>
          </a:p>
          <a:p>
            <a:r>
              <a:rPr lang="en-US" sz="2400" dirty="0" smtClean="0"/>
              <a:t>A fitness landscape (</a:t>
            </a:r>
            <a:r>
              <a:rPr lang="en-US" sz="2400" dirty="0" err="1" smtClean="0">
                <a:latin typeface="cmmi10"/>
              </a:rPr>
              <a:t>X</a:t>
            </a:r>
            <a:r>
              <a:rPr lang="en-US" sz="2400" dirty="0" err="1" smtClean="0"/>
              <a:t>,</a:t>
            </a:r>
            <a:r>
              <a:rPr lang="en-US" sz="2400" dirty="0" err="1" smtClean="0">
                <a:latin typeface="cmmi10"/>
              </a:rPr>
              <a:t>f</a:t>
            </a:r>
            <a:r>
              <a:rPr lang="en-US" sz="2400" dirty="0" err="1" smtClean="0"/>
              <a:t>,</a:t>
            </a:r>
            <a:r>
              <a:rPr lang="en-US" sz="2400" dirty="0" err="1" smtClean="0">
                <a:latin typeface="cmmi10"/>
              </a:rPr>
              <a:t>d</a:t>
            </a:r>
            <a:r>
              <a:rPr lang="en-US" sz="2400" dirty="0" smtClean="0"/>
              <a:t>) of a problem instance consists of </a:t>
            </a:r>
          </a:p>
          <a:p>
            <a:pPr lvl="1"/>
            <a:r>
              <a:rPr lang="en-US" sz="2400" dirty="0" smtClean="0"/>
              <a:t>a set of solutions </a:t>
            </a:r>
            <a:r>
              <a:rPr lang="en-US" sz="2400" dirty="0" smtClean="0">
                <a:latin typeface="cmmi10"/>
              </a:rPr>
              <a:t>x</a:t>
            </a:r>
            <a:r>
              <a:rPr lang="en-US" sz="2400" dirty="0" smtClean="0">
                <a:latin typeface="cmsy10"/>
              </a:rPr>
              <a:t>2</a:t>
            </a:r>
            <a:r>
              <a:rPr lang="en-US" sz="2400" dirty="0" smtClean="0"/>
              <a:t> </a:t>
            </a:r>
            <a:r>
              <a:rPr lang="en-US" sz="2400" dirty="0" smtClean="0">
                <a:latin typeface="cmmi10"/>
              </a:rPr>
              <a:t>X</a:t>
            </a:r>
            <a:r>
              <a:rPr lang="en-US" sz="2400" dirty="0" smtClean="0"/>
              <a:t>, </a:t>
            </a:r>
          </a:p>
          <a:p>
            <a:pPr lvl="1"/>
            <a:r>
              <a:rPr lang="en-US" sz="2400" dirty="0" smtClean="0"/>
              <a:t>a distance measure </a:t>
            </a:r>
            <a:r>
              <a:rPr lang="en-US" sz="2400" dirty="0" smtClean="0">
                <a:latin typeface="cmmi10"/>
              </a:rPr>
              <a:t>d</a:t>
            </a:r>
            <a:r>
              <a:rPr lang="en-US" sz="2400" dirty="0" smtClean="0"/>
              <a:t>,</a:t>
            </a:r>
          </a:p>
          <a:p>
            <a:pPr lvl="1"/>
            <a:r>
              <a:rPr lang="en-US" sz="2400" dirty="0" smtClean="0"/>
              <a:t>and an objective function </a:t>
            </a:r>
            <a:r>
              <a:rPr lang="en-US" sz="2400" dirty="0" smtClean="0">
                <a:latin typeface="cmmi10"/>
              </a:rPr>
              <a:t>f</a:t>
            </a:r>
            <a:r>
              <a:rPr lang="en-US" sz="2400" dirty="0" smtClean="0"/>
              <a:t> </a:t>
            </a:r>
            <a:br>
              <a:rPr lang="en-US" sz="2400" dirty="0" smtClean="0"/>
            </a:br>
            <a:r>
              <a:rPr lang="en-US" sz="2400" dirty="0" smtClean="0"/>
              <a:t>that measures the quality </a:t>
            </a:r>
            <a:br>
              <a:rPr lang="en-US" sz="2400" dirty="0" smtClean="0"/>
            </a:br>
            <a:r>
              <a:rPr lang="en-US" sz="2400" dirty="0" smtClean="0"/>
              <a:t>of each solution.</a:t>
            </a:r>
          </a:p>
        </p:txBody>
      </p:sp>
      <p:sp>
        <p:nvSpPr>
          <p:cNvPr id="1082372"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2. Search Spaces</a:t>
            </a:r>
          </a:p>
        </p:txBody>
      </p:sp>
      <p:sp>
        <p:nvSpPr>
          <p:cNvPr id="6"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pic>
        <p:nvPicPr>
          <p:cNvPr id="8" name="Grafik 7" descr="3-rosenbrock.jpg"/>
          <p:cNvPicPr>
            <a:picLocks noChangeAspect="1"/>
          </p:cNvPicPr>
          <p:nvPr/>
        </p:nvPicPr>
        <p:blipFill>
          <a:blip r:embed="rId3" cstate="print"/>
          <a:stretch>
            <a:fillRect/>
          </a:stretch>
        </p:blipFill>
        <p:spPr>
          <a:xfrm>
            <a:off x="4343401" y="3429000"/>
            <a:ext cx="4800599" cy="3428999"/>
          </a:xfrm>
          <a:prstGeom prst="rect">
            <a:avLst/>
          </a:prstGeom>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Fitness Landscapes (2)</a:t>
            </a:r>
            <a:endParaRPr lang="en-US"/>
          </a:p>
        </p:txBody>
      </p:sp>
      <p:sp>
        <p:nvSpPr>
          <p:cNvPr id="3" name="Inhaltsplatzhalter 2"/>
          <p:cNvSpPr>
            <a:spLocks noGrp="1"/>
          </p:cNvSpPr>
          <p:nvPr>
            <p:ph idx="1"/>
          </p:nvPr>
        </p:nvSpPr>
        <p:spPr>
          <a:xfrm>
            <a:off x="467544" y="1600200"/>
            <a:ext cx="8229600" cy="4525963"/>
          </a:xfrm>
        </p:spPr>
        <p:txBody>
          <a:bodyPr>
            <a:normAutofit/>
          </a:bodyPr>
          <a:lstStyle/>
          <a:p>
            <a:r>
              <a:rPr lang="en-US" sz="2400" smtClean="0">
                <a:latin typeface="cmmi10"/>
              </a:rPr>
              <a:t>d</a:t>
            </a:r>
            <a:r>
              <a:rPr lang="en-US" sz="2400" baseline="-25000" smtClean="0"/>
              <a:t>min</a:t>
            </a:r>
            <a:r>
              <a:rPr lang="en-US" sz="2400" smtClean="0"/>
              <a:t>=min</a:t>
            </a:r>
            <a:r>
              <a:rPr lang="en-US" sz="2400" baseline="-25000" smtClean="0">
                <a:latin typeface="cmmi10"/>
              </a:rPr>
              <a:t>x</a:t>
            </a:r>
            <a:r>
              <a:rPr lang="en-US" sz="2400" baseline="-25000" smtClean="0"/>
              <a:t>,</a:t>
            </a:r>
            <a:r>
              <a:rPr lang="en-US" sz="2400" baseline="-25000" smtClean="0">
                <a:latin typeface="cmmi10"/>
              </a:rPr>
              <a:t>y</a:t>
            </a:r>
            <a:r>
              <a:rPr lang="en-US" sz="2400" baseline="-25000" smtClean="0">
                <a:latin typeface="cmsy10" pitchFamily="34" charset="0"/>
              </a:rPr>
              <a:t>2</a:t>
            </a:r>
            <a:r>
              <a:rPr lang="en-US" sz="2400" baseline="-25000" smtClean="0"/>
              <a:t> </a:t>
            </a:r>
            <a:r>
              <a:rPr lang="en-US" sz="2400" baseline="-25000" smtClean="0">
                <a:latin typeface="cmmi10"/>
              </a:rPr>
              <a:t>X</a:t>
            </a:r>
            <a:r>
              <a:rPr lang="en-US" sz="2400" smtClean="0"/>
              <a:t>(d(</a:t>
            </a:r>
            <a:r>
              <a:rPr lang="en-US" sz="2400" smtClean="0">
                <a:latin typeface="cmmi10"/>
              </a:rPr>
              <a:t>x</a:t>
            </a:r>
            <a:r>
              <a:rPr lang="en-US" sz="2400" smtClean="0"/>
              <a:t>,</a:t>
            </a:r>
            <a:r>
              <a:rPr lang="en-US" sz="2400" smtClean="0">
                <a:latin typeface="cmmi10"/>
              </a:rPr>
              <a:t>y</a:t>
            </a:r>
            <a:r>
              <a:rPr lang="en-US" sz="2400" smtClean="0"/>
              <a:t>)) is the minimum distance between two elements </a:t>
            </a:r>
            <a:r>
              <a:rPr lang="en-US" sz="2400" smtClean="0">
                <a:latin typeface="cmmi10"/>
              </a:rPr>
              <a:t>x</a:t>
            </a:r>
            <a:r>
              <a:rPr lang="en-US" sz="2400" smtClean="0"/>
              <a:t> and </a:t>
            </a:r>
            <a:r>
              <a:rPr lang="en-US" sz="2400" smtClean="0">
                <a:latin typeface="cmmi10"/>
              </a:rPr>
              <a:t>y</a:t>
            </a:r>
            <a:r>
              <a:rPr lang="en-US" sz="2400" smtClean="0"/>
              <a:t> of a search space. </a:t>
            </a:r>
          </a:p>
          <a:p>
            <a:r>
              <a:rPr lang="en-US" sz="2400" smtClean="0"/>
              <a:t>Two solutions </a:t>
            </a:r>
            <a:r>
              <a:rPr lang="en-US" sz="2400" smtClean="0">
                <a:latin typeface="cmmi10"/>
              </a:rPr>
              <a:t>x</a:t>
            </a:r>
            <a:r>
              <a:rPr lang="en-US" sz="2400" smtClean="0"/>
              <a:t> and </a:t>
            </a:r>
            <a:r>
              <a:rPr lang="en-US" sz="2400" smtClean="0">
                <a:latin typeface="cmmi10"/>
              </a:rPr>
              <a:t>y</a:t>
            </a:r>
            <a:r>
              <a:rPr lang="en-US" sz="2400" smtClean="0"/>
              <a:t> are denoted as neighbors if </a:t>
            </a:r>
            <a:r>
              <a:rPr lang="en-US" sz="2400" smtClean="0">
                <a:latin typeface="cmmi10"/>
              </a:rPr>
              <a:t>d</a:t>
            </a:r>
            <a:r>
              <a:rPr lang="en-US" sz="2400" smtClean="0"/>
              <a:t>(</a:t>
            </a:r>
            <a:r>
              <a:rPr lang="en-US" sz="2400" smtClean="0">
                <a:latin typeface="cmmi10"/>
              </a:rPr>
              <a:t>x</a:t>
            </a:r>
            <a:r>
              <a:rPr lang="en-US" sz="2400" smtClean="0"/>
              <a:t>,</a:t>
            </a:r>
            <a:r>
              <a:rPr lang="en-US" sz="2400" smtClean="0">
                <a:latin typeface="cmmi10"/>
              </a:rPr>
              <a:t>y</a:t>
            </a:r>
            <a:r>
              <a:rPr lang="en-US" sz="2400" smtClean="0"/>
              <a:t>)=</a:t>
            </a:r>
            <a:r>
              <a:rPr lang="en-US" sz="2400" smtClean="0">
                <a:latin typeface="cmmi10"/>
              </a:rPr>
              <a:t>d</a:t>
            </a:r>
            <a:r>
              <a:rPr lang="en-US" sz="2400" baseline="-25000" smtClean="0"/>
              <a:t>min</a:t>
            </a:r>
            <a:r>
              <a:rPr lang="en-US" sz="2400" smtClean="0"/>
              <a:t>. </a:t>
            </a:r>
          </a:p>
          <a:p>
            <a:r>
              <a:rPr lang="en-US" sz="2400" smtClean="0"/>
              <a:t>Often, </a:t>
            </a:r>
            <a:r>
              <a:rPr lang="en-US" sz="2400" smtClean="0">
                <a:latin typeface="cmmi10"/>
              </a:rPr>
              <a:t>d</a:t>
            </a:r>
            <a:r>
              <a:rPr lang="en-US" sz="2400" baseline="-25000" smtClean="0"/>
              <a:t>min</a:t>
            </a:r>
            <a:r>
              <a:rPr lang="en-US" sz="2400" smtClean="0"/>
              <a:t>=1.</a:t>
            </a:r>
          </a:p>
          <a:p>
            <a:r>
              <a:rPr lang="en-US" sz="2400" smtClean="0"/>
              <a:t>The fitness landscape can be described as a graph </a:t>
            </a:r>
            <a:r>
              <a:rPr lang="en-US" sz="2400" smtClean="0">
                <a:latin typeface="cmmi10"/>
              </a:rPr>
              <a:t>G</a:t>
            </a:r>
            <a:r>
              <a:rPr lang="en-US" sz="2400" baseline="-25000" smtClean="0">
                <a:latin typeface="cmmi10"/>
              </a:rPr>
              <a:t>L</a:t>
            </a:r>
            <a:r>
              <a:rPr lang="en-US" sz="2400" smtClean="0"/>
              <a:t> with a vertex set </a:t>
            </a:r>
            <a:r>
              <a:rPr lang="en-US" sz="2400" smtClean="0">
                <a:latin typeface="cmmi10"/>
              </a:rPr>
              <a:t>V</a:t>
            </a:r>
            <a:r>
              <a:rPr lang="en-US" sz="2400" smtClean="0"/>
              <a:t>=</a:t>
            </a:r>
            <a:r>
              <a:rPr lang="en-US" sz="2400" smtClean="0">
                <a:latin typeface="cmmi10"/>
              </a:rPr>
              <a:t>X</a:t>
            </a:r>
            <a:r>
              <a:rPr lang="en-US" sz="2400" smtClean="0"/>
              <a:t> and an edge set </a:t>
            </a:r>
            <a:r>
              <a:rPr lang="en-US" sz="2400" smtClean="0">
                <a:latin typeface="cmmi10"/>
              </a:rPr>
              <a:t>E</a:t>
            </a:r>
            <a:r>
              <a:rPr lang="en-US" sz="2400" smtClean="0"/>
              <a:t>={(</a:t>
            </a:r>
            <a:r>
              <a:rPr lang="en-US" sz="2400" smtClean="0">
                <a:latin typeface="cmmi10"/>
              </a:rPr>
              <a:t>x</a:t>
            </a:r>
            <a:r>
              <a:rPr lang="en-US" sz="2400" smtClean="0"/>
              <a:t>,</a:t>
            </a:r>
            <a:r>
              <a:rPr lang="en-US" sz="2400" smtClean="0">
                <a:latin typeface="cmmi10"/>
              </a:rPr>
              <a:t>y</a:t>
            </a:r>
            <a:r>
              <a:rPr lang="en-US" sz="2400" smtClean="0"/>
              <a:t>)</a:t>
            </a:r>
            <a:r>
              <a:rPr lang="en-US" sz="2400" smtClean="0">
                <a:latin typeface="cmsy10" pitchFamily="34" charset="0"/>
              </a:rPr>
              <a:t>2</a:t>
            </a:r>
            <a:r>
              <a:rPr lang="en-US" sz="2400" smtClean="0"/>
              <a:t> </a:t>
            </a:r>
            <a:r>
              <a:rPr lang="en-US" sz="2400" smtClean="0">
                <a:latin typeface="cmmi10"/>
              </a:rPr>
              <a:t>S</a:t>
            </a:r>
            <a:r>
              <a:rPr lang="en-US" sz="2400" smtClean="0">
                <a:latin typeface="cmsy10" pitchFamily="34" charset="0"/>
              </a:rPr>
              <a:t>£</a:t>
            </a:r>
            <a:r>
              <a:rPr lang="en-US" sz="2400" smtClean="0">
                <a:latin typeface="cmmi10"/>
              </a:rPr>
              <a:t>S</a:t>
            </a:r>
            <a:r>
              <a:rPr lang="en-US" sz="2400" smtClean="0"/>
              <a:t> | </a:t>
            </a:r>
            <a:r>
              <a:rPr lang="en-US" sz="2400" smtClean="0">
                <a:latin typeface="cmmi10"/>
              </a:rPr>
              <a:t>d</a:t>
            </a:r>
            <a:r>
              <a:rPr lang="en-US" sz="2400" smtClean="0"/>
              <a:t>(</a:t>
            </a:r>
            <a:r>
              <a:rPr lang="en-US" sz="2400" smtClean="0">
                <a:latin typeface="cmmi10"/>
              </a:rPr>
              <a:t>x</a:t>
            </a:r>
            <a:r>
              <a:rPr lang="en-US" sz="2400" smtClean="0"/>
              <a:t>,</a:t>
            </a:r>
            <a:r>
              <a:rPr lang="en-US" sz="2400" smtClean="0">
                <a:latin typeface="cmmi10"/>
              </a:rPr>
              <a:t>y</a:t>
            </a:r>
            <a:r>
              <a:rPr lang="en-US" sz="2400" smtClean="0"/>
              <a:t>)=</a:t>
            </a:r>
            <a:r>
              <a:rPr lang="en-US" sz="2400" smtClean="0">
                <a:latin typeface="cmmi10"/>
              </a:rPr>
              <a:t>d</a:t>
            </a:r>
            <a:r>
              <a:rPr lang="en-US" sz="2400" baseline="-25000" smtClean="0"/>
              <a:t>min</a:t>
            </a:r>
            <a:r>
              <a:rPr lang="en-US" sz="2400" smtClean="0"/>
              <a:t>}. </a:t>
            </a:r>
          </a:p>
          <a:p>
            <a:r>
              <a:rPr lang="en-US" sz="2400" smtClean="0"/>
              <a:t>The distance between two solutions </a:t>
            </a:r>
            <a:r>
              <a:rPr lang="en-US" sz="2400" smtClean="0">
                <a:latin typeface="cmmi10"/>
              </a:rPr>
              <a:t>x</a:t>
            </a:r>
            <a:r>
              <a:rPr lang="en-US" sz="2400" smtClean="0"/>
              <a:t>,</a:t>
            </a:r>
            <a:r>
              <a:rPr lang="en-US" sz="2400" smtClean="0">
                <a:latin typeface="cmmi10"/>
              </a:rPr>
              <a:t>y</a:t>
            </a:r>
            <a:r>
              <a:rPr lang="en-US" sz="2400" smtClean="0">
                <a:latin typeface="cmsy10" pitchFamily="34" charset="0"/>
              </a:rPr>
              <a:t>2</a:t>
            </a:r>
            <a:r>
              <a:rPr lang="en-US" sz="2400" smtClean="0"/>
              <a:t> </a:t>
            </a:r>
            <a:r>
              <a:rPr lang="en-US" sz="2400" smtClean="0">
                <a:latin typeface="cmmi10"/>
              </a:rPr>
              <a:t>X</a:t>
            </a:r>
            <a:r>
              <a:rPr lang="en-US" sz="2400" smtClean="0"/>
              <a:t> is proportional to the number of nodes that are on the path of minimal length between </a:t>
            </a:r>
            <a:r>
              <a:rPr lang="en-US" sz="2400" smtClean="0">
                <a:latin typeface="cmmi10"/>
              </a:rPr>
              <a:t>x</a:t>
            </a:r>
            <a:r>
              <a:rPr lang="en-US" sz="2400" smtClean="0"/>
              <a:t> and </a:t>
            </a:r>
            <a:r>
              <a:rPr lang="en-US" sz="2400" smtClean="0">
                <a:latin typeface="cmmi10"/>
              </a:rPr>
              <a:t>y</a:t>
            </a:r>
            <a:r>
              <a:rPr lang="en-US" sz="2400" smtClean="0"/>
              <a:t> in the graph </a:t>
            </a:r>
            <a:r>
              <a:rPr lang="en-US" sz="2400" smtClean="0">
                <a:latin typeface="cmmi10"/>
              </a:rPr>
              <a:t>G</a:t>
            </a:r>
            <a:r>
              <a:rPr lang="en-US" sz="2400" baseline="-25000" smtClean="0">
                <a:latin typeface="cmmi10"/>
              </a:rPr>
              <a:t>L</a:t>
            </a:r>
            <a:r>
              <a:rPr lang="en-US" sz="2400" smtClean="0"/>
              <a:t>. </a:t>
            </a:r>
          </a:p>
          <a:p>
            <a:endParaRPr lang="en-US" sz="2400"/>
          </a:p>
        </p:txBody>
      </p:sp>
      <p:sp>
        <p:nvSpPr>
          <p:cNvPr id="5"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r>
              <a:rPr lang="en-US" smtClean="0"/>
              <a:t>Fitness Landscapes and Optimal Solutions</a:t>
            </a:r>
          </a:p>
        </p:txBody>
      </p:sp>
      <p:sp>
        <p:nvSpPr>
          <p:cNvPr id="1084419" name="Rectangle 3" descr="Rectangle: Click to edit Master text styles&#10;Second level&#10;Third level&#10;Fourth level&#10;Fifth level"/>
          <p:cNvSpPr>
            <a:spLocks noGrp="1" noChangeArrowheads="1"/>
          </p:cNvSpPr>
          <p:nvPr>
            <p:ph type="body" idx="1"/>
          </p:nvPr>
        </p:nvSpPr>
        <p:spPr>
          <a:xfrm>
            <a:off x="468313" y="1557338"/>
            <a:ext cx="4465637" cy="4724400"/>
          </a:xfrm>
        </p:spPr>
        <p:txBody>
          <a:bodyPr/>
          <a:lstStyle/>
          <a:p>
            <a:pPr>
              <a:lnSpc>
                <a:spcPct val="90000"/>
              </a:lnSpc>
            </a:pPr>
            <a:r>
              <a:rPr lang="en-US" sz="2000" dirty="0" smtClean="0"/>
              <a:t>We have a one-dimensional minimization  problem. Independently of the used neighborhood, u is the global optimum. </a:t>
            </a:r>
          </a:p>
          <a:p>
            <a:pPr>
              <a:lnSpc>
                <a:spcPct val="90000"/>
              </a:lnSpc>
            </a:pPr>
            <a:r>
              <a:rPr lang="en-US" sz="2000" dirty="0" smtClean="0"/>
              <a:t>If we  use the 1-dimensional Euclidean distance as metric, we can define a neighborhood around </a:t>
            </a:r>
            <a:r>
              <a:rPr lang="en-US" sz="2000" dirty="0" smtClean="0">
                <a:latin typeface="cmmi10"/>
              </a:rPr>
              <a:t>x</a:t>
            </a:r>
            <a:r>
              <a:rPr lang="en-US" sz="2000" dirty="0" smtClean="0"/>
              <a:t> as </a:t>
            </a:r>
            <a:r>
              <a:rPr lang="en-US" sz="2000" dirty="0" smtClean="0">
                <a:latin typeface="cmmi10"/>
              </a:rPr>
              <a:t>N</a:t>
            </a:r>
            <a:r>
              <a:rPr lang="en-US" sz="2000" dirty="0" smtClean="0"/>
              <a:t>(</a:t>
            </a:r>
            <a:r>
              <a:rPr lang="en-US" sz="2000" dirty="0" smtClean="0">
                <a:latin typeface="cmmi10"/>
              </a:rPr>
              <a:t>x</a:t>
            </a:r>
            <a:r>
              <a:rPr lang="en-US" sz="2000" dirty="0" smtClean="0"/>
              <a:t>)={</a:t>
            </a:r>
            <a:r>
              <a:rPr lang="en-US" sz="2000" dirty="0" smtClean="0">
                <a:latin typeface="cmmi10"/>
              </a:rPr>
              <a:t>y</a:t>
            </a:r>
            <a:r>
              <a:rPr lang="en-US" sz="2000" dirty="0" smtClean="0"/>
              <a:t>|</a:t>
            </a:r>
            <a:r>
              <a:rPr lang="en-US" sz="2000" dirty="0" smtClean="0">
                <a:latin typeface="cmmi10"/>
              </a:rPr>
              <a:t>y</a:t>
            </a:r>
            <a:r>
              <a:rPr lang="en-US" sz="2000" dirty="0" smtClean="0">
                <a:latin typeface="cmsy10" pitchFamily="34" charset="0"/>
              </a:rPr>
              <a:t>2</a:t>
            </a:r>
            <a:r>
              <a:rPr lang="en-US" sz="2000" dirty="0" smtClean="0">
                <a:latin typeface="cmmi10"/>
              </a:rPr>
              <a:t>X</a:t>
            </a:r>
            <a:r>
              <a:rPr lang="en-US" sz="2000" dirty="0" smtClean="0"/>
              <a:t> ,</a:t>
            </a:r>
            <a:r>
              <a:rPr lang="en-US" sz="2000" dirty="0" smtClean="0">
                <a:latin typeface="cmmi10"/>
              </a:rPr>
              <a:t>d</a:t>
            </a:r>
            <a:r>
              <a:rPr lang="en-US" sz="2000" dirty="0" smtClean="0"/>
              <a:t>(</a:t>
            </a:r>
            <a:r>
              <a:rPr lang="en-US" sz="2000" dirty="0" err="1" smtClean="0">
                <a:latin typeface="cmmi10"/>
              </a:rPr>
              <a:t>x</a:t>
            </a:r>
            <a:r>
              <a:rPr lang="en-US" sz="2000" dirty="0" err="1" smtClean="0"/>
              <a:t>,</a:t>
            </a:r>
            <a:r>
              <a:rPr lang="en-US" sz="2000" dirty="0" err="1" smtClean="0">
                <a:latin typeface="cmmi10"/>
              </a:rPr>
              <a:t>y</a:t>
            </a:r>
            <a:r>
              <a:rPr lang="en-US" sz="2000" dirty="0" smtClean="0"/>
              <a:t>) </a:t>
            </a:r>
            <a:r>
              <a:rPr lang="en-US" sz="2000" dirty="0" smtClean="0">
                <a:latin typeface="cmsy10"/>
              </a:rPr>
              <a:t>·</a:t>
            </a:r>
            <a:r>
              <a:rPr lang="en-US" sz="2000" dirty="0" smtClean="0"/>
              <a:t> </a:t>
            </a:r>
            <a:r>
              <a:rPr lang="en-US" sz="2000" dirty="0" smtClean="0">
                <a:latin typeface="cmmi10"/>
              </a:rPr>
              <a:t>²</a:t>
            </a:r>
            <a:r>
              <a:rPr lang="en-US" sz="2000" dirty="0" smtClean="0"/>
              <a:t>}. The solution </a:t>
            </a:r>
            <a:r>
              <a:rPr lang="en-US" sz="2000" dirty="0" smtClean="0">
                <a:latin typeface="cmmi10"/>
              </a:rPr>
              <a:t>v</a:t>
            </a:r>
            <a:r>
              <a:rPr lang="en-US" sz="2000" i="1" dirty="0" smtClean="0"/>
              <a:t> </a:t>
            </a:r>
            <a:r>
              <a:rPr lang="en-US" sz="2000" dirty="0" smtClean="0"/>
              <a:t>is a local optimum if </a:t>
            </a:r>
            <a:r>
              <a:rPr lang="en-US" sz="2000" dirty="0" smtClean="0">
                <a:latin typeface="cmmi10"/>
              </a:rPr>
              <a:t>²</a:t>
            </a:r>
            <a:r>
              <a:rPr lang="en-US" sz="2000" dirty="0" smtClean="0">
                <a:latin typeface="Calibri"/>
              </a:rPr>
              <a:t>&lt;</a:t>
            </a:r>
            <a:r>
              <a:rPr lang="en-US" sz="2000" dirty="0" smtClean="0">
                <a:latin typeface="cmmi10"/>
              </a:rPr>
              <a:t>d</a:t>
            </a:r>
            <a:r>
              <a:rPr lang="en-US" sz="2000" baseline="-25000" dirty="0" smtClean="0">
                <a:latin typeface="Franklin Gothic Medium Cond"/>
              </a:rPr>
              <a:t>1</a:t>
            </a:r>
            <a:r>
              <a:rPr lang="en-US" sz="2000" dirty="0" smtClean="0"/>
              <a:t> </a:t>
            </a:r>
            <a:r>
              <a:rPr lang="en-US" sz="2000" i="1" dirty="0" smtClean="0"/>
              <a:t>.</a:t>
            </a:r>
            <a:r>
              <a:rPr lang="en-US" sz="2000" dirty="0" smtClean="0"/>
              <a:t> </a:t>
            </a:r>
          </a:p>
          <a:p>
            <a:pPr>
              <a:lnSpc>
                <a:spcPct val="90000"/>
              </a:lnSpc>
            </a:pPr>
            <a:r>
              <a:rPr lang="en-US" sz="2000" dirty="0" smtClean="0"/>
              <a:t>Analogously, w is a local optimum for all neighborhoods with </a:t>
            </a:r>
            <a:r>
              <a:rPr lang="en-US" sz="2000" dirty="0" smtClean="0">
                <a:latin typeface="cmmi10"/>
              </a:rPr>
              <a:t>²</a:t>
            </a:r>
            <a:r>
              <a:rPr lang="en-US" sz="2000" dirty="0" smtClean="0">
                <a:latin typeface="Calibri"/>
              </a:rPr>
              <a:t>&lt;</a:t>
            </a:r>
            <a:r>
              <a:rPr lang="en-US" sz="2000" dirty="0" smtClean="0">
                <a:latin typeface="cmmi10"/>
              </a:rPr>
              <a:t>d</a:t>
            </a:r>
            <a:r>
              <a:rPr lang="en-US" sz="2000" baseline="-25000" dirty="0" smtClean="0">
                <a:latin typeface="Franklin Gothic Medium Cond"/>
              </a:rPr>
              <a:t>2</a:t>
            </a:r>
            <a:r>
              <a:rPr lang="en-US" sz="2000" dirty="0" smtClean="0"/>
              <a:t> . </a:t>
            </a:r>
          </a:p>
          <a:p>
            <a:pPr>
              <a:lnSpc>
                <a:spcPct val="90000"/>
              </a:lnSpc>
            </a:pPr>
            <a:r>
              <a:rPr lang="en-US" sz="2000" dirty="0" smtClean="0"/>
              <a:t>For </a:t>
            </a:r>
            <a:r>
              <a:rPr lang="en-US" sz="2000" dirty="0" smtClean="0">
                <a:latin typeface="cmmi10"/>
              </a:rPr>
              <a:t>²</a:t>
            </a:r>
            <a:r>
              <a:rPr lang="en-US" sz="2000" dirty="0" smtClean="0">
                <a:latin typeface="cmsy10"/>
              </a:rPr>
              <a:t>¸</a:t>
            </a:r>
            <a:r>
              <a:rPr lang="en-US" sz="2000" dirty="0" smtClean="0">
                <a:latin typeface="Calibri"/>
              </a:rPr>
              <a:t> </a:t>
            </a:r>
            <a:r>
              <a:rPr lang="en-US" sz="2000" dirty="0" smtClean="0">
                <a:latin typeface="cmmi10"/>
              </a:rPr>
              <a:t>d</a:t>
            </a:r>
            <a:r>
              <a:rPr lang="en-US" sz="2000" baseline="-25000" dirty="0" smtClean="0">
                <a:latin typeface="Franklin Gothic Medium Cond"/>
              </a:rPr>
              <a:t>2</a:t>
            </a:r>
            <a:r>
              <a:rPr lang="en-US" sz="2000" dirty="0" smtClean="0"/>
              <a:t> , the only locally optimal solution is the global optimal solution </a:t>
            </a:r>
            <a:r>
              <a:rPr lang="en-US" sz="2000" dirty="0" smtClean="0">
                <a:latin typeface="cmmi10"/>
              </a:rPr>
              <a:t>u</a:t>
            </a:r>
            <a:r>
              <a:rPr lang="en-US" sz="2000" dirty="0" smtClean="0"/>
              <a:t>.</a:t>
            </a:r>
          </a:p>
        </p:txBody>
      </p:sp>
      <p:pic>
        <p:nvPicPr>
          <p:cNvPr id="1084420" name="Picture 4" descr="2-example-local-optimum"/>
          <p:cNvPicPr>
            <a:picLocks noChangeAspect="1" noChangeArrowheads="1"/>
          </p:cNvPicPr>
          <p:nvPr/>
        </p:nvPicPr>
        <p:blipFill>
          <a:blip r:embed="rId3" cstate="print"/>
          <a:srcRect/>
          <a:stretch>
            <a:fillRect/>
          </a:stretch>
        </p:blipFill>
        <p:spPr bwMode="auto">
          <a:xfrm>
            <a:off x="4860032" y="1628800"/>
            <a:ext cx="4030662" cy="3824288"/>
          </a:xfrm>
          <a:prstGeom prst="rect">
            <a:avLst/>
          </a:prstGeom>
          <a:noFill/>
        </p:spPr>
      </p:pic>
      <p:sp>
        <p:nvSpPr>
          <p:cNvPr id="1084421"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2. Search Spaces</a:t>
            </a:r>
          </a:p>
        </p:txBody>
      </p:sp>
      <p:sp>
        <p:nvSpPr>
          <p:cNvPr id="7" name="Textplatzhalter 3"/>
          <p:cNvSpPr>
            <a:spLocks noGrp="1"/>
          </p:cNvSpPr>
          <p:nvPr>
            <p:ph type="body" sz="quarter" idx="10"/>
          </p:nvPr>
        </p:nvSpPr>
        <p:spPr>
          <a:xfrm>
            <a:off x="468313" y="0"/>
            <a:ext cx="7559675" cy="260350"/>
          </a:xfrm>
        </p:spPr>
        <p:txBody>
          <a:bodyPr/>
          <a:lstStyle/>
          <a:p>
            <a:r>
              <a:rPr lang="en-US" smtClean="0"/>
              <a:t>Optimization Problems - Prerequisites</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ChangeArrowheads="1"/>
          </p:cNvSpPr>
          <p:nvPr>
            <p:ph type="title"/>
          </p:nvPr>
        </p:nvSpPr>
        <p:spPr/>
        <p:txBody>
          <a:bodyPr>
            <a:normAutofit/>
          </a:bodyPr>
          <a:lstStyle/>
          <a:p>
            <a:r>
              <a:rPr lang="en-US" dirty="0" smtClean="0"/>
              <a:t>Intro: What are difficult problems?</a:t>
            </a:r>
          </a:p>
        </p:txBody>
      </p:sp>
      <p:sp>
        <p:nvSpPr>
          <p:cNvPr id="1414147" name="Rectangle 3" descr="Rectangle: Click to edit Master text styles&#10;Second level&#10;Third level&#10;Fourth level&#10;Fifth level"/>
          <p:cNvSpPr>
            <a:spLocks noGrp="1" noChangeArrowheads="1"/>
          </p:cNvSpPr>
          <p:nvPr>
            <p:ph idx="1"/>
          </p:nvPr>
        </p:nvSpPr>
        <p:spPr/>
        <p:txBody>
          <a:bodyPr>
            <a:normAutofit/>
          </a:bodyPr>
          <a:lstStyle/>
          <a:p>
            <a:pPr marL="457200" indent="-457200"/>
            <a:r>
              <a:rPr lang="en-US" dirty="0" smtClean="0">
                <a:solidFill>
                  <a:schemeClr val="tx1"/>
                </a:solidFill>
              </a:rPr>
              <a:t>Two different questions:</a:t>
            </a:r>
          </a:p>
          <a:p>
            <a:pPr marL="857250" lvl="1" indent="-457200"/>
            <a:r>
              <a:rPr lang="en-US" dirty="0" smtClean="0"/>
              <a:t>How difficult is a problem? </a:t>
            </a:r>
          </a:p>
          <a:p>
            <a:pPr marL="1257300" lvl="2" indent="-457200"/>
            <a:r>
              <a:rPr lang="en-US" dirty="0" smtClean="0">
                <a:solidFill>
                  <a:schemeClr val="tx1"/>
                </a:solidFill>
              </a:rPr>
              <a:t>Equivalent to "What is the complexity of the best-performing algorithm that can solve this problem?</a:t>
            </a:r>
          </a:p>
          <a:p>
            <a:pPr marL="1257300" lvl="2" indent="-457200"/>
            <a:r>
              <a:rPr lang="en-US" dirty="0" smtClean="0"/>
              <a:t>Complexity classes</a:t>
            </a:r>
          </a:p>
          <a:p>
            <a:pPr marL="857250" lvl="1" indent="-457200"/>
            <a:r>
              <a:rPr lang="en-US" dirty="0" smtClean="0"/>
              <a:t>How well can a problem be solved using optimization method xyz?</a:t>
            </a:r>
          </a:p>
          <a:p>
            <a:pPr marL="1257300" lvl="2" indent="-457200"/>
            <a:r>
              <a:rPr lang="en-US" dirty="0" smtClean="0"/>
              <a:t>Is optimization methods xyz the right one?</a:t>
            </a:r>
          </a:p>
          <a:p>
            <a:pPr marL="1257300" lvl="2" indent="-457200"/>
            <a:r>
              <a:rPr lang="en-US" dirty="0" smtClean="0"/>
              <a:t>No-free lunch theorem</a:t>
            </a:r>
          </a:p>
        </p:txBody>
      </p:sp>
      <p:sp>
        <p:nvSpPr>
          <p:cNvPr id="1414148"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8914" name="Rectangle 2"/>
          <p:cNvSpPr>
            <a:spLocks noGrp="1" noChangeArrowheads="1"/>
          </p:cNvSpPr>
          <p:nvPr>
            <p:ph type="title"/>
          </p:nvPr>
        </p:nvSpPr>
        <p:spPr/>
        <p:txBody>
          <a:bodyPr/>
          <a:lstStyle/>
          <a:p>
            <a:r>
              <a:rPr lang="en-US" dirty="0" smtClean="0"/>
              <a:t>Example: Random Search</a:t>
            </a:r>
          </a:p>
        </p:txBody>
      </p:sp>
      <p:sp>
        <p:nvSpPr>
          <p:cNvPr id="1318915" name="Rectangle 3" descr="Rectangle: Click to edit Master text styles&#10;Second level&#10;Third level&#10;Fourth level&#10;Fifth level"/>
          <p:cNvSpPr>
            <a:spLocks noGrp="1" noChangeArrowheads="1"/>
          </p:cNvSpPr>
          <p:nvPr>
            <p:ph idx="1"/>
          </p:nvPr>
        </p:nvSpPr>
        <p:spPr>
          <a:xfrm>
            <a:off x="457200" y="1600200"/>
            <a:ext cx="8229600" cy="4853136"/>
          </a:xfrm>
        </p:spPr>
        <p:txBody>
          <a:bodyPr>
            <a:normAutofit lnSpcReduction="10000"/>
          </a:bodyPr>
          <a:lstStyle/>
          <a:p>
            <a:pPr marL="457200" indent="-457200">
              <a:lnSpc>
                <a:spcPct val="90000"/>
              </a:lnSpc>
            </a:pPr>
            <a:r>
              <a:rPr lang="en-US" dirty="0" smtClean="0"/>
              <a:t>Functionality</a:t>
            </a:r>
          </a:p>
          <a:p>
            <a:pPr marL="857250" lvl="1" indent="-457200">
              <a:lnSpc>
                <a:spcPct val="90000"/>
              </a:lnSpc>
            </a:pPr>
            <a:r>
              <a:rPr lang="en-US" dirty="0" smtClean="0"/>
              <a:t>New solutions are chosen randomly and no prior information about the structure of the problem or previous search steps is used. </a:t>
            </a:r>
          </a:p>
          <a:p>
            <a:pPr marL="857250" lvl="1" indent="-457200">
              <a:lnSpc>
                <a:spcPct val="90000"/>
              </a:lnSpc>
            </a:pPr>
            <a:r>
              <a:rPr lang="en-US" dirty="0" smtClean="0"/>
              <a:t>All possible optimization problems have </a:t>
            </a:r>
            <a:r>
              <a:rPr lang="en-US" dirty="0" smtClean="0">
                <a:solidFill>
                  <a:schemeClr val="tx1"/>
                </a:solidFill>
              </a:rPr>
              <a:t>the same difficulty</a:t>
            </a:r>
            <a:endParaRPr lang="en-US" dirty="0" smtClean="0"/>
          </a:p>
          <a:p>
            <a:pPr marL="457200" indent="-457200">
              <a:lnSpc>
                <a:spcPct val="90000"/>
              </a:lnSpc>
            </a:pPr>
            <a:r>
              <a:rPr lang="en-US" dirty="0" smtClean="0"/>
              <a:t>There are no easy or difficult problems for random search. </a:t>
            </a:r>
          </a:p>
          <a:p>
            <a:pPr marL="457200" indent="-457200">
              <a:lnSpc>
                <a:spcPct val="90000"/>
              </a:lnSpc>
            </a:pPr>
            <a:r>
              <a:rPr lang="en-US" dirty="0" smtClean="0"/>
              <a:t>Number of fitness evaluations for finding the optimum is independent from optimization problem (if optimum is unique).</a:t>
            </a:r>
          </a:p>
        </p:txBody>
      </p:sp>
      <p:sp>
        <p:nvSpPr>
          <p:cNvPr id="1318916"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p:txBody>
          <a:bodyPr>
            <a:normAutofit fontScale="90000"/>
          </a:bodyPr>
          <a:lstStyle/>
          <a:p>
            <a:r>
              <a:rPr lang="en-US" dirty="0" smtClean="0"/>
              <a:t>Difficult Problems (Problems closed under permutation)</a:t>
            </a:r>
          </a:p>
        </p:txBody>
      </p:sp>
      <p:sp>
        <p:nvSpPr>
          <p:cNvPr id="1088515" name="Rectangle 3" descr="Rectangle: Click to edit Master text styles&#10;Second level&#10;Third level&#10;Fourth level&#10;Fifth level"/>
          <p:cNvSpPr>
            <a:spLocks noGrp="1" noChangeArrowheads="1"/>
          </p:cNvSpPr>
          <p:nvPr>
            <p:ph type="body" idx="1"/>
          </p:nvPr>
        </p:nvSpPr>
        <p:spPr>
          <a:xfrm>
            <a:off x="457200" y="1600200"/>
            <a:ext cx="8229600" cy="4853136"/>
          </a:xfrm>
        </p:spPr>
        <p:txBody>
          <a:bodyPr>
            <a:normAutofit fontScale="92500" lnSpcReduction="10000"/>
          </a:bodyPr>
          <a:lstStyle/>
          <a:p>
            <a:pPr marL="457200" indent="-457200">
              <a:lnSpc>
                <a:spcPct val="80000"/>
              </a:lnSpc>
            </a:pPr>
            <a:r>
              <a:rPr lang="en-US" dirty="0" smtClean="0">
                <a:solidFill>
                  <a:schemeClr val="tx1"/>
                </a:solidFill>
              </a:rPr>
              <a:t>Problems, where no meaningfu</a:t>
            </a:r>
            <a:r>
              <a:rPr lang="en-US" dirty="0" smtClean="0"/>
              <a:t>l </a:t>
            </a:r>
            <a:r>
              <a:rPr lang="en-US" dirty="0" smtClean="0">
                <a:solidFill>
                  <a:schemeClr val="tx1"/>
                </a:solidFill>
              </a:rPr>
              <a:t>metric can be defined/exists</a:t>
            </a:r>
            <a:endParaRPr lang="en-US" dirty="0" smtClean="0"/>
          </a:p>
          <a:p>
            <a:pPr marL="857250" lvl="1" indent="-457200">
              <a:lnSpc>
                <a:spcPct val="80000"/>
              </a:lnSpc>
            </a:pPr>
            <a:r>
              <a:rPr lang="en-US" dirty="0" smtClean="0"/>
              <a:t>Examples: </a:t>
            </a:r>
          </a:p>
          <a:p>
            <a:pPr marL="1257300" lvl="2" indent="-457200">
              <a:lnSpc>
                <a:spcPct val="80000"/>
              </a:lnSpc>
            </a:pPr>
            <a:r>
              <a:rPr lang="en-US" dirty="0" smtClean="0"/>
              <a:t>Finding largest value in unordered sequence</a:t>
            </a:r>
          </a:p>
          <a:p>
            <a:pPr marL="1257300" lvl="2" indent="-457200">
              <a:lnSpc>
                <a:spcPct val="80000"/>
              </a:lnSpc>
            </a:pPr>
            <a:r>
              <a:rPr lang="en-US" dirty="0" smtClean="0"/>
              <a:t>Finding largest value in white noise</a:t>
            </a:r>
          </a:p>
          <a:p>
            <a:pPr marL="857250" lvl="1" indent="-457200">
              <a:lnSpc>
                <a:spcPct val="80000"/>
              </a:lnSpc>
            </a:pPr>
            <a:r>
              <a:rPr lang="en-US" dirty="0" smtClean="0"/>
              <a:t>We have a set of solutions </a:t>
            </a:r>
            <a:r>
              <a:rPr lang="en-US" dirty="0" smtClean="0">
                <a:latin typeface="cmmi10"/>
              </a:rPr>
              <a:t>x</a:t>
            </a:r>
            <a:r>
              <a:rPr lang="en-US" dirty="0" smtClean="0">
                <a:latin typeface="cmsy10"/>
              </a:rPr>
              <a:t>2</a:t>
            </a:r>
            <a:r>
              <a:rPr lang="en-US" dirty="0" smtClean="0"/>
              <a:t> </a:t>
            </a:r>
            <a:r>
              <a:rPr lang="en-US" dirty="0" smtClean="0">
                <a:latin typeface="cmmi10"/>
              </a:rPr>
              <a:t>X</a:t>
            </a:r>
            <a:r>
              <a:rPr lang="en-US" dirty="0" smtClean="0"/>
              <a:t> with objective values </a:t>
            </a:r>
            <a:r>
              <a:rPr lang="en-US" dirty="0" smtClean="0">
                <a:latin typeface="cmmi10"/>
              </a:rPr>
              <a:t>f</a:t>
            </a:r>
            <a:r>
              <a:rPr lang="en-US" dirty="0" smtClean="0"/>
              <a:t>(</a:t>
            </a:r>
            <a:r>
              <a:rPr lang="en-US" dirty="0" smtClean="0">
                <a:latin typeface="cmmi10"/>
              </a:rPr>
              <a:t>x</a:t>
            </a:r>
            <a:r>
              <a:rPr lang="en-US" dirty="0" smtClean="0"/>
              <a:t>). </a:t>
            </a:r>
          </a:p>
          <a:p>
            <a:pPr marL="857250" lvl="1" indent="-457200">
              <a:lnSpc>
                <a:spcPct val="80000"/>
              </a:lnSpc>
            </a:pPr>
            <a:r>
              <a:rPr lang="en-US" dirty="0" smtClean="0"/>
              <a:t>No metric is defined: search algorithms do not “know” how to guide the search through the search space </a:t>
            </a:r>
          </a:p>
          <a:p>
            <a:pPr marL="857250" lvl="1" indent="-457200">
              <a:lnSpc>
                <a:spcPct val="80000"/>
              </a:lnSpc>
            </a:pPr>
            <a:r>
              <a:rPr lang="en-US" dirty="0" smtClean="0"/>
              <a:t>Can only be solved by to iteratively examining all elements of search space, returning the best found solution</a:t>
            </a:r>
          </a:p>
          <a:p>
            <a:pPr marL="857250" lvl="1" indent="-457200">
              <a:lnSpc>
                <a:spcPct val="80000"/>
              </a:lnSpc>
            </a:pPr>
            <a:r>
              <a:rPr lang="en-US" dirty="0" smtClean="0"/>
              <a:t>All optimization methods that can be applied to such problems behave like random search </a:t>
            </a:r>
          </a:p>
          <a:p>
            <a:pPr marL="857250" lvl="1" indent="-457200">
              <a:lnSpc>
                <a:spcPct val="80000"/>
              </a:lnSpc>
            </a:pPr>
            <a:r>
              <a:rPr lang="en-US" dirty="0" smtClean="0"/>
              <a:t>The difficulty of such problems (O(|X|)) is independent of used optimization algorithm. </a:t>
            </a:r>
          </a:p>
        </p:txBody>
      </p:sp>
      <p:sp>
        <p:nvSpPr>
          <p:cNvPr id="1088516"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ChangeArrowheads="1"/>
          </p:cNvSpPr>
          <p:nvPr>
            <p:ph type="title"/>
          </p:nvPr>
        </p:nvSpPr>
        <p:spPr/>
        <p:txBody>
          <a:bodyPr/>
          <a:lstStyle/>
          <a:p>
            <a:r>
              <a:rPr lang="en-US" smtClean="0"/>
              <a:t>Complexity of Problems and Algorithms</a:t>
            </a:r>
          </a:p>
        </p:txBody>
      </p:sp>
      <p:sp>
        <p:nvSpPr>
          <p:cNvPr id="1381379" name="Rectangle 3" descr="Rectangle: Click to edit Master text styles&#10;Second level&#10;Third level&#10;Fourth level&#10;Fifth level"/>
          <p:cNvSpPr>
            <a:spLocks noGrp="1" noChangeArrowheads="1"/>
          </p:cNvSpPr>
          <p:nvPr>
            <p:ph type="body" idx="1"/>
          </p:nvPr>
        </p:nvSpPr>
        <p:spPr>
          <a:xfrm>
            <a:off x="533400" y="1600200"/>
            <a:ext cx="8305800" cy="4997450"/>
          </a:xfrm>
        </p:spPr>
        <p:txBody>
          <a:bodyPr/>
          <a:lstStyle/>
          <a:p>
            <a:r>
              <a:rPr lang="en-US" sz="2800" dirty="0" smtClean="0"/>
              <a:t>The </a:t>
            </a:r>
            <a:r>
              <a:rPr lang="en-US" sz="2800" dirty="0" smtClean="0">
                <a:solidFill>
                  <a:schemeClr val="tx1"/>
                </a:solidFill>
              </a:rPr>
              <a:t>complexity of a problem </a:t>
            </a:r>
            <a:r>
              <a:rPr lang="en-US" sz="2800" dirty="0" smtClean="0"/>
              <a:t>is the effort that is necessary to solve the problem. </a:t>
            </a:r>
          </a:p>
          <a:p>
            <a:r>
              <a:rPr lang="en-US" sz="2800" dirty="0" smtClean="0"/>
              <a:t>It is possible to define upper and lower bounds on problem difficulty. </a:t>
            </a:r>
          </a:p>
          <a:p>
            <a:r>
              <a:rPr lang="en-US" sz="2800" dirty="0" smtClean="0"/>
              <a:t>Lower bounds tell us that a problem has at least this problem difficulty whereas upper bound limit problem difficulty from above.</a:t>
            </a:r>
          </a:p>
          <a:p>
            <a:r>
              <a:rPr lang="en-US" sz="2800" dirty="0" smtClean="0"/>
              <a:t>Complexity of problems is closely related to the </a:t>
            </a:r>
            <a:r>
              <a:rPr lang="en-US" sz="2800" dirty="0" smtClean="0">
                <a:solidFill>
                  <a:schemeClr val="tx1"/>
                </a:solidFill>
              </a:rPr>
              <a:t>complexity of algorithms</a:t>
            </a:r>
            <a:r>
              <a:rPr lang="en-US" sz="2800" dirty="0" smtClean="0"/>
              <a:t>. </a:t>
            </a:r>
          </a:p>
        </p:txBody>
      </p:sp>
      <p:sp>
        <p:nvSpPr>
          <p:cNvPr id="1381380"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3426" name="Rectangle 2"/>
          <p:cNvSpPr>
            <a:spLocks noGrp="1" noChangeArrowheads="1"/>
          </p:cNvSpPr>
          <p:nvPr>
            <p:ph type="title"/>
          </p:nvPr>
        </p:nvSpPr>
        <p:spPr/>
        <p:txBody>
          <a:bodyPr/>
          <a:lstStyle/>
          <a:p>
            <a:r>
              <a:rPr lang="en-US" smtClean="0"/>
              <a:t>Complexity of Problems and Algorithms</a:t>
            </a:r>
          </a:p>
        </p:txBody>
      </p:sp>
      <p:sp>
        <p:nvSpPr>
          <p:cNvPr id="1383427" name="Rectangle 3" descr="Rectangle: Click to edit Master text styles&#10;Second level&#10;Third level&#10;Fourth level&#10;Fifth level"/>
          <p:cNvSpPr>
            <a:spLocks noGrp="1" noChangeArrowheads="1"/>
          </p:cNvSpPr>
          <p:nvPr>
            <p:ph idx="1"/>
          </p:nvPr>
        </p:nvSpPr>
        <p:spPr/>
        <p:txBody>
          <a:bodyPr>
            <a:noAutofit/>
          </a:bodyPr>
          <a:lstStyle/>
          <a:p>
            <a:pPr>
              <a:buFont typeface="Wingdings" pitchFamily="2" charset="2"/>
              <a:buNone/>
            </a:pPr>
            <a:r>
              <a:rPr lang="en-US" sz="2400" smtClean="0"/>
              <a:t>Upper bounds on problem difficulty: </a:t>
            </a:r>
          </a:p>
          <a:p>
            <a:r>
              <a:rPr lang="en-US" sz="2400" smtClean="0"/>
              <a:t>We can find </a:t>
            </a:r>
            <a:r>
              <a:rPr lang="en-US" sz="2400" smtClean="0">
                <a:solidFill>
                  <a:schemeClr val="tx1"/>
                </a:solidFill>
              </a:rPr>
              <a:t>upper bounds</a:t>
            </a:r>
            <a:r>
              <a:rPr lang="en-US" sz="2400" smtClean="0"/>
              <a:t> on problem difficulty </a:t>
            </a:r>
          </a:p>
          <a:p>
            <a:r>
              <a:rPr lang="en-US" sz="2400" smtClean="0"/>
              <a:t>Based on the complexity of algorithms </a:t>
            </a:r>
          </a:p>
          <a:p>
            <a:r>
              <a:rPr lang="en-US" sz="2400" smtClean="0"/>
              <a:t>If an algorithm can solve a problem, an upper bound on the difficulty of the problem is the complexity of the algorithm. </a:t>
            </a:r>
          </a:p>
          <a:p>
            <a:pPr>
              <a:buNone/>
            </a:pPr>
            <a:endParaRPr lang="en-US" sz="2400" smtClean="0"/>
          </a:p>
          <a:p>
            <a:pPr>
              <a:buNone/>
            </a:pPr>
            <a:r>
              <a:rPr lang="en-US" sz="2400" smtClean="0"/>
              <a:t>Example: </a:t>
            </a:r>
          </a:p>
          <a:p>
            <a:r>
              <a:rPr lang="en-US" sz="1600" smtClean="0"/>
              <a:t>We study the problem of finding a friend's telephone number in the telephone book. The most straightforward approach is to search through the whole book starting from ‘A’. Effort </a:t>
            </a:r>
            <a:r>
              <a:rPr lang="en-US" sz="1600" smtClean="0">
                <a:latin typeface="cmmi10"/>
              </a:rPr>
              <a:t>O</a:t>
            </a:r>
            <a:r>
              <a:rPr lang="en-US" sz="1600" smtClean="0"/>
              <a:t>(</a:t>
            </a:r>
            <a:r>
              <a:rPr lang="en-US" sz="1600" smtClean="0">
                <a:latin typeface="cmmi10"/>
              </a:rPr>
              <a:t>n</a:t>
            </a:r>
            <a:r>
              <a:rPr lang="en-US" sz="1600" smtClean="0"/>
              <a:t>). Therefore, we have an upper bound on problem complexity (linear) as we know a linear algorithm that can solve the problem. A more effective way to solve this problem is bisection which iteratively splits the entries of the book in halves. With </a:t>
            </a:r>
            <a:r>
              <a:rPr lang="en-US" sz="1600" smtClean="0">
                <a:latin typeface="cmmi10"/>
              </a:rPr>
              <a:t>n</a:t>
            </a:r>
            <a:r>
              <a:rPr lang="en-US" sz="1600" smtClean="0"/>
              <a:t> entries, we only need log(</a:t>
            </a:r>
            <a:r>
              <a:rPr lang="en-US" sz="1600" smtClean="0">
                <a:latin typeface="cmmi10"/>
              </a:rPr>
              <a:t>n</a:t>
            </a:r>
            <a:r>
              <a:rPr lang="en-US" sz="1600" smtClean="0"/>
              <a:t>) search steps to find an address. So, we have a new, improved, upper bound on problem difficulty.</a:t>
            </a:r>
          </a:p>
        </p:txBody>
      </p:sp>
      <p:sp>
        <p:nvSpPr>
          <p:cNvPr id="1383428"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5474" name="Rectangle 2"/>
          <p:cNvSpPr>
            <a:spLocks noGrp="1" noChangeArrowheads="1"/>
          </p:cNvSpPr>
          <p:nvPr>
            <p:ph type="title"/>
          </p:nvPr>
        </p:nvSpPr>
        <p:spPr/>
        <p:txBody>
          <a:bodyPr/>
          <a:lstStyle/>
          <a:p>
            <a:r>
              <a:rPr lang="en-US" smtClean="0"/>
              <a:t>Complexity of Problems and Algorithms</a:t>
            </a:r>
          </a:p>
        </p:txBody>
      </p:sp>
      <p:sp>
        <p:nvSpPr>
          <p:cNvPr id="1385475" name="Rectangle 3" descr="Rectangle: Click to edit Master text styles&#10;Second level&#10;Third level&#10;Fourth level&#10;Fifth level"/>
          <p:cNvSpPr>
            <a:spLocks noGrp="1" noChangeArrowheads="1"/>
          </p:cNvSpPr>
          <p:nvPr>
            <p:ph idx="1"/>
          </p:nvPr>
        </p:nvSpPr>
        <p:spPr/>
        <p:txBody>
          <a:bodyPr>
            <a:normAutofit fontScale="85000" lnSpcReduction="20000"/>
          </a:bodyPr>
          <a:lstStyle/>
          <a:p>
            <a:pPr>
              <a:buFont typeface="Wingdings" pitchFamily="2" charset="2"/>
              <a:buNone/>
            </a:pPr>
            <a:r>
              <a:rPr lang="en-US" sz="2800" smtClean="0"/>
              <a:t>Lower bounds on problem complexity</a:t>
            </a:r>
          </a:p>
          <a:p>
            <a:r>
              <a:rPr lang="en-US" sz="2800" smtClean="0"/>
              <a:t>Finding lower bounds on problem difficulty is more difficult </a:t>
            </a:r>
          </a:p>
          <a:p>
            <a:r>
              <a:rPr lang="en-US" sz="2800" smtClean="0"/>
              <a:t>We have to show that </a:t>
            </a:r>
            <a:r>
              <a:rPr lang="en-US" sz="2800" smtClean="0">
                <a:solidFill>
                  <a:schemeClr val="tx1"/>
                </a:solidFill>
              </a:rPr>
              <a:t>no</a:t>
            </a:r>
            <a:r>
              <a:rPr lang="en-US" sz="2800" b="1" smtClean="0"/>
              <a:t> </a:t>
            </a:r>
            <a:r>
              <a:rPr lang="en-US" sz="2800" smtClean="0"/>
              <a:t>algorithm exists that needs less effort to solve the problem. </a:t>
            </a:r>
          </a:p>
          <a:p>
            <a:r>
              <a:rPr lang="en-US" sz="2800" smtClean="0"/>
              <a:t>Optimization problems where no metric is defined can only be solved when examining all available solutions. </a:t>
            </a:r>
          </a:p>
          <a:p>
            <a:r>
              <a:rPr lang="en-US" sz="2800" smtClean="0"/>
              <a:t>Therefore, we have a lower bound on problem difficulty as the effort of algorithms to solve such problems increases at least linearly with the size of the search space. </a:t>
            </a:r>
          </a:p>
          <a:p>
            <a:r>
              <a:rPr lang="en-US" sz="2800" smtClean="0"/>
              <a:t>The lower bound must hold for all possible algorithms that can be used to solve the problem. </a:t>
            </a:r>
          </a:p>
          <a:p>
            <a:r>
              <a:rPr lang="en-US" sz="2800" smtClean="0"/>
              <a:t>A problem is denoted to be </a:t>
            </a:r>
            <a:r>
              <a:rPr lang="en-US" sz="2800" smtClean="0">
                <a:solidFill>
                  <a:schemeClr val="tx1"/>
                </a:solidFill>
              </a:rPr>
              <a:t>closed</a:t>
            </a:r>
            <a:r>
              <a:rPr lang="en-US" sz="2800" smtClean="0"/>
              <a:t> if the upper and lower bound on its problem difficulty are identical. </a:t>
            </a:r>
          </a:p>
        </p:txBody>
      </p:sp>
      <p:sp>
        <p:nvSpPr>
          <p:cNvPr id="1385476"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Class Background Literature</a:t>
            </a:r>
            <a:endParaRPr lang="en-US" dirty="0"/>
          </a:p>
        </p:txBody>
      </p:sp>
      <p:sp>
        <p:nvSpPr>
          <p:cNvPr id="3" name="Inhaltsplatzhalter 2"/>
          <p:cNvSpPr>
            <a:spLocks noGrp="1"/>
          </p:cNvSpPr>
          <p:nvPr>
            <p:ph idx="1"/>
          </p:nvPr>
        </p:nvSpPr>
        <p:spPr>
          <a:xfrm>
            <a:off x="457200" y="1600200"/>
            <a:ext cx="8229600" cy="4925144"/>
          </a:xfrm>
        </p:spPr>
        <p:txBody>
          <a:bodyPr>
            <a:normAutofit fontScale="47500" lnSpcReduction="20000"/>
          </a:bodyPr>
          <a:lstStyle/>
          <a:p>
            <a:r>
              <a:rPr lang="en-US" sz="3400" b="1" dirty="0" smtClean="0"/>
              <a:t>Rothlauf, F. (2011): </a:t>
            </a:r>
            <a:r>
              <a:rPr lang="en-US" sz="3400" b="1" i="1" dirty="0" smtClean="0"/>
              <a:t>Design of Modern Heuristics: Principles and Application</a:t>
            </a:r>
            <a:r>
              <a:rPr lang="en-US" sz="3400" b="1" dirty="0" smtClean="0"/>
              <a:t>. Springer, Berlin</a:t>
            </a:r>
          </a:p>
          <a:p>
            <a:pPr lvl="0"/>
            <a:endParaRPr lang="en-US" dirty="0" smtClean="0"/>
          </a:p>
          <a:p>
            <a:pPr lvl="0"/>
            <a:r>
              <a:rPr lang="en-US" dirty="0" smtClean="0"/>
              <a:t>2.1 </a:t>
            </a:r>
            <a:r>
              <a:rPr lang="en-US" dirty="0" err="1" smtClean="0"/>
              <a:t>Kallel</a:t>
            </a:r>
            <a:r>
              <a:rPr lang="en-US" dirty="0" smtClean="0"/>
              <a:t>, L.; </a:t>
            </a:r>
            <a:r>
              <a:rPr lang="en-US" dirty="0" err="1" smtClean="0"/>
              <a:t>Naudts</a:t>
            </a:r>
            <a:r>
              <a:rPr lang="en-US" dirty="0" smtClean="0"/>
              <a:t>, B.; Reeves, C. R. (2001): </a:t>
            </a:r>
            <a:r>
              <a:rPr lang="en-US" i="1" dirty="0" smtClean="0"/>
              <a:t>Properties of fitness functions and search landscapes</a:t>
            </a:r>
            <a:r>
              <a:rPr lang="en-US" dirty="0" smtClean="0"/>
              <a:t>. Theoretical aspects of Evolutionary Computing 2001, Springer, London, 175-206.</a:t>
            </a:r>
          </a:p>
          <a:p>
            <a:r>
              <a:rPr lang="en-US" dirty="0" smtClean="0"/>
              <a:t>2.2 He, J.; Reeves, C.; Witt, C.; Yao, X. (2007): </a:t>
            </a:r>
            <a:r>
              <a:rPr lang="en-US" i="1" dirty="0" smtClean="0"/>
              <a:t>A Note on Problem Difficulty Measures in Black-Box Optimization: Classification, Realizations and Predictability</a:t>
            </a:r>
            <a:r>
              <a:rPr lang="en-US" dirty="0" smtClean="0"/>
              <a:t>. Evolutionary Computation 15(4): 435-443.</a:t>
            </a:r>
          </a:p>
          <a:p>
            <a:pPr lvl="0"/>
            <a:r>
              <a:rPr lang="en-US" dirty="0" smtClean="0"/>
              <a:t>2.3 </a:t>
            </a:r>
          </a:p>
          <a:p>
            <a:pPr lvl="1"/>
            <a:r>
              <a:rPr lang="en-US" dirty="0" err="1" smtClean="0"/>
              <a:t>Wolpert</a:t>
            </a:r>
            <a:r>
              <a:rPr lang="en-US" dirty="0" smtClean="0"/>
              <a:t>, D. H.; Macready, W. G. (1997): </a:t>
            </a:r>
            <a:r>
              <a:rPr lang="en-US" i="1" dirty="0" smtClean="0"/>
              <a:t>No Free Lunch Theorems for Optimization.</a:t>
            </a:r>
            <a:r>
              <a:rPr lang="en-US" dirty="0" smtClean="0"/>
              <a:t> IEEE Transactions on Evolutionary Computation 1(1): 67-82.</a:t>
            </a:r>
          </a:p>
          <a:p>
            <a:pPr lvl="1"/>
            <a:r>
              <a:rPr lang="en-US" dirty="0" smtClean="0"/>
              <a:t>Christensen, S.; </a:t>
            </a:r>
            <a:r>
              <a:rPr lang="en-US" dirty="0" err="1" smtClean="0"/>
              <a:t>Oppacher</a:t>
            </a:r>
            <a:r>
              <a:rPr lang="en-US" dirty="0" smtClean="0"/>
              <a:t>, F. (2001): </a:t>
            </a:r>
            <a:r>
              <a:rPr lang="en-US" i="1" dirty="0" smtClean="0"/>
              <a:t>What can we learn from No Free Lunch? A first attempt to characterize the concept of a searchable function</a:t>
            </a:r>
            <a:r>
              <a:rPr lang="en-US" dirty="0" smtClean="0"/>
              <a:t>. Proceedings of the Genetic and Evolutionary Computation Conference 2001, Morgan-Kaufman, San Francisco CA, 1219-1226.</a:t>
            </a:r>
          </a:p>
          <a:p>
            <a:pPr lvl="1"/>
            <a:r>
              <a:rPr lang="en-US" dirty="0" smtClean="0"/>
              <a:t>Koehler, G. J. (2007): </a:t>
            </a:r>
            <a:r>
              <a:rPr lang="en-US" i="1" dirty="0" smtClean="0"/>
              <a:t>Conditions that obviate the No Free Lunch Theorem</a:t>
            </a:r>
            <a:r>
              <a:rPr lang="en-US" dirty="0" smtClean="0"/>
              <a:t>. INFORMS Journal on Computing 19(2): 273-279</a:t>
            </a:r>
          </a:p>
          <a:p>
            <a:pPr lvl="0"/>
            <a:r>
              <a:rPr lang="en-US" dirty="0" smtClean="0"/>
              <a:t>5. </a:t>
            </a:r>
            <a:r>
              <a:rPr lang="en-US" dirty="0" err="1" smtClean="0"/>
              <a:t>Coello</a:t>
            </a:r>
            <a:r>
              <a:rPr lang="en-US" dirty="0" smtClean="0"/>
              <a:t> </a:t>
            </a:r>
            <a:r>
              <a:rPr lang="en-US" dirty="0" err="1" smtClean="0"/>
              <a:t>Coello</a:t>
            </a:r>
            <a:r>
              <a:rPr lang="en-US" dirty="0" smtClean="0"/>
              <a:t>, C. A. (2002): </a:t>
            </a:r>
            <a:r>
              <a:rPr lang="en-US" i="1" dirty="0" smtClean="0"/>
              <a:t>Theoretical and numerical constraint-handling techniques used with evolutionary algorithms: A survey of the state of the art</a:t>
            </a:r>
            <a:r>
              <a:rPr lang="en-US" dirty="0" smtClean="0"/>
              <a:t>. Computer methods in applied mechanics and engineering (191) 2002: 1245-1287. </a:t>
            </a:r>
          </a:p>
          <a:p>
            <a:pPr lvl="0"/>
            <a:r>
              <a:rPr lang="en-US" dirty="0" smtClean="0"/>
              <a:t>7. </a:t>
            </a:r>
          </a:p>
          <a:p>
            <a:pPr lvl="1"/>
            <a:r>
              <a:rPr lang="en-US" dirty="0" smtClean="0"/>
              <a:t>Blum, C.; </a:t>
            </a:r>
            <a:r>
              <a:rPr lang="en-US" dirty="0" err="1" smtClean="0"/>
              <a:t>Puchinger</a:t>
            </a:r>
            <a:r>
              <a:rPr lang="en-US" dirty="0" smtClean="0"/>
              <a:t>, J.; </a:t>
            </a:r>
            <a:r>
              <a:rPr lang="en-US" dirty="0" err="1" smtClean="0"/>
              <a:t>Raidl</a:t>
            </a:r>
            <a:r>
              <a:rPr lang="en-US" dirty="0" smtClean="0"/>
              <a:t>, G.; </a:t>
            </a:r>
            <a:r>
              <a:rPr lang="en-US" dirty="0" err="1" smtClean="0"/>
              <a:t>Roli</a:t>
            </a:r>
            <a:r>
              <a:rPr lang="en-US" dirty="0" smtClean="0"/>
              <a:t>, A. (2011): </a:t>
            </a:r>
            <a:r>
              <a:rPr lang="en-US" i="1" dirty="0" smtClean="0"/>
              <a:t>Hybrid metaheuristics in combinatorial optimization: A survey.</a:t>
            </a:r>
            <a:r>
              <a:rPr lang="en-US" dirty="0" smtClean="0"/>
              <a:t> Applied Soft Computing 11 (2011) 4135-4151.</a:t>
            </a:r>
          </a:p>
          <a:p>
            <a:pPr lvl="1"/>
            <a:r>
              <a:rPr lang="en-US" dirty="0" smtClean="0"/>
              <a:t>Blum, C.; </a:t>
            </a:r>
            <a:r>
              <a:rPr lang="en-US" dirty="0" err="1" smtClean="0"/>
              <a:t>Roli</a:t>
            </a:r>
            <a:r>
              <a:rPr lang="en-US" dirty="0" smtClean="0"/>
              <a:t>, A. (1993): </a:t>
            </a:r>
            <a:r>
              <a:rPr lang="en-US" i="1" dirty="0" smtClean="0"/>
              <a:t>Metaheuristics in Combinatorial Optimization: Overview and Conceptual Comparison</a:t>
            </a:r>
            <a:r>
              <a:rPr lang="en-US" dirty="0" smtClean="0"/>
              <a:t>. ACM Computing Surveys 35(3): 268-308.</a:t>
            </a:r>
          </a:p>
          <a:p>
            <a:endParaRPr lang="en-US" dirty="0"/>
          </a:p>
        </p:txBody>
      </p:sp>
      <p:sp>
        <p:nvSpPr>
          <p:cNvPr id="4" name="Textplatzhalter 3"/>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2" name="Rectangle 2"/>
          <p:cNvSpPr>
            <a:spLocks noGrp="1" noChangeArrowheads="1"/>
          </p:cNvSpPr>
          <p:nvPr>
            <p:ph type="title"/>
          </p:nvPr>
        </p:nvSpPr>
        <p:spPr/>
        <p:txBody>
          <a:bodyPr/>
          <a:lstStyle/>
          <a:p>
            <a:r>
              <a:rPr lang="en-US" dirty="0" smtClean="0"/>
              <a:t>Formulating Complexity: Landau notation</a:t>
            </a:r>
          </a:p>
        </p:txBody>
      </p:sp>
      <p:sp>
        <p:nvSpPr>
          <p:cNvPr id="1387523" name="Rectangle 3" descr="Rectangle: Click to edit Master text styles&#10;Second level&#10;Third level&#10;Fourth level&#10;Fifth level"/>
          <p:cNvSpPr>
            <a:spLocks noGrp="1" noChangeArrowheads="1"/>
          </p:cNvSpPr>
          <p:nvPr>
            <p:ph type="body" idx="1"/>
          </p:nvPr>
        </p:nvSpPr>
        <p:spPr/>
        <p:txBody>
          <a:bodyPr/>
          <a:lstStyle/>
          <a:p>
            <a:r>
              <a:rPr lang="en-US" smtClean="0"/>
              <a:t>Landau notation can be used to compare asymptotic growth of functions </a:t>
            </a:r>
          </a:p>
          <a:p>
            <a:r>
              <a:rPr lang="en-US" smtClean="0"/>
              <a:t>Helpful when measuring the complexity of problems or algorithms. </a:t>
            </a:r>
          </a:p>
          <a:p>
            <a:r>
              <a:rPr lang="en-US" smtClean="0"/>
              <a:t>Allows to formulate  asymptotic upper and lower bounds on function values. </a:t>
            </a:r>
          </a:p>
        </p:txBody>
      </p:sp>
      <p:sp>
        <p:nvSpPr>
          <p:cNvPr id="1387524"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0" name="Rectangle 2"/>
          <p:cNvSpPr>
            <a:spLocks noGrp="1" noChangeArrowheads="1"/>
          </p:cNvSpPr>
          <p:nvPr>
            <p:ph type="title"/>
          </p:nvPr>
        </p:nvSpPr>
        <p:spPr/>
        <p:txBody>
          <a:bodyPr/>
          <a:lstStyle/>
          <a:p>
            <a:r>
              <a:rPr lang="en-US" smtClean="0"/>
              <a:t>Landau notation</a:t>
            </a:r>
          </a:p>
        </p:txBody>
      </p:sp>
      <p:sp>
        <p:nvSpPr>
          <p:cNvPr id="1389572"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pic>
        <p:nvPicPr>
          <p:cNvPr id="1389574" name="Picture 6" descr="txp_fig"/>
          <p:cNvPicPr>
            <a:picLocks noChangeAspect="1" noChangeArrowheads="1"/>
          </p:cNvPicPr>
          <p:nvPr>
            <p:custDataLst>
              <p:tags r:id="rId1"/>
            </p:custDataLst>
          </p:nvPr>
        </p:nvPicPr>
        <p:blipFill>
          <a:blip r:embed="rId4" cstate="print"/>
          <a:srcRect/>
          <a:stretch>
            <a:fillRect/>
          </a:stretch>
        </p:blipFill>
        <p:spPr bwMode="auto">
          <a:xfrm>
            <a:off x="611188" y="1773238"/>
            <a:ext cx="8083550" cy="3630612"/>
          </a:xfrm>
          <a:prstGeom prst="rect">
            <a:avLst/>
          </a:prstGeom>
          <a:noFill/>
          <a:ln w="9525" algn="ctr">
            <a:noFill/>
            <a:miter lim="800000"/>
            <a:headEnd/>
            <a:tailEnd/>
          </a:ln>
          <a:effectLst/>
        </p:spPr>
      </p:pic>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1618" name="Rectangle 2"/>
          <p:cNvSpPr>
            <a:spLocks noGrp="1" noChangeArrowheads="1"/>
          </p:cNvSpPr>
          <p:nvPr>
            <p:ph type="title"/>
          </p:nvPr>
        </p:nvSpPr>
        <p:spPr/>
        <p:txBody>
          <a:bodyPr/>
          <a:lstStyle/>
          <a:p>
            <a:r>
              <a:rPr lang="en-US" smtClean="0"/>
              <a:t>Landau notation</a:t>
            </a:r>
          </a:p>
        </p:txBody>
      </p:sp>
      <p:pic>
        <p:nvPicPr>
          <p:cNvPr id="1391619" name="Picture 3" descr="txp_fig"/>
          <p:cNvPicPr>
            <a:picLocks noChangeAspect="1" noChangeArrowheads="1"/>
          </p:cNvPicPr>
          <p:nvPr>
            <p:custDataLst>
              <p:tags r:id="rId1"/>
            </p:custDataLst>
          </p:nvPr>
        </p:nvPicPr>
        <p:blipFill>
          <a:blip r:embed="rId4" cstate="print"/>
          <a:srcRect/>
          <a:stretch>
            <a:fillRect/>
          </a:stretch>
        </p:blipFill>
        <p:spPr bwMode="auto">
          <a:xfrm>
            <a:off x="539750" y="1844675"/>
            <a:ext cx="8280400" cy="4176713"/>
          </a:xfrm>
          <a:prstGeom prst="rect">
            <a:avLst/>
          </a:prstGeom>
          <a:noFill/>
          <a:ln w="9525" algn="ctr">
            <a:noFill/>
            <a:miter lim="800000"/>
            <a:headEnd/>
            <a:tailEnd/>
          </a:ln>
          <a:effectLst/>
        </p:spPr>
      </p:pic>
      <p:sp>
        <p:nvSpPr>
          <p:cNvPr id="1391620"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6" name="Rectangle 2"/>
          <p:cNvSpPr>
            <a:spLocks noGrp="1" noChangeArrowheads="1"/>
          </p:cNvSpPr>
          <p:nvPr>
            <p:ph type="title"/>
          </p:nvPr>
        </p:nvSpPr>
        <p:spPr/>
        <p:txBody>
          <a:bodyPr/>
          <a:lstStyle/>
          <a:p>
            <a:r>
              <a:rPr lang="en-US" smtClean="0"/>
              <a:t>Examples</a:t>
            </a:r>
          </a:p>
        </p:txBody>
      </p:sp>
      <p:sp>
        <p:nvSpPr>
          <p:cNvPr id="1393667" name="Rectangle 3" descr="Rectangle: Click to edit Master text styles&#10;Second level&#10;Third level&#10;Fourth level&#10;Fifth level"/>
          <p:cNvSpPr>
            <a:spLocks noGrp="1" noChangeArrowheads="1"/>
          </p:cNvSpPr>
          <p:nvPr>
            <p:ph type="body" idx="1"/>
          </p:nvPr>
        </p:nvSpPr>
        <p:spPr/>
        <p:txBody>
          <a:bodyPr>
            <a:normAutofit fontScale="92500"/>
          </a:bodyPr>
          <a:lstStyle/>
          <a:p>
            <a:pPr marL="457200" indent="-457200">
              <a:lnSpc>
                <a:spcPct val="90000"/>
              </a:lnSpc>
              <a:buFont typeface="Wingdings" pitchFamily="2" charset="2"/>
              <a:buAutoNum type="arabicPeriod"/>
            </a:pPr>
            <a:r>
              <a:rPr lang="en-US" sz="2400" dirty="0" smtClean="0"/>
              <a:t>We want to find the smallest number in an unordered list of </a:t>
            </a:r>
            <a:r>
              <a:rPr lang="en-US" sz="2400" dirty="0" smtClean="0">
                <a:latin typeface="cmmi10"/>
              </a:rPr>
              <a:t>n</a:t>
            </a:r>
            <a:r>
              <a:rPr lang="en-US" sz="2400" dirty="0" smtClean="0"/>
              <a:t> numbers. The complexity of this problem is </a:t>
            </a:r>
            <a:r>
              <a:rPr lang="en-US" sz="2400" dirty="0" smtClean="0">
                <a:latin typeface="cmmi10"/>
              </a:rPr>
              <a:t>£</a:t>
            </a:r>
            <a:r>
              <a:rPr lang="en-US" sz="2400" dirty="0" smtClean="0"/>
              <a:t>(</a:t>
            </a:r>
            <a:r>
              <a:rPr lang="en-US" sz="2400" dirty="0" smtClean="0">
                <a:latin typeface="cmmi10"/>
              </a:rPr>
              <a:t>n</a:t>
            </a:r>
            <a:r>
              <a:rPr lang="en-US" sz="2400" dirty="0" smtClean="0"/>
              <a:t>) when using linear search and  examining all possible elements in the list. As it is not possible to solve this problem faster than linear, there is no gap between the lower bound </a:t>
            </a:r>
            <a:r>
              <a:rPr lang="en-US" sz="2400" dirty="0" smtClean="0">
                <a:latin typeface="Symbol"/>
                <a:sym typeface="Symbol"/>
              </a:rPr>
              <a:t></a:t>
            </a:r>
            <a:r>
              <a:rPr lang="en-US" sz="2400" dirty="0" smtClean="0"/>
              <a:t>(</a:t>
            </a:r>
            <a:r>
              <a:rPr lang="en-US" sz="2400" dirty="0" smtClean="0">
                <a:latin typeface="cmmi10"/>
              </a:rPr>
              <a:t>n</a:t>
            </a:r>
            <a:r>
              <a:rPr lang="en-US" sz="2400" dirty="0" smtClean="0"/>
              <a:t>) and upper bound </a:t>
            </a:r>
            <a:r>
              <a:rPr lang="en-US" sz="2400" dirty="0" smtClean="0">
                <a:latin typeface="cmmi10"/>
              </a:rPr>
              <a:t>O</a:t>
            </a:r>
            <a:r>
              <a:rPr lang="en-US" sz="2400" dirty="0" smtClean="0"/>
              <a:t>(</a:t>
            </a:r>
            <a:r>
              <a:rPr lang="en-US" sz="2400" dirty="0" smtClean="0">
                <a:latin typeface="cmmi10"/>
              </a:rPr>
              <a:t>n</a:t>
            </a:r>
            <a:r>
              <a:rPr lang="en-US" sz="2400" dirty="0" smtClean="0"/>
              <a:t>). </a:t>
            </a:r>
          </a:p>
          <a:p>
            <a:pPr marL="457200" indent="-457200">
              <a:lnSpc>
                <a:spcPct val="90000"/>
              </a:lnSpc>
              <a:buFont typeface="Wingdings" pitchFamily="2" charset="2"/>
              <a:buAutoNum type="arabicPeriod"/>
            </a:pPr>
            <a:r>
              <a:rPr lang="en-US" sz="2400" dirty="0" smtClean="0"/>
              <a:t>We want to find an element in an ordered list with </a:t>
            </a:r>
            <a:r>
              <a:rPr lang="en-US" sz="2400" dirty="0" smtClean="0">
                <a:latin typeface="cmmi10"/>
              </a:rPr>
              <a:t>O</a:t>
            </a:r>
            <a:r>
              <a:rPr lang="en-US" sz="2400" dirty="0" smtClean="0"/>
              <a:t>(</a:t>
            </a:r>
            <a:r>
              <a:rPr lang="en-US" sz="2400" dirty="0" smtClean="0">
                <a:latin typeface="cmmi10"/>
              </a:rPr>
              <a:t>n</a:t>
            </a:r>
            <a:r>
              <a:rPr lang="en-US" sz="2400" dirty="0" smtClean="0"/>
              <a:t>) items (for example finding a telephone number in the telephone book). Binary search iteratively splits the list in two halves and can find any item in log(</a:t>
            </a:r>
            <a:r>
              <a:rPr lang="en-US" sz="2400" dirty="0" smtClean="0">
                <a:latin typeface="cmmi10"/>
              </a:rPr>
              <a:t>n</a:t>
            </a:r>
            <a:r>
              <a:rPr lang="en-US" sz="2400" dirty="0" smtClean="0"/>
              <a:t>) search steps. Therefore, the upper bound on the complexity of this problem is </a:t>
            </a:r>
            <a:r>
              <a:rPr lang="en-US" sz="2400" dirty="0" smtClean="0">
                <a:latin typeface="cmmi10"/>
              </a:rPr>
              <a:t>O</a:t>
            </a:r>
            <a:r>
              <a:rPr lang="en-US" sz="2400" dirty="0" smtClean="0"/>
              <a:t>(log(</a:t>
            </a:r>
            <a:r>
              <a:rPr lang="en-US" sz="2400" dirty="0" smtClean="0">
                <a:latin typeface="cmmi10"/>
              </a:rPr>
              <a:t>n</a:t>
            </a:r>
            <a:r>
              <a:rPr lang="en-US" sz="2400" dirty="0" smtClean="0"/>
              <a:t>)). As the lower bound is equal to the upper bound (see literature), the complexity of the problem is </a:t>
            </a:r>
            <a:r>
              <a:rPr lang="en-US" sz="2400" dirty="0" smtClean="0">
                <a:latin typeface="cmmi10"/>
              </a:rPr>
              <a:t>£</a:t>
            </a:r>
            <a:r>
              <a:rPr lang="en-US" sz="2400" dirty="0" smtClean="0"/>
              <a:t>(log(</a:t>
            </a:r>
            <a:r>
              <a:rPr lang="en-US" sz="2400" dirty="0" smtClean="0">
                <a:latin typeface="cmmi10"/>
              </a:rPr>
              <a:t>n</a:t>
            </a:r>
            <a:r>
              <a:rPr lang="en-US" sz="2400" dirty="0" smtClean="0"/>
              <a:t>)). </a:t>
            </a:r>
          </a:p>
          <a:p>
            <a:pPr marL="457200" indent="-457200">
              <a:lnSpc>
                <a:spcPct val="90000"/>
              </a:lnSpc>
              <a:buFont typeface="Wingdings" pitchFamily="2" charset="2"/>
              <a:buAutoNum type="arabicPeriod"/>
            </a:pPr>
            <a:r>
              <a:rPr lang="en-US" sz="2400" dirty="0" smtClean="0"/>
              <a:t>We want to sort an array of </a:t>
            </a:r>
            <a:r>
              <a:rPr lang="en-US" sz="2400" i="1" dirty="0" smtClean="0"/>
              <a:t>n </a:t>
            </a:r>
            <a:r>
              <a:rPr lang="en-US" sz="2400" dirty="0" smtClean="0"/>
              <a:t>arbitrary elements. By using standard sorting algorithms like merge sort it can be solved in </a:t>
            </a:r>
            <a:r>
              <a:rPr lang="en-US" sz="2400" dirty="0" smtClean="0">
                <a:latin typeface="cmmi10"/>
              </a:rPr>
              <a:t>O</a:t>
            </a:r>
            <a:r>
              <a:rPr lang="en-US" sz="2400" dirty="0" smtClean="0"/>
              <a:t>(</a:t>
            </a:r>
            <a:r>
              <a:rPr lang="en-US" sz="2400" dirty="0" smtClean="0">
                <a:latin typeface="cmmi10"/>
              </a:rPr>
              <a:t>n</a:t>
            </a:r>
            <a:r>
              <a:rPr lang="en-US" sz="2400" dirty="0" smtClean="0"/>
              <a:t> log(</a:t>
            </a:r>
            <a:r>
              <a:rPr lang="en-US" sz="2400" dirty="0" smtClean="0">
                <a:latin typeface="cmmi10"/>
              </a:rPr>
              <a:t>n</a:t>
            </a:r>
            <a:r>
              <a:rPr lang="en-US" sz="2400" dirty="0" smtClean="0"/>
              <a:t>)). As the lower bound is </a:t>
            </a:r>
            <a:r>
              <a:rPr lang="en-US" sz="2400" dirty="0" smtClean="0">
                <a:latin typeface="Symbol"/>
                <a:sym typeface="Symbol"/>
              </a:rPr>
              <a:t></a:t>
            </a:r>
            <a:r>
              <a:rPr lang="en-US" sz="2400" dirty="0" smtClean="0"/>
              <a:t> (</a:t>
            </a:r>
            <a:r>
              <a:rPr lang="en-US" sz="2400" dirty="0" smtClean="0">
                <a:latin typeface="cmmi10"/>
              </a:rPr>
              <a:t>n</a:t>
            </a:r>
            <a:r>
              <a:rPr lang="en-US" sz="2400" dirty="0" smtClean="0"/>
              <a:t> log(</a:t>
            </a:r>
            <a:r>
              <a:rPr lang="en-US" sz="2400" dirty="0" smtClean="0">
                <a:latin typeface="cmmi10"/>
              </a:rPr>
              <a:t>n</a:t>
            </a:r>
            <a:r>
              <a:rPr lang="en-US" sz="2400" dirty="0" smtClean="0"/>
              <a:t>)), the difficulty of this problem is </a:t>
            </a:r>
            <a:r>
              <a:rPr lang="en-US" sz="2400" dirty="0" smtClean="0">
                <a:latin typeface="cmmi10"/>
              </a:rPr>
              <a:t>£</a:t>
            </a:r>
            <a:r>
              <a:rPr lang="en-US" sz="2400" dirty="0" smtClean="0"/>
              <a:t> (</a:t>
            </a:r>
            <a:r>
              <a:rPr lang="en-US" sz="2400" dirty="0" smtClean="0">
                <a:latin typeface="cmmi10"/>
              </a:rPr>
              <a:t>n</a:t>
            </a:r>
            <a:r>
              <a:rPr lang="en-US" sz="2400" dirty="0" smtClean="0"/>
              <a:t> log(</a:t>
            </a:r>
            <a:r>
              <a:rPr lang="en-US" sz="2400" dirty="0" smtClean="0">
                <a:latin typeface="cmmi10"/>
              </a:rPr>
              <a:t>n</a:t>
            </a:r>
            <a:r>
              <a:rPr lang="en-US" sz="2400" dirty="0" smtClean="0"/>
              <a:t>)).</a:t>
            </a:r>
          </a:p>
        </p:txBody>
      </p:sp>
      <p:sp>
        <p:nvSpPr>
          <p:cNvPr id="1393668"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4" name="Rectangle 2"/>
          <p:cNvSpPr>
            <a:spLocks noGrp="1" noChangeArrowheads="1"/>
          </p:cNvSpPr>
          <p:nvPr>
            <p:ph type="title"/>
          </p:nvPr>
        </p:nvSpPr>
        <p:spPr/>
        <p:txBody>
          <a:bodyPr/>
          <a:lstStyle/>
          <a:p>
            <a:r>
              <a:rPr lang="en-US" smtClean="0"/>
              <a:t>Complexity Classes</a:t>
            </a:r>
          </a:p>
        </p:txBody>
      </p:sp>
      <p:sp>
        <p:nvSpPr>
          <p:cNvPr id="1395715" name="Rectangle 3" descr="Rectangle: Click to edit Master text styles&#10;Second level&#10;Third level&#10;Fourth level&#10;Fifth level"/>
          <p:cNvSpPr>
            <a:spLocks noGrp="1" noChangeArrowheads="1"/>
          </p:cNvSpPr>
          <p:nvPr>
            <p:ph type="body" idx="1"/>
          </p:nvPr>
        </p:nvSpPr>
        <p:spPr/>
        <p:txBody>
          <a:bodyPr>
            <a:normAutofit/>
          </a:bodyPr>
          <a:lstStyle/>
          <a:p>
            <a:r>
              <a:rPr lang="en-US" sz="2400" smtClean="0">
                <a:solidFill>
                  <a:schemeClr val="tx1"/>
                </a:solidFill>
              </a:rPr>
              <a:t>Computational complexity</a:t>
            </a:r>
            <a:r>
              <a:rPr lang="en-US" sz="2400" smtClean="0"/>
              <a:t> theory categorizes decision problems in different groups based on their difficulty. </a:t>
            </a:r>
          </a:p>
          <a:p>
            <a:r>
              <a:rPr lang="en-US" sz="2400" smtClean="0"/>
              <a:t>Difficulty is defined with respect to the amount of computational resources that are at least necessary.</a:t>
            </a:r>
          </a:p>
          <a:p>
            <a:r>
              <a:rPr lang="en-US" sz="2400" smtClean="0"/>
              <a:t>Effort (amount of computational resources) necessary to solve an optimization problem depends on </a:t>
            </a:r>
            <a:r>
              <a:rPr lang="en-US" sz="2400" smtClean="0">
                <a:solidFill>
                  <a:schemeClr val="tx1"/>
                </a:solidFill>
              </a:rPr>
              <a:t>time</a:t>
            </a:r>
            <a:r>
              <a:rPr lang="en-US" sz="2400" smtClean="0"/>
              <a:t> and </a:t>
            </a:r>
            <a:r>
              <a:rPr lang="en-US" sz="2400" smtClean="0">
                <a:solidFill>
                  <a:schemeClr val="tx1"/>
                </a:solidFill>
              </a:rPr>
              <a:t>space</a:t>
            </a:r>
            <a:r>
              <a:rPr lang="en-US" sz="2400" smtClean="0"/>
              <a:t> complexity. </a:t>
            </a:r>
          </a:p>
          <a:p>
            <a:pPr lvl="1"/>
            <a:r>
              <a:rPr lang="en-US" sz="2400" smtClean="0">
                <a:solidFill>
                  <a:schemeClr val="tx1"/>
                </a:solidFill>
              </a:rPr>
              <a:t>Time complexity</a:t>
            </a:r>
            <a:r>
              <a:rPr lang="en-US" sz="2400" smtClean="0"/>
              <a:t>: how many iterations/number of search steps are necessary to solve a problem.</a:t>
            </a:r>
          </a:p>
          <a:p>
            <a:pPr lvl="1"/>
            <a:r>
              <a:rPr lang="en-US" sz="2400" smtClean="0">
                <a:solidFill>
                  <a:schemeClr val="tx1"/>
                </a:solidFill>
              </a:rPr>
              <a:t>Space complexity</a:t>
            </a:r>
            <a:r>
              <a:rPr lang="en-US" sz="2400" smtClean="0"/>
              <a:t>: amount of space (memory) necessary to solve a problem. </a:t>
            </a:r>
          </a:p>
          <a:p>
            <a:r>
              <a:rPr lang="en-US" sz="2400" smtClean="0"/>
              <a:t>Both depend on the size </a:t>
            </a:r>
            <a:r>
              <a:rPr lang="en-US" sz="2400" smtClean="0">
                <a:latin typeface="cmmi10"/>
              </a:rPr>
              <a:t>n</a:t>
            </a:r>
            <a:r>
              <a:rPr lang="en-US" sz="2400" smtClean="0"/>
              <a:t> of the problem. </a:t>
            </a:r>
          </a:p>
        </p:txBody>
      </p:sp>
      <p:sp>
        <p:nvSpPr>
          <p:cNvPr id="1395716"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7762" name="Rectangle 2"/>
          <p:cNvSpPr>
            <a:spLocks noGrp="1" noChangeArrowheads="1"/>
          </p:cNvSpPr>
          <p:nvPr>
            <p:ph type="title"/>
          </p:nvPr>
        </p:nvSpPr>
        <p:spPr/>
        <p:txBody>
          <a:bodyPr/>
          <a:lstStyle/>
          <a:p>
            <a:r>
              <a:rPr lang="en-US" smtClean="0"/>
              <a:t>Complexity Classes</a:t>
            </a:r>
          </a:p>
        </p:txBody>
      </p:sp>
      <p:sp>
        <p:nvSpPr>
          <p:cNvPr id="1397763" name="Rectangle 3" descr="Rectangle: Click to edit Master text styles&#10;Second level&#10;Third level&#10;Fourth level&#10;Fifth level"/>
          <p:cNvSpPr>
            <a:spLocks noGrp="1" noChangeArrowheads="1"/>
          </p:cNvSpPr>
          <p:nvPr>
            <p:ph type="body" idx="1"/>
          </p:nvPr>
        </p:nvSpPr>
        <p:spPr/>
        <p:txBody>
          <a:bodyPr>
            <a:normAutofit/>
          </a:bodyPr>
          <a:lstStyle/>
          <a:p>
            <a:r>
              <a:rPr lang="en-US" sz="2800" dirty="0" smtClean="0"/>
              <a:t>A set of problems where the amount of computational resources necessary to solve the problem have the same </a:t>
            </a:r>
            <a:r>
              <a:rPr lang="en-US" sz="2800" dirty="0" smtClean="0">
                <a:solidFill>
                  <a:schemeClr val="tx1"/>
                </a:solidFill>
              </a:rPr>
              <a:t>asymptotic behavior</a:t>
            </a:r>
            <a:r>
              <a:rPr lang="en-US" sz="2800" dirty="0" smtClean="0"/>
              <a:t>. </a:t>
            </a:r>
          </a:p>
          <a:p>
            <a:r>
              <a:rPr lang="en-US" sz="2800" dirty="0" smtClean="0"/>
              <a:t>For all problems in one complexity class, we can give bounds on the computational complexity (in general, time and space complexity). </a:t>
            </a:r>
          </a:p>
          <a:p>
            <a:r>
              <a:rPr lang="en-US" sz="2800" dirty="0" smtClean="0"/>
              <a:t>Usually, bounds depend on the size </a:t>
            </a:r>
            <a:r>
              <a:rPr lang="en-US" sz="2800" dirty="0" smtClean="0">
                <a:latin typeface="cmmi10"/>
              </a:rPr>
              <a:t>n</a:t>
            </a:r>
            <a:r>
              <a:rPr lang="en-US" sz="2800" dirty="0" smtClean="0"/>
              <a:t> of the problem. </a:t>
            </a:r>
          </a:p>
        </p:txBody>
      </p:sp>
      <p:sp>
        <p:nvSpPr>
          <p:cNvPr id="1397764"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p:txBody>
          <a:bodyPr/>
          <a:lstStyle/>
          <a:p>
            <a:r>
              <a:rPr lang="en-US" smtClean="0"/>
              <a:t>Complexity Class P</a:t>
            </a:r>
          </a:p>
        </p:txBody>
      </p:sp>
      <p:sp>
        <p:nvSpPr>
          <p:cNvPr id="1399811" name="Rectangle 3" descr="Rectangle: Click to edit Master text styles&#10;Second level&#10;Third level&#10;Fourth level&#10;Fifth level"/>
          <p:cNvSpPr>
            <a:spLocks noGrp="1" noChangeArrowheads="1"/>
          </p:cNvSpPr>
          <p:nvPr>
            <p:ph type="body" idx="1"/>
          </p:nvPr>
        </p:nvSpPr>
        <p:spPr/>
        <p:txBody>
          <a:bodyPr>
            <a:normAutofit/>
          </a:bodyPr>
          <a:lstStyle/>
          <a:p>
            <a:r>
              <a:rPr lang="en-US" sz="2400" dirty="0" smtClean="0"/>
              <a:t>The complexity class P (polynomial) is the set of decision problems that can be solved by an algorithm with worst-case polynomial time complexity. </a:t>
            </a:r>
          </a:p>
          <a:p>
            <a:r>
              <a:rPr lang="en-US" sz="2400" dirty="0" smtClean="0"/>
              <a:t>Time necessary to solve a problem in P is asymptotically bounded </a:t>
            </a:r>
            <a:br>
              <a:rPr lang="en-US" sz="2400" dirty="0" smtClean="0"/>
            </a:br>
            <a:r>
              <a:rPr lang="en-US" sz="2400" dirty="0" smtClean="0"/>
              <a:t>(for </a:t>
            </a:r>
            <a:r>
              <a:rPr lang="en-US" sz="2400" dirty="0" smtClean="0">
                <a:latin typeface="cmmi10"/>
              </a:rPr>
              <a:t>n</a:t>
            </a:r>
            <a:r>
              <a:rPr lang="en-US" sz="2400" dirty="0" smtClean="0"/>
              <a:t>&gt;</a:t>
            </a:r>
            <a:r>
              <a:rPr lang="en-US" sz="2400" dirty="0" smtClean="0">
                <a:latin typeface="cmmi10"/>
              </a:rPr>
              <a:t>n</a:t>
            </a:r>
            <a:r>
              <a:rPr lang="en-US" sz="2400" baseline="-25000" dirty="0" smtClean="0">
                <a:latin typeface="cmmi10"/>
              </a:rPr>
              <a:t>0</a:t>
            </a:r>
            <a:r>
              <a:rPr lang="en-US" sz="2400" dirty="0" smtClean="0"/>
              <a:t>) by a polynomial function </a:t>
            </a:r>
            <a:r>
              <a:rPr lang="en-US" sz="2400" dirty="0" smtClean="0">
                <a:latin typeface="cmmi10"/>
              </a:rPr>
              <a:t>O</a:t>
            </a:r>
            <a:r>
              <a:rPr lang="en-US" sz="2400" dirty="0" smtClean="0"/>
              <a:t>(</a:t>
            </a:r>
            <a:r>
              <a:rPr lang="en-US" sz="2400" dirty="0" err="1" smtClean="0">
                <a:latin typeface="cmmi10"/>
              </a:rPr>
              <a:t>n</a:t>
            </a:r>
            <a:r>
              <a:rPr lang="en-US" sz="2400" baseline="30000" dirty="0" err="1" smtClean="0">
                <a:latin typeface="cmmi10"/>
              </a:rPr>
              <a:t>k</a:t>
            </a:r>
            <a:r>
              <a:rPr lang="en-US" sz="2400" dirty="0" smtClean="0"/>
              <a:t>).</a:t>
            </a:r>
          </a:p>
          <a:p>
            <a:r>
              <a:rPr lang="en-US" sz="2400" dirty="0" smtClean="0"/>
              <a:t>For all  problems in P, an algorithm exists that can solve any instance of the problem in </a:t>
            </a:r>
            <a:r>
              <a:rPr lang="en-US" sz="2400" dirty="0" smtClean="0">
                <a:latin typeface="cmmi10"/>
              </a:rPr>
              <a:t>O</a:t>
            </a:r>
            <a:r>
              <a:rPr lang="en-US" sz="2400" dirty="0" smtClean="0"/>
              <a:t>(</a:t>
            </a:r>
            <a:r>
              <a:rPr lang="en-US" sz="2400" dirty="0" err="1" smtClean="0">
                <a:latin typeface="cmmi10"/>
              </a:rPr>
              <a:t>n</a:t>
            </a:r>
            <a:r>
              <a:rPr lang="en-US" sz="2400" baseline="30000" dirty="0" err="1" smtClean="0">
                <a:latin typeface="cmmi10"/>
              </a:rPr>
              <a:t>k</a:t>
            </a:r>
            <a:r>
              <a:rPr lang="en-US" sz="2400" dirty="0" smtClean="0"/>
              <a:t>). </a:t>
            </a:r>
          </a:p>
          <a:p>
            <a:r>
              <a:rPr lang="en-US" sz="2400" dirty="0" smtClean="0"/>
              <a:t>All problems in P can be solved </a:t>
            </a:r>
            <a:r>
              <a:rPr lang="en-US" sz="2400" dirty="0" smtClean="0">
                <a:solidFill>
                  <a:schemeClr val="tx1"/>
                </a:solidFill>
              </a:rPr>
              <a:t>effectively</a:t>
            </a:r>
            <a:r>
              <a:rPr lang="en-US" sz="2400" dirty="0" smtClean="0"/>
              <a:t>. </a:t>
            </a:r>
          </a:p>
        </p:txBody>
      </p:sp>
      <p:sp>
        <p:nvSpPr>
          <p:cNvPr id="1399812"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8" name="Rectangle 2"/>
          <p:cNvSpPr>
            <a:spLocks noGrp="1" noChangeArrowheads="1"/>
          </p:cNvSpPr>
          <p:nvPr>
            <p:ph type="title"/>
          </p:nvPr>
        </p:nvSpPr>
        <p:spPr/>
        <p:txBody>
          <a:bodyPr/>
          <a:lstStyle/>
          <a:p>
            <a:r>
              <a:rPr lang="en-US" smtClean="0"/>
              <a:t>Complexity Class NP</a:t>
            </a:r>
          </a:p>
        </p:txBody>
      </p:sp>
      <p:sp>
        <p:nvSpPr>
          <p:cNvPr id="1401859" name="Rectangle 3" descr="Rectangle: Click to edit Master text styles&#10;Second level&#10;Third level&#10;Fourth level&#10;Fifth level"/>
          <p:cNvSpPr>
            <a:spLocks noGrp="1" noChangeArrowheads="1"/>
          </p:cNvSpPr>
          <p:nvPr>
            <p:ph type="body" idx="1"/>
          </p:nvPr>
        </p:nvSpPr>
        <p:spPr/>
        <p:txBody>
          <a:bodyPr>
            <a:noAutofit/>
          </a:bodyPr>
          <a:lstStyle/>
          <a:p>
            <a:pPr marL="457200" indent="-457200">
              <a:lnSpc>
                <a:spcPct val="90000"/>
              </a:lnSpc>
              <a:buFont typeface="+mj-lt"/>
              <a:buAutoNum type="arabicPeriod"/>
            </a:pPr>
            <a:r>
              <a:rPr lang="en-US" sz="2400" dirty="0" smtClean="0"/>
              <a:t>Set of decision problems where a “yes” solution of a problem can be verified in polynomial time. 	</a:t>
            </a:r>
          </a:p>
          <a:p>
            <a:pPr marL="857250" lvl="1" indent="-457200">
              <a:lnSpc>
                <a:spcPct val="90000"/>
              </a:lnSpc>
            </a:pPr>
            <a:r>
              <a:rPr lang="en-US" sz="2000" dirty="0" smtClean="0"/>
              <a:t>Formal representation of </a:t>
            </a:r>
            <a:r>
              <a:rPr lang="en-US" sz="2000" dirty="0" smtClean="0">
                <a:latin typeface="cmmi10"/>
              </a:rPr>
              <a:t>x</a:t>
            </a:r>
            <a:r>
              <a:rPr lang="en-US" sz="2000" dirty="0" smtClean="0"/>
              <a:t> and time to check its validity are </a:t>
            </a:r>
            <a:r>
              <a:rPr lang="en-US" sz="2000" dirty="0" smtClean="0">
                <a:solidFill>
                  <a:schemeClr val="tx1"/>
                </a:solidFill>
              </a:rPr>
              <a:t>polynomial</a:t>
            </a:r>
            <a:r>
              <a:rPr lang="en-US" sz="2000" dirty="0" smtClean="0"/>
              <a:t> or </a:t>
            </a:r>
            <a:r>
              <a:rPr lang="en-US" sz="2000" dirty="0" err="1" smtClean="0"/>
              <a:t>polynomially</a:t>
            </a:r>
            <a:r>
              <a:rPr lang="en-US" sz="2000" dirty="0" smtClean="0"/>
              <a:t>-bounded.</a:t>
            </a:r>
          </a:p>
          <a:p>
            <a:pPr marL="457200" indent="-457200">
              <a:lnSpc>
                <a:spcPct val="90000"/>
              </a:lnSpc>
              <a:buFont typeface="+mj-lt"/>
              <a:buAutoNum type="arabicPeriod"/>
            </a:pPr>
            <a:r>
              <a:rPr lang="en-US" sz="2400" dirty="0" smtClean="0"/>
              <a:t>Set of all decision problems that can be solved by a non-deterministic algorithm in worst-case polynomial time</a:t>
            </a:r>
          </a:p>
          <a:p>
            <a:pPr marL="857250" lvl="1" indent="-457200">
              <a:lnSpc>
                <a:spcPct val="90000"/>
              </a:lnSpc>
            </a:pPr>
            <a:r>
              <a:rPr lang="en-US" sz="2000" dirty="0" smtClean="0"/>
              <a:t>A non-deterministic algorithm always selects the value (possibility) that leads to a “yes” answer, if a “yes” answer exists. </a:t>
            </a:r>
          </a:p>
          <a:p>
            <a:pPr>
              <a:lnSpc>
                <a:spcPct val="90000"/>
              </a:lnSpc>
            </a:pPr>
            <a:endParaRPr lang="en-US" sz="2400" dirty="0" smtClean="0"/>
          </a:p>
          <a:p>
            <a:pPr>
              <a:lnSpc>
                <a:spcPct val="90000"/>
              </a:lnSpc>
            </a:pPr>
            <a:r>
              <a:rPr lang="en-US" sz="2400" dirty="0" smtClean="0"/>
              <a:t>Both definitions of NP are equivalent to each other (Consider that non-deterministic algorithms can not be carried out by conventional computers and there is no idea how to construct a non-deterministic algorithm).</a:t>
            </a:r>
          </a:p>
          <a:p>
            <a:pPr>
              <a:lnSpc>
                <a:spcPct val="90000"/>
              </a:lnSpc>
            </a:pPr>
            <a:endParaRPr lang="en-US" sz="2400" dirty="0" smtClean="0"/>
          </a:p>
        </p:txBody>
      </p:sp>
      <p:sp>
        <p:nvSpPr>
          <p:cNvPr id="1401860"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Grp="1" noChangeArrowheads="1"/>
          </p:cNvSpPr>
          <p:nvPr>
            <p:ph type="title"/>
          </p:nvPr>
        </p:nvSpPr>
        <p:spPr/>
        <p:txBody>
          <a:bodyPr>
            <a:normAutofit/>
          </a:bodyPr>
          <a:lstStyle/>
          <a:p>
            <a:r>
              <a:rPr lang="en-US" dirty="0" smtClean="0"/>
              <a:t>Complexity Class NP: Informally</a:t>
            </a:r>
          </a:p>
        </p:txBody>
      </p:sp>
      <p:sp>
        <p:nvSpPr>
          <p:cNvPr id="1403907" name="Rectangle 3" descr="Rectangle: Click to edit Master text styles&#10;Second level&#10;Third level&#10;Fourth level&#10;Fifth level"/>
          <p:cNvSpPr>
            <a:spLocks noGrp="1" noChangeArrowheads="1"/>
          </p:cNvSpPr>
          <p:nvPr>
            <p:ph type="body" idx="1"/>
          </p:nvPr>
        </p:nvSpPr>
        <p:spPr/>
        <p:txBody>
          <a:bodyPr>
            <a:normAutofit/>
          </a:bodyPr>
          <a:lstStyle/>
          <a:p>
            <a:r>
              <a:rPr lang="en-US" sz="2400" dirty="0" smtClean="0"/>
              <a:t>The class NP consists of all “reasonable” problems of practical importance where a “yes” solution can be verified in polynomial time</a:t>
            </a:r>
          </a:p>
          <a:p>
            <a:r>
              <a:rPr lang="en-US" sz="2400" dirty="0" smtClean="0"/>
              <a:t>This means the objective value of the optimal solution can be calculated fast. </a:t>
            </a:r>
          </a:p>
          <a:p>
            <a:r>
              <a:rPr lang="en-US" sz="2400" dirty="0" smtClean="0"/>
              <a:t>For problems not in NP, even verifying that a solution is valid (is a “yes” answer) can be extremely difficult (needs exponential time).</a:t>
            </a:r>
          </a:p>
        </p:txBody>
      </p:sp>
      <p:sp>
        <p:nvSpPr>
          <p:cNvPr id="1403908"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5" name="Textfeld 4"/>
          <p:cNvSpPr txBox="1"/>
          <p:nvPr/>
        </p:nvSpPr>
        <p:spPr>
          <a:xfrm>
            <a:off x="611560" y="6453336"/>
            <a:ext cx="7344816" cy="369332"/>
          </a:xfrm>
          <a:prstGeom prst="rect">
            <a:avLst/>
          </a:prstGeom>
          <a:noFill/>
        </p:spPr>
        <p:txBody>
          <a:bodyPr wrap="square" rtlCol="0">
            <a:normAutofit/>
          </a:bodyPr>
          <a:lstStyle/>
          <a:p>
            <a:r>
              <a:rPr lang="en-US" dirty="0" smtClean="0"/>
              <a:t>Optimization Problems: Difficulty</a:t>
            </a:r>
            <a:endParaRPr lang="en-US" dirty="0"/>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4" name="Rectangle 2"/>
          <p:cNvSpPr>
            <a:spLocks noGrp="1" noChangeArrowheads="1"/>
          </p:cNvSpPr>
          <p:nvPr>
            <p:ph type="title"/>
          </p:nvPr>
        </p:nvSpPr>
        <p:spPr/>
        <p:txBody>
          <a:bodyPr/>
          <a:lstStyle/>
          <a:p>
            <a:r>
              <a:rPr lang="en-US" smtClean="0"/>
              <a:t>Tractable and Intractable Problems</a:t>
            </a:r>
          </a:p>
        </p:txBody>
      </p:sp>
      <p:sp>
        <p:nvSpPr>
          <p:cNvPr id="1405955" name="Rectangle 3" descr="Rectangle: Click to edit Master text styles&#10;Second level&#10;Third level&#10;Fourth level&#10;Fifth level"/>
          <p:cNvSpPr>
            <a:spLocks noGrp="1" noChangeArrowheads="1"/>
          </p:cNvSpPr>
          <p:nvPr>
            <p:ph type="body" idx="1"/>
          </p:nvPr>
        </p:nvSpPr>
        <p:spPr/>
        <p:txBody>
          <a:bodyPr>
            <a:noAutofit/>
          </a:bodyPr>
          <a:lstStyle/>
          <a:p>
            <a:pPr>
              <a:lnSpc>
                <a:spcPct val="90000"/>
              </a:lnSpc>
            </a:pPr>
            <a:r>
              <a:rPr lang="en-US" sz="2400" dirty="0" smtClean="0"/>
              <a:t>Problems that can be solved using a polynomial-time algorithm (upper bound </a:t>
            </a:r>
            <a:r>
              <a:rPr lang="en-US" sz="2400" dirty="0" smtClean="0">
                <a:latin typeface="cmmi10"/>
              </a:rPr>
              <a:t>O</a:t>
            </a:r>
            <a:r>
              <a:rPr lang="en-US" sz="2400" dirty="0" smtClean="0"/>
              <a:t>(</a:t>
            </a:r>
            <a:r>
              <a:rPr lang="en-US" sz="2400" dirty="0" err="1" smtClean="0">
                <a:latin typeface="cmmi10"/>
              </a:rPr>
              <a:t>n</a:t>
            </a:r>
            <a:r>
              <a:rPr lang="en-US" sz="2400" baseline="30000" dirty="0" err="1" smtClean="0">
                <a:latin typeface="cmmi10"/>
              </a:rPr>
              <a:t>k</a:t>
            </a:r>
            <a:r>
              <a:rPr lang="en-US" sz="2400" dirty="0" smtClean="0"/>
              <a:t>) on the running time of the algorithm, </a:t>
            </a:r>
            <a:r>
              <a:rPr lang="en-US" sz="2400" dirty="0" smtClean="0">
                <a:latin typeface="cmmi10"/>
              </a:rPr>
              <a:t>k</a:t>
            </a:r>
            <a:r>
              <a:rPr lang="en-US" sz="2400" dirty="0" smtClean="0"/>
              <a:t> constant) are </a:t>
            </a:r>
            <a:r>
              <a:rPr lang="en-US" sz="2400" dirty="0" smtClean="0">
                <a:solidFill>
                  <a:schemeClr val="tx1"/>
                </a:solidFill>
              </a:rPr>
              <a:t>tractable</a:t>
            </a:r>
            <a:r>
              <a:rPr lang="en-US" sz="2400" dirty="0" smtClean="0"/>
              <a:t>. </a:t>
            </a:r>
          </a:p>
          <a:p>
            <a:pPr>
              <a:lnSpc>
                <a:spcPct val="90000"/>
              </a:lnSpc>
            </a:pPr>
            <a:r>
              <a:rPr lang="en-US" sz="2400" dirty="0" smtClean="0"/>
              <a:t>Tractable problems are easy to solve </a:t>
            </a:r>
          </a:p>
          <a:p>
            <a:pPr>
              <a:lnSpc>
                <a:spcPct val="90000"/>
              </a:lnSpc>
            </a:pPr>
            <a:r>
              <a:rPr lang="en-US" sz="2400" dirty="0" smtClean="0"/>
              <a:t>Running time increases relatively slowly with larger problem size </a:t>
            </a:r>
            <a:r>
              <a:rPr lang="en-US" sz="2400" dirty="0" smtClean="0">
                <a:latin typeface="cmmi10"/>
              </a:rPr>
              <a:t>n</a:t>
            </a:r>
            <a:r>
              <a:rPr lang="en-US" sz="2400" dirty="0" smtClean="0"/>
              <a:t>. </a:t>
            </a:r>
          </a:p>
          <a:p>
            <a:pPr>
              <a:lnSpc>
                <a:spcPct val="90000"/>
              </a:lnSpc>
            </a:pPr>
            <a:r>
              <a:rPr lang="en-US" sz="2400" dirty="0" smtClean="0"/>
              <a:t>Example: Finding the lowest element in an unordered list of size </a:t>
            </a:r>
            <a:r>
              <a:rPr lang="en-US" sz="2400" dirty="0" smtClean="0">
                <a:latin typeface="cmmi10"/>
              </a:rPr>
              <a:t>n</a:t>
            </a:r>
            <a:r>
              <a:rPr lang="en-US" sz="2400" dirty="0" smtClean="0"/>
              <a:t> is tractable. There are algorithms with </a:t>
            </a:r>
            <a:r>
              <a:rPr lang="en-US" sz="2400" dirty="0" smtClean="0">
                <a:latin typeface="cmmi10"/>
              </a:rPr>
              <a:t>O</a:t>
            </a:r>
            <a:r>
              <a:rPr lang="en-US" sz="2400" dirty="0" smtClean="0"/>
              <a:t>(</a:t>
            </a:r>
            <a:r>
              <a:rPr lang="en-US" sz="2400" dirty="0" smtClean="0">
                <a:latin typeface="cmmi10"/>
              </a:rPr>
              <a:t>n</a:t>
            </a:r>
            <a:r>
              <a:rPr lang="en-US" sz="2400" dirty="0" smtClean="0"/>
              <a:t>) time complexity. Spending twice as much effort  allows us to solve problems twice as large.</a:t>
            </a:r>
          </a:p>
        </p:txBody>
      </p:sp>
      <p:sp>
        <p:nvSpPr>
          <p:cNvPr id="1405956"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5" name="Textfeld 4"/>
          <p:cNvSpPr txBox="1"/>
          <p:nvPr/>
        </p:nvSpPr>
        <p:spPr>
          <a:xfrm>
            <a:off x="611560" y="6453336"/>
            <a:ext cx="7344816" cy="369332"/>
          </a:xfrm>
          <a:prstGeom prst="rect">
            <a:avLst/>
          </a:prstGeom>
          <a:noFill/>
        </p:spPr>
        <p:txBody>
          <a:bodyPr wrap="square" rtlCol="0">
            <a:normAutofit/>
          </a:bodyPr>
          <a:lstStyle/>
          <a:p>
            <a:r>
              <a:rPr lang="en-US" dirty="0" smtClean="0"/>
              <a:t>Optimization Problems: Difficulty</a:t>
            </a:r>
            <a:endParaRPr lang="en-US" dirty="0"/>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Selected Workshop Literature</a:t>
            </a:r>
            <a:endParaRPr lang="en-US" dirty="0"/>
          </a:p>
        </p:txBody>
      </p:sp>
      <p:sp>
        <p:nvSpPr>
          <p:cNvPr id="3" name="Inhaltsplatzhalter 2"/>
          <p:cNvSpPr>
            <a:spLocks noGrp="1"/>
          </p:cNvSpPr>
          <p:nvPr>
            <p:ph idx="1"/>
          </p:nvPr>
        </p:nvSpPr>
        <p:spPr/>
        <p:txBody>
          <a:bodyPr>
            <a:normAutofit fontScale="70000" lnSpcReduction="20000"/>
          </a:bodyPr>
          <a:lstStyle/>
          <a:p>
            <a:r>
              <a:rPr lang="en-US" dirty="0" err="1" smtClean="0"/>
              <a:t>Debels</a:t>
            </a:r>
            <a:r>
              <a:rPr lang="en-US" dirty="0" smtClean="0"/>
              <a:t>, D.; </a:t>
            </a:r>
            <a:r>
              <a:rPr lang="en-US" dirty="0" err="1" smtClean="0"/>
              <a:t>Vanhoucke</a:t>
            </a:r>
            <a:r>
              <a:rPr lang="en-US" dirty="0" smtClean="0"/>
              <a:t>, M. (2007): A Decomposition-Based Genetic Algorithm for the Resource-Constrained Project-Scheduling Problem. In: </a:t>
            </a:r>
            <a:r>
              <a:rPr lang="en-US" i="1" dirty="0" smtClean="0"/>
              <a:t>Operations Research </a:t>
            </a:r>
            <a:r>
              <a:rPr lang="en-US" dirty="0" smtClean="0"/>
              <a:t>55 (3), S. 457–469.</a:t>
            </a:r>
          </a:p>
          <a:p>
            <a:r>
              <a:rPr lang="en-US" dirty="0" err="1" smtClean="0"/>
              <a:t>Ropke</a:t>
            </a:r>
            <a:r>
              <a:rPr lang="en-US" dirty="0" smtClean="0"/>
              <a:t>, S.; </a:t>
            </a:r>
            <a:r>
              <a:rPr lang="en-US" dirty="0" err="1" smtClean="0"/>
              <a:t>Pisinger</a:t>
            </a:r>
            <a:r>
              <a:rPr lang="en-US" dirty="0" smtClean="0"/>
              <a:t>, D. (2006): An Adaptive Large Neighborhood Search Heuristic for the Pickup and Delivery Problem with Time Windows. In: </a:t>
            </a:r>
            <a:r>
              <a:rPr lang="en-US" i="1" dirty="0" smtClean="0"/>
              <a:t>Transportation Science </a:t>
            </a:r>
            <a:r>
              <a:rPr lang="en-US" dirty="0" smtClean="0"/>
              <a:t>40 (4), S. 455–472.</a:t>
            </a:r>
          </a:p>
          <a:p>
            <a:r>
              <a:rPr lang="en-US" dirty="0" err="1" smtClean="0"/>
              <a:t>Schittekat</a:t>
            </a:r>
            <a:r>
              <a:rPr lang="en-US" dirty="0" smtClean="0"/>
              <a:t>, P.; Sorensen, K. (2009): OR Practice--Supporting 3PL Decisions in the Automotive Industry by Generating Diverse Solutions to a Large-Scale Location-Routing Problem. In: </a:t>
            </a:r>
            <a:r>
              <a:rPr lang="en-US" i="1" dirty="0" smtClean="0"/>
              <a:t>Operations Research </a:t>
            </a:r>
            <a:r>
              <a:rPr lang="en-US" dirty="0" smtClean="0"/>
              <a:t>57 (5), S. 1058–1067.</a:t>
            </a:r>
          </a:p>
          <a:p>
            <a:r>
              <a:rPr lang="en-US" dirty="0" smtClean="0"/>
              <a:t>Sung-Soon </a:t>
            </a:r>
            <a:r>
              <a:rPr lang="en-US" dirty="0" err="1" smtClean="0"/>
              <a:t>Choi</a:t>
            </a:r>
            <a:r>
              <a:rPr lang="en-US" dirty="0" smtClean="0"/>
              <a:t>; </a:t>
            </a:r>
            <a:r>
              <a:rPr lang="en-US" dirty="0" err="1" smtClean="0"/>
              <a:t>Byung</a:t>
            </a:r>
            <a:r>
              <a:rPr lang="en-US" dirty="0" smtClean="0"/>
              <a:t>-Ro Moon (2008): Normalization for Genetic Algorithms With Non-synonymously Redundant Encodings. In: </a:t>
            </a:r>
            <a:r>
              <a:rPr lang="en-US" i="1" dirty="0" smtClean="0"/>
              <a:t>IEEE Transactions on Evolutionary Computation </a:t>
            </a:r>
            <a:r>
              <a:rPr lang="en-US" dirty="0" smtClean="0"/>
              <a:t>12 (5), S. 604–616.</a:t>
            </a:r>
          </a:p>
        </p:txBody>
      </p:sp>
      <p:sp>
        <p:nvSpPr>
          <p:cNvPr id="4" name="Textplatzhalter 3"/>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Tractable and Intractable Problems</a:t>
            </a:r>
            <a:endParaRPr lang="en-US"/>
          </a:p>
        </p:txBody>
      </p:sp>
      <p:sp>
        <p:nvSpPr>
          <p:cNvPr id="3" name="Inhaltsplatzhalter 2"/>
          <p:cNvSpPr>
            <a:spLocks noGrp="1"/>
          </p:cNvSpPr>
          <p:nvPr>
            <p:ph idx="1"/>
          </p:nvPr>
        </p:nvSpPr>
        <p:spPr/>
        <p:txBody>
          <a:bodyPr>
            <a:normAutofit/>
          </a:bodyPr>
          <a:lstStyle/>
          <a:p>
            <a:pPr>
              <a:lnSpc>
                <a:spcPct val="90000"/>
              </a:lnSpc>
            </a:pPr>
            <a:r>
              <a:rPr lang="en-US" sz="2800" dirty="0" smtClean="0"/>
              <a:t>Problems are intractable if they cannot be solved by a polynomial-time algorithm and there is a lower bound on the running time which is </a:t>
            </a:r>
            <a:r>
              <a:rPr lang="en-US" sz="2800" dirty="0" smtClean="0">
                <a:latin typeface="Symbol"/>
                <a:sym typeface="Symbol"/>
              </a:rPr>
              <a:t></a:t>
            </a:r>
            <a:r>
              <a:rPr lang="en-US" sz="2800" dirty="0" smtClean="0"/>
              <a:t> (</a:t>
            </a:r>
            <a:r>
              <a:rPr lang="en-US" sz="2800" dirty="0" err="1" smtClean="0">
                <a:latin typeface="cmmi10"/>
              </a:rPr>
              <a:t>k</a:t>
            </a:r>
            <a:r>
              <a:rPr lang="en-US" sz="2800" baseline="30000" dirty="0" err="1" smtClean="0">
                <a:latin typeface="cmmi10"/>
              </a:rPr>
              <a:t>n</a:t>
            </a:r>
            <a:r>
              <a:rPr lang="en-US" sz="2800" dirty="0" smtClean="0"/>
              <a:t>). </a:t>
            </a:r>
          </a:p>
          <a:p>
            <a:pPr>
              <a:lnSpc>
                <a:spcPct val="90000"/>
              </a:lnSpc>
            </a:pPr>
            <a:r>
              <a:rPr lang="en-US" sz="2800" dirty="0" smtClean="0"/>
              <a:t>Example: </a:t>
            </a:r>
          </a:p>
          <a:p>
            <a:pPr lvl="1">
              <a:lnSpc>
                <a:spcPct val="90000"/>
              </a:lnSpc>
            </a:pPr>
            <a:r>
              <a:rPr lang="en-US" sz="2400" dirty="0" smtClean="0"/>
              <a:t>Finding the correct number for a decimal door lock with </a:t>
            </a:r>
            <a:r>
              <a:rPr lang="en-US" sz="2400" dirty="0" smtClean="0">
                <a:latin typeface="cmmi10"/>
              </a:rPr>
              <a:t>n</a:t>
            </a:r>
            <a:r>
              <a:rPr lang="en-US" sz="2400" dirty="0" smtClean="0"/>
              <a:t> digits is intractable. The time necessary for finding the correct key is </a:t>
            </a:r>
            <a:r>
              <a:rPr lang="en-US" sz="2400" dirty="0" smtClean="0">
                <a:latin typeface="Symbol" pitchFamily="18" charset="2"/>
                <a:sym typeface="Symbol" pitchFamily="18" charset="2"/>
              </a:rPr>
              <a:t></a:t>
            </a:r>
            <a:r>
              <a:rPr lang="en-US" sz="2400" dirty="0" smtClean="0"/>
              <a:t>(10</a:t>
            </a:r>
            <a:r>
              <a:rPr lang="en-US" sz="2400" baseline="30000" dirty="0" smtClean="0">
                <a:latin typeface="cmmi10"/>
              </a:rPr>
              <a:t>n</a:t>
            </a:r>
            <a:r>
              <a:rPr lang="en-US" sz="2400" dirty="0" smtClean="0"/>
              <a:t>). Using a lock with one more digit increases number of search steps by a factor of 10.</a:t>
            </a:r>
          </a:p>
          <a:p>
            <a:pPr lvl="1">
              <a:lnSpc>
                <a:spcPct val="90000"/>
              </a:lnSpc>
            </a:pPr>
            <a:r>
              <a:rPr lang="en-US" sz="2400" dirty="0" smtClean="0"/>
              <a:t>We have n binary decision variables and assign a random variable to each  solution. Resulting problem is closed under permutation. Finding optimal solution is </a:t>
            </a:r>
            <a:r>
              <a:rPr lang="en-US" sz="2400" dirty="0" smtClean="0">
                <a:latin typeface="cmmi10"/>
              </a:rPr>
              <a:t>£</a:t>
            </a:r>
            <a:r>
              <a:rPr lang="en-US" sz="2400" dirty="0" smtClean="0"/>
              <a:t>(log(</a:t>
            </a:r>
            <a:r>
              <a:rPr lang="en-US" sz="2400" dirty="0" smtClean="0">
                <a:latin typeface="cmmi10"/>
              </a:rPr>
              <a:t>n</a:t>
            </a:r>
            <a:r>
              <a:rPr lang="en-US" sz="2400" dirty="0" smtClean="0"/>
              <a:t>)). </a:t>
            </a:r>
          </a:p>
          <a:p>
            <a:pPr lvl="1">
              <a:lnSpc>
                <a:spcPct val="90000"/>
              </a:lnSpc>
            </a:pPr>
            <a:endParaRPr lang="en-US" sz="2400" dirty="0" smtClean="0"/>
          </a:p>
          <a:p>
            <a:endParaRPr lang="en-US" sz="2800" dirty="0"/>
          </a:p>
        </p:txBody>
      </p:sp>
      <p:sp>
        <p:nvSpPr>
          <p:cNvPr id="4" name="Textfeld 3"/>
          <p:cNvSpPr txBox="1"/>
          <p:nvPr/>
        </p:nvSpPr>
        <p:spPr>
          <a:xfrm>
            <a:off x="611560" y="6453336"/>
            <a:ext cx="7344816" cy="369332"/>
          </a:xfrm>
          <a:prstGeom prst="rect">
            <a:avLst/>
          </a:prstGeom>
          <a:noFill/>
        </p:spPr>
        <p:txBody>
          <a:bodyPr wrap="square" rtlCol="0">
            <a:normAutofit/>
          </a:bodyPr>
          <a:lstStyle/>
          <a:p>
            <a:r>
              <a:rPr lang="en-US" dirty="0" smtClean="0"/>
              <a:t>Optimization Problems: Difficulty</a:t>
            </a:r>
            <a:endParaRPr lang="en-US" dirty="0"/>
          </a:p>
        </p:txBody>
      </p:sp>
      <p:sp>
        <p:nvSpPr>
          <p:cNvPr id="5"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2" name="Rectangle 2"/>
          <p:cNvSpPr>
            <a:spLocks noGrp="1" noChangeArrowheads="1"/>
          </p:cNvSpPr>
          <p:nvPr>
            <p:ph type="title"/>
          </p:nvPr>
        </p:nvSpPr>
        <p:spPr/>
        <p:txBody>
          <a:bodyPr>
            <a:normAutofit/>
          </a:bodyPr>
          <a:lstStyle/>
          <a:p>
            <a:r>
              <a:rPr lang="en-US" smtClean="0"/>
              <a:t>Polynomial and Exponential functions</a:t>
            </a:r>
          </a:p>
        </p:txBody>
      </p:sp>
      <p:graphicFrame>
        <p:nvGraphicFramePr>
          <p:cNvPr id="1408003" name="Group 3"/>
          <p:cNvGraphicFramePr>
            <a:graphicFrameLocks noGrp="1"/>
          </p:cNvGraphicFramePr>
          <p:nvPr>
            <p:ph idx="1"/>
          </p:nvPr>
        </p:nvGraphicFramePr>
        <p:xfrm>
          <a:off x="2195737" y="1600200"/>
          <a:ext cx="4896543" cy="3559176"/>
        </p:xfrm>
        <a:graphic>
          <a:graphicData uri="http://schemas.openxmlformats.org/drawingml/2006/table">
            <a:tbl>
              <a:tblPr>
                <a:tableStyleId>{00A15C55-8517-42AA-B614-E9B94910E393}</a:tableStyleId>
              </a:tblPr>
              <a:tblGrid>
                <a:gridCol w="2407947"/>
                <a:gridCol w="2488596"/>
              </a:tblGrid>
              <a:tr h="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lang="de-DE" sz="2000" kern="1200" smtClean="0">
                          <a:solidFill>
                            <a:schemeClr val="tx1"/>
                          </a:solidFill>
                          <a:latin typeface="Franklin Gothic Medium Cond" pitchFamily="34" charset="0"/>
                          <a:ea typeface="+mn-ea"/>
                          <a:cs typeface="+mn-cs"/>
                        </a:rPr>
                        <a:t>constant </a:t>
                      </a:r>
                    </a:p>
                  </a:txBody>
                  <a:tcPr marL="0" marR="0" marT="0" marB="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de-DE" sz="2000" u="none" strike="noStrike" cap="none" normalizeH="0" baseline="0" smtClean="0">
                          <a:ln>
                            <a:noFill/>
                          </a:ln>
                          <a:effectLst/>
                          <a:latin typeface="cmmi10"/>
                        </a:rPr>
                        <a:t>O</a:t>
                      </a:r>
                      <a:r>
                        <a:rPr kumimoji="0" lang="de-DE" sz="2000" u="none" strike="noStrike" cap="none" normalizeH="0" baseline="0" smtClean="0">
                          <a:ln>
                            <a:noFill/>
                          </a:ln>
                          <a:effectLst/>
                        </a:rPr>
                        <a:t>(1)</a:t>
                      </a:r>
                      <a:endParaRPr kumimoji="0" lang="de-DE" sz="2000" b="0" i="0" u="none" strike="noStrike" cap="none" normalizeH="0" baseline="0" smtClean="0">
                        <a:ln>
                          <a:noFill/>
                        </a:ln>
                        <a:solidFill>
                          <a:srgbClr val="000000"/>
                        </a:solidFill>
                        <a:effectLst/>
                        <a:latin typeface="Frutiger LT 55 Roman" pitchFamily="34" charset="0"/>
                      </a:endParaRPr>
                    </a:p>
                  </a:txBody>
                  <a:tcPr marL="0" marR="0" marT="0" marB="0" horzOverflow="overflow"/>
                </a:tc>
              </a:tr>
              <a:tr h="4064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lang="de-DE" sz="2000" kern="1200" smtClean="0">
                          <a:solidFill>
                            <a:schemeClr val="tx1"/>
                          </a:solidFill>
                          <a:latin typeface="Franklin Gothic Medium Cond" pitchFamily="34" charset="0"/>
                          <a:ea typeface="+mn-ea"/>
                          <a:cs typeface="+mn-cs"/>
                        </a:rPr>
                        <a:t>logarithmic</a:t>
                      </a:r>
                    </a:p>
                  </a:txBody>
                  <a:tcPr marL="0" marR="0" marT="0" marB="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lang="de-DE" sz="2000" kern="1200" smtClean="0">
                          <a:solidFill>
                            <a:schemeClr val="tx1"/>
                          </a:solidFill>
                          <a:latin typeface="cmmi10"/>
                          <a:ea typeface="+mn-ea"/>
                          <a:cs typeface="+mn-cs"/>
                        </a:rPr>
                        <a:t>O</a:t>
                      </a:r>
                      <a:r>
                        <a:rPr lang="de-DE" sz="2000" kern="1200" smtClean="0">
                          <a:solidFill>
                            <a:schemeClr val="tx1"/>
                          </a:solidFill>
                          <a:latin typeface="Franklin Gothic Medium Cond" pitchFamily="34" charset="0"/>
                          <a:ea typeface="+mn-ea"/>
                          <a:cs typeface="+mn-cs"/>
                        </a:rPr>
                        <a:t>(log</a:t>
                      </a:r>
                      <a:r>
                        <a:rPr kumimoji="0" lang="de-DE" sz="2000" u="none" strike="noStrike" cap="none" normalizeH="0" baseline="0" smtClean="0">
                          <a:ln>
                            <a:noFill/>
                          </a:ln>
                          <a:effectLst/>
                        </a:rPr>
                        <a:t> </a:t>
                      </a:r>
                      <a:r>
                        <a:rPr kumimoji="0" lang="de-DE" sz="2000" u="none" strike="noStrike" cap="none" normalizeH="0" baseline="0" smtClean="0">
                          <a:ln>
                            <a:noFill/>
                          </a:ln>
                          <a:effectLst/>
                          <a:latin typeface="cmmi10"/>
                        </a:rPr>
                        <a:t>n</a:t>
                      </a:r>
                      <a:r>
                        <a:rPr kumimoji="0" lang="de-DE" sz="2000" u="none" strike="noStrike" cap="none" normalizeH="0" baseline="0" smtClean="0">
                          <a:ln>
                            <a:noFill/>
                          </a:ln>
                          <a:effectLst/>
                        </a:rPr>
                        <a:t>)</a:t>
                      </a:r>
                      <a:endParaRPr kumimoji="0" lang="de-DE" sz="2000" b="0" i="0" u="none" strike="noStrike" cap="none" normalizeH="0" baseline="0" smtClean="0">
                        <a:ln>
                          <a:noFill/>
                        </a:ln>
                        <a:solidFill>
                          <a:srgbClr val="000000"/>
                        </a:solidFill>
                        <a:effectLst/>
                        <a:latin typeface="Frutiger LT 55 Roman" pitchFamily="34" charset="0"/>
                      </a:endParaRPr>
                    </a:p>
                  </a:txBody>
                  <a:tcPr marL="0" marR="0" marT="0" marB="0" horzOverflow="overflow"/>
                </a:tc>
              </a:tr>
              <a:tr h="40798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lang="de-DE" sz="2000" kern="1200" smtClean="0">
                          <a:solidFill>
                            <a:schemeClr val="tx1"/>
                          </a:solidFill>
                          <a:latin typeface="Franklin Gothic Medium Cond" pitchFamily="34" charset="0"/>
                          <a:ea typeface="+mn-ea"/>
                          <a:cs typeface="+mn-cs"/>
                        </a:rPr>
                        <a:t>linear</a:t>
                      </a:r>
                    </a:p>
                  </a:txBody>
                  <a:tcPr marL="0" marR="0" marT="0" marB="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de-DE" sz="2000" u="none" strike="noStrike" cap="none" normalizeH="0" baseline="0" smtClean="0">
                          <a:ln>
                            <a:noFill/>
                          </a:ln>
                          <a:effectLst/>
                          <a:latin typeface="cmmi10"/>
                        </a:rPr>
                        <a:t>O</a:t>
                      </a:r>
                      <a:r>
                        <a:rPr kumimoji="0" lang="de-DE" sz="2000" u="none" strike="noStrike" cap="none" normalizeH="0" baseline="0" smtClean="0">
                          <a:ln>
                            <a:noFill/>
                          </a:ln>
                          <a:effectLst/>
                        </a:rPr>
                        <a:t>(</a:t>
                      </a:r>
                      <a:r>
                        <a:rPr kumimoji="0" lang="de-DE" sz="2000" u="none" strike="noStrike" cap="none" normalizeH="0" baseline="0" smtClean="0">
                          <a:ln>
                            <a:noFill/>
                          </a:ln>
                          <a:effectLst/>
                          <a:latin typeface="cmmi10"/>
                        </a:rPr>
                        <a:t>n</a:t>
                      </a:r>
                      <a:r>
                        <a:rPr kumimoji="0" lang="de-DE" sz="2000" u="none" strike="noStrike" cap="none" normalizeH="0" baseline="0" smtClean="0">
                          <a:ln>
                            <a:noFill/>
                          </a:ln>
                          <a:effectLst/>
                        </a:rPr>
                        <a:t>)</a:t>
                      </a:r>
                      <a:endParaRPr kumimoji="0" lang="de-DE" sz="2000" b="0" i="0" u="none" strike="noStrike" cap="none" normalizeH="0" baseline="0" smtClean="0">
                        <a:ln>
                          <a:noFill/>
                        </a:ln>
                        <a:solidFill>
                          <a:srgbClr val="000000"/>
                        </a:solidFill>
                        <a:effectLst/>
                        <a:latin typeface="Frutiger LT 55 Roman" pitchFamily="34" charset="0"/>
                      </a:endParaRPr>
                    </a:p>
                  </a:txBody>
                  <a:tcPr marL="0" marR="0" marT="0" marB="0" horzOverflow="overflow"/>
                </a:tc>
              </a:tr>
              <a:tr h="4064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lang="de-DE" sz="2000" kern="1200" smtClean="0">
                          <a:solidFill>
                            <a:schemeClr val="tx1"/>
                          </a:solidFill>
                          <a:latin typeface="Franklin Gothic Medium Cond" pitchFamily="34" charset="0"/>
                          <a:ea typeface="+mn-ea"/>
                          <a:cs typeface="+mn-cs"/>
                        </a:rPr>
                        <a:t>quasilinear</a:t>
                      </a:r>
                    </a:p>
                  </a:txBody>
                  <a:tcPr marL="0" marR="0" marT="0" marB="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de-DE" sz="2000" u="none" strike="noStrike" cap="none" normalizeH="0" baseline="0" smtClean="0">
                          <a:ln>
                            <a:noFill/>
                          </a:ln>
                          <a:effectLst/>
                          <a:latin typeface="cmmi10"/>
                        </a:rPr>
                        <a:t>O</a:t>
                      </a:r>
                      <a:r>
                        <a:rPr kumimoji="0" lang="de-DE" sz="2000" u="none" strike="noStrike" cap="none" normalizeH="0" baseline="0" smtClean="0">
                          <a:ln>
                            <a:noFill/>
                          </a:ln>
                          <a:effectLst/>
                        </a:rPr>
                        <a:t>(</a:t>
                      </a:r>
                      <a:r>
                        <a:rPr kumimoji="0" lang="de-DE" sz="2000" u="none" strike="noStrike" cap="none" normalizeH="0" baseline="0" smtClean="0">
                          <a:ln>
                            <a:noFill/>
                          </a:ln>
                          <a:effectLst/>
                          <a:latin typeface="cmmi10"/>
                        </a:rPr>
                        <a:t>n</a:t>
                      </a:r>
                      <a:r>
                        <a:rPr kumimoji="0" lang="de-DE" sz="2000" u="none" strike="noStrike" cap="none" normalizeH="0" baseline="0" smtClean="0">
                          <a:ln>
                            <a:noFill/>
                          </a:ln>
                          <a:effectLst/>
                        </a:rPr>
                        <a:t> </a:t>
                      </a:r>
                      <a:r>
                        <a:rPr lang="de-DE" sz="2000" kern="1200" smtClean="0">
                          <a:solidFill>
                            <a:schemeClr val="tx1"/>
                          </a:solidFill>
                          <a:latin typeface="Franklin Gothic Medium Cond" pitchFamily="34" charset="0"/>
                          <a:ea typeface="+mn-ea"/>
                          <a:cs typeface="+mn-cs"/>
                        </a:rPr>
                        <a:t>log</a:t>
                      </a:r>
                      <a:r>
                        <a:rPr kumimoji="0" lang="de-DE" sz="2000" u="none" strike="noStrike" cap="none" normalizeH="0" baseline="0" smtClean="0">
                          <a:ln>
                            <a:noFill/>
                          </a:ln>
                          <a:effectLst/>
                        </a:rPr>
                        <a:t> </a:t>
                      </a:r>
                      <a:r>
                        <a:rPr kumimoji="0" lang="de-DE" sz="2000" u="none" strike="noStrike" cap="none" normalizeH="0" baseline="0" smtClean="0">
                          <a:ln>
                            <a:noFill/>
                          </a:ln>
                          <a:effectLst/>
                          <a:latin typeface="cmmi10"/>
                        </a:rPr>
                        <a:t>n</a:t>
                      </a:r>
                      <a:r>
                        <a:rPr kumimoji="0" lang="de-DE" sz="2000" u="none" strike="noStrike" cap="none" normalizeH="0" baseline="0" smtClean="0">
                          <a:ln>
                            <a:noFill/>
                          </a:ln>
                          <a:effectLst/>
                        </a:rPr>
                        <a:t>)</a:t>
                      </a:r>
                      <a:endParaRPr kumimoji="0" lang="de-DE" sz="2000" b="0" i="0" u="none" strike="noStrike" cap="none" normalizeH="0" baseline="0" smtClean="0">
                        <a:ln>
                          <a:noFill/>
                        </a:ln>
                        <a:solidFill>
                          <a:srgbClr val="000000"/>
                        </a:solidFill>
                        <a:effectLst/>
                        <a:latin typeface="Frutiger LT 55 Roman" pitchFamily="34" charset="0"/>
                      </a:endParaRPr>
                    </a:p>
                  </a:txBody>
                  <a:tcPr marL="0" marR="0" marT="0" marB="0" horzOverflow="overflow"/>
                </a:tc>
              </a:tr>
              <a:tr h="4064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lang="de-DE" sz="2000" kern="1200" smtClean="0">
                          <a:solidFill>
                            <a:schemeClr val="tx1"/>
                          </a:solidFill>
                          <a:latin typeface="Franklin Gothic Medium Cond" pitchFamily="34" charset="0"/>
                          <a:ea typeface="+mn-ea"/>
                          <a:cs typeface="+mn-cs"/>
                        </a:rPr>
                        <a:t>quadratic</a:t>
                      </a:r>
                    </a:p>
                  </a:txBody>
                  <a:tcPr marL="0" marR="0" marT="0" marB="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de-DE" sz="2000" u="none" strike="noStrike" cap="none" normalizeH="0" baseline="0" smtClean="0">
                          <a:ln>
                            <a:noFill/>
                          </a:ln>
                          <a:effectLst/>
                          <a:latin typeface="cmmi10"/>
                        </a:rPr>
                        <a:t>O</a:t>
                      </a:r>
                      <a:r>
                        <a:rPr kumimoji="0" lang="de-DE" sz="2000" u="none" strike="noStrike" cap="none" normalizeH="0" baseline="0" smtClean="0">
                          <a:ln>
                            <a:noFill/>
                          </a:ln>
                          <a:effectLst/>
                        </a:rPr>
                        <a:t>(</a:t>
                      </a:r>
                      <a:r>
                        <a:rPr kumimoji="0" lang="de-DE" sz="2000" u="none" strike="noStrike" cap="none" normalizeH="0" baseline="0" smtClean="0">
                          <a:ln>
                            <a:noFill/>
                          </a:ln>
                          <a:effectLst/>
                          <a:latin typeface="cmmi10"/>
                        </a:rPr>
                        <a:t>n</a:t>
                      </a:r>
                      <a:r>
                        <a:rPr kumimoji="0" lang="de-DE" sz="2000" u="none" strike="noStrike" cap="none" normalizeH="0" baseline="30000" smtClean="0">
                          <a:ln>
                            <a:noFill/>
                          </a:ln>
                          <a:effectLst/>
                          <a:latin typeface="cmmi10"/>
                        </a:rPr>
                        <a:t>2</a:t>
                      </a:r>
                      <a:r>
                        <a:rPr kumimoji="0" lang="de-DE" sz="2000" u="none" strike="noStrike" cap="none" normalizeH="0" baseline="0" smtClean="0">
                          <a:ln>
                            <a:noFill/>
                          </a:ln>
                          <a:effectLst/>
                        </a:rPr>
                        <a:t>)</a:t>
                      </a:r>
                      <a:endParaRPr kumimoji="0" lang="de-DE" sz="2000" b="0" i="0" u="none" strike="noStrike" cap="none" normalizeH="0" baseline="0" smtClean="0">
                        <a:ln>
                          <a:noFill/>
                        </a:ln>
                        <a:solidFill>
                          <a:srgbClr val="000000"/>
                        </a:solidFill>
                        <a:effectLst/>
                        <a:latin typeface="Frutiger LT 55 Roman" pitchFamily="34" charset="0"/>
                      </a:endParaRPr>
                    </a:p>
                  </a:txBody>
                  <a:tcPr marL="0" marR="0" marT="0" marB="0" horzOverflow="overflow"/>
                </a:tc>
              </a:tr>
              <a:tr h="4064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lang="de-DE" sz="2000" kern="1200" smtClean="0">
                          <a:solidFill>
                            <a:schemeClr val="tx1"/>
                          </a:solidFill>
                          <a:latin typeface="Franklin Gothic Medium Cond" pitchFamily="34" charset="0"/>
                          <a:ea typeface="+mn-ea"/>
                          <a:cs typeface="+mn-cs"/>
                        </a:rPr>
                        <a:t>polynomial (of order </a:t>
                      </a:r>
                      <a:r>
                        <a:rPr lang="de-DE" sz="2000" kern="1200" smtClean="0">
                          <a:solidFill>
                            <a:schemeClr val="tx1"/>
                          </a:solidFill>
                          <a:latin typeface="cmmi10"/>
                          <a:ea typeface="+mn-ea"/>
                          <a:cs typeface="+mn-cs"/>
                        </a:rPr>
                        <a:t>c</a:t>
                      </a:r>
                      <a:r>
                        <a:rPr lang="de-DE" sz="2000" kern="1200" smtClean="0">
                          <a:solidFill>
                            <a:schemeClr val="tx1"/>
                          </a:solidFill>
                          <a:latin typeface="Franklin Gothic Medium Cond" pitchFamily="34" charset="0"/>
                          <a:ea typeface="+mn-ea"/>
                          <a:cs typeface="+mn-cs"/>
                        </a:rPr>
                        <a:t>)</a:t>
                      </a:r>
                    </a:p>
                  </a:txBody>
                  <a:tcPr marL="0" marR="0" marT="0" marB="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de-DE" sz="2000" u="none" strike="noStrike" cap="none" normalizeH="0" baseline="0" smtClean="0">
                          <a:ln>
                            <a:noFill/>
                          </a:ln>
                          <a:effectLst/>
                          <a:latin typeface="cmmi10"/>
                        </a:rPr>
                        <a:t>O</a:t>
                      </a:r>
                      <a:r>
                        <a:rPr kumimoji="0" lang="de-DE" sz="2000" u="none" strike="noStrike" cap="none" normalizeH="0" baseline="0" smtClean="0">
                          <a:ln>
                            <a:noFill/>
                          </a:ln>
                          <a:effectLst/>
                        </a:rPr>
                        <a:t>(</a:t>
                      </a:r>
                      <a:r>
                        <a:rPr kumimoji="0" lang="de-DE" sz="2000" u="none" strike="noStrike" cap="none" normalizeH="0" baseline="0" smtClean="0">
                          <a:ln>
                            <a:noFill/>
                          </a:ln>
                          <a:effectLst/>
                          <a:latin typeface="cmmi10"/>
                        </a:rPr>
                        <a:t>n</a:t>
                      </a:r>
                      <a:r>
                        <a:rPr kumimoji="0" lang="de-DE" sz="2000" u="none" strike="noStrike" cap="none" normalizeH="0" baseline="55000" smtClean="0">
                          <a:ln>
                            <a:noFill/>
                          </a:ln>
                          <a:effectLst/>
                          <a:latin typeface="cmmi10"/>
                        </a:rPr>
                        <a:t>c</a:t>
                      </a:r>
                      <a:r>
                        <a:rPr kumimoji="0" lang="de-DE" sz="2000" u="none" strike="noStrike" cap="none" normalizeH="0" baseline="0" smtClean="0">
                          <a:ln>
                            <a:noFill/>
                          </a:ln>
                          <a:effectLst/>
                        </a:rPr>
                        <a:t>), </a:t>
                      </a:r>
                      <a:r>
                        <a:rPr kumimoji="0" lang="de-DE" sz="2000" u="none" strike="noStrike" cap="none" normalizeH="0" baseline="0" smtClean="0">
                          <a:ln>
                            <a:noFill/>
                          </a:ln>
                          <a:effectLst/>
                          <a:latin typeface="cmmi10"/>
                        </a:rPr>
                        <a:t>c</a:t>
                      </a:r>
                      <a:r>
                        <a:rPr kumimoji="0" lang="de-DE" sz="2000" u="none" strike="noStrike" cap="none" normalizeH="0" baseline="0" smtClean="0">
                          <a:ln>
                            <a:noFill/>
                          </a:ln>
                          <a:effectLst/>
                        </a:rPr>
                        <a:t>&gt;1</a:t>
                      </a:r>
                      <a:endParaRPr kumimoji="0" lang="de-DE" sz="2000" b="0" i="0" u="none" strike="noStrike" cap="none" normalizeH="0" baseline="0" smtClean="0">
                        <a:ln>
                          <a:noFill/>
                        </a:ln>
                        <a:solidFill>
                          <a:srgbClr val="000000"/>
                        </a:solidFill>
                        <a:effectLst/>
                        <a:latin typeface="Frutiger LT 55 Roman" pitchFamily="34" charset="0"/>
                      </a:endParaRPr>
                    </a:p>
                  </a:txBody>
                  <a:tcPr marL="0" marR="0" marT="0" marB="0" horzOverflow="overflow"/>
                </a:tc>
              </a:tr>
              <a:tr h="40798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lang="de-DE" sz="2000" kern="1200" smtClean="0">
                          <a:solidFill>
                            <a:schemeClr val="tx1"/>
                          </a:solidFill>
                          <a:latin typeface="Franklin Gothic Medium Cond" pitchFamily="34" charset="0"/>
                          <a:ea typeface="+mn-ea"/>
                          <a:cs typeface="+mn-cs"/>
                        </a:rPr>
                        <a:t>exponential</a:t>
                      </a:r>
                    </a:p>
                  </a:txBody>
                  <a:tcPr marL="0" marR="0" marT="0" marB="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de-DE" sz="2000" u="none" strike="noStrike" cap="none" normalizeH="0" baseline="0" smtClean="0">
                          <a:ln>
                            <a:noFill/>
                          </a:ln>
                          <a:effectLst/>
                          <a:latin typeface="cmmi10"/>
                        </a:rPr>
                        <a:t>O</a:t>
                      </a:r>
                      <a:r>
                        <a:rPr kumimoji="0" lang="de-DE" sz="2000" u="none" strike="noStrike" cap="none" normalizeH="0" baseline="0" smtClean="0">
                          <a:ln>
                            <a:noFill/>
                          </a:ln>
                          <a:effectLst/>
                        </a:rPr>
                        <a:t>(</a:t>
                      </a:r>
                      <a:r>
                        <a:rPr kumimoji="0" lang="de-DE" sz="2000" u="none" strike="noStrike" cap="none" normalizeH="0" baseline="0" smtClean="0">
                          <a:ln>
                            <a:noFill/>
                          </a:ln>
                          <a:effectLst/>
                          <a:latin typeface="cmmi10"/>
                        </a:rPr>
                        <a:t>k</a:t>
                      </a:r>
                      <a:r>
                        <a:rPr kumimoji="0" lang="de-DE" sz="2000" u="none" strike="noStrike" cap="none" normalizeH="0" baseline="30000" smtClean="0">
                          <a:ln>
                            <a:noFill/>
                          </a:ln>
                          <a:effectLst/>
                          <a:latin typeface="cmmi10"/>
                        </a:rPr>
                        <a:t>n</a:t>
                      </a:r>
                      <a:r>
                        <a:rPr kumimoji="0" lang="de-DE" sz="2000" u="none" strike="noStrike" cap="none" normalizeH="0" baseline="0" smtClean="0">
                          <a:ln>
                            <a:noFill/>
                          </a:ln>
                          <a:effectLst/>
                        </a:rPr>
                        <a:t>)</a:t>
                      </a:r>
                      <a:endParaRPr kumimoji="0" lang="de-DE" sz="2000" b="0" i="0" u="none" strike="noStrike" cap="none" normalizeH="0" baseline="0" smtClean="0">
                        <a:ln>
                          <a:noFill/>
                        </a:ln>
                        <a:solidFill>
                          <a:srgbClr val="000000"/>
                        </a:solidFill>
                        <a:effectLst/>
                        <a:latin typeface="Frutiger LT 55 Roman" pitchFamily="34" charset="0"/>
                      </a:endParaRPr>
                    </a:p>
                  </a:txBody>
                  <a:tcPr marL="0" marR="0" marT="0" marB="0" horzOverflow="overflow"/>
                </a:tc>
              </a:tr>
              <a:tr h="4064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lang="de-DE" sz="2000" kern="1200" smtClean="0">
                          <a:solidFill>
                            <a:schemeClr val="tx1"/>
                          </a:solidFill>
                          <a:latin typeface="Franklin Gothic Medium Cond" pitchFamily="34" charset="0"/>
                          <a:ea typeface="+mn-ea"/>
                          <a:cs typeface="+mn-cs"/>
                        </a:rPr>
                        <a:t>factorial</a:t>
                      </a:r>
                    </a:p>
                  </a:txBody>
                  <a:tcPr marL="0" marR="0" marT="0" marB="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de-DE" sz="2000" u="none" strike="noStrike" cap="none" normalizeH="0" baseline="0" smtClean="0">
                          <a:ln>
                            <a:noFill/>
                          </a:ln>
                          <a:effectLst/>
                          <a:latin typeface="cmmi10"/>
                        </a:rPr>
                        <a:t>O</a:t>
                      </a:r>
                      <a:r>
                        <a:rPr kumimoji="0" lang="de-DE" sz="2000" u="none" strike="noStrike" cap="none" normalizeH="0" baseline="0" smtClean="0">
                          <a:ln>
                            <a:noFill/>
                          </a:ln>
                          <a:effectLst/>
                        </a:rPr>
                        <a:t>(</a:t>
                      </a:r>
                      <a:r>
                        <a:rPr kumimoji="0" lang="de-DE" sz="2000" u="none" strike="noStrike" cap="none" normalizeH="0" baseline="0" smtClean="0">
                          <a:ln>
                            <a:noFill/>
                          </a:ln>
                          <a:effectLst/>
                          <a:latin typeface="cmmi10"/>
                        </a:rPr>
                        <a:t>n</a:t>
                      </a:r>
                      <a:r>
                        <a:rPr kumimoji="0" lang="de-DE" sz="2000" u="none" strike="noStrike" cap="none" normalizeH="0" baseline="0" smtClean="0">
                          <a:ln>
                            <a:noFill/>
                          </a:ln>
                          <a:effectLst/>
                        </a:rPr>
                        <a:t>!)</a:t>
                      </a:r>
                      <a:endParaRPr kumimoji="0" lang="de-DE" sz="2000" b="0" i="0" u="none" strike="noStrike" cap="none" normalizeH="0" baseline="0" smtClean="0">
                        <a:ln>
                          <a:noFill/>
                        </a:ln>
                        <a:solidFill>
                          <a:srgbClr val="000000"/>
                        </a:solidFill>
                        <a:effectLst/>
                        <a:latin typeface="Frutiger LT 55 Roman" pitchFamily="34" charset="0"/>
                      </a:endParaRPr>
                    </a:p>
                  </a:txBody>
                  <a:tcPr marL="0" marR="0" marT="0" marB="0" horzOverflow="overflow"/>
                </a:tc>
              </a:tr>
              <a:tr h="406400">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lang="de-DE" sz="2000" kern="1200" smtClean="0">
                          <a:solidFill>
                            <a:schemeClr val="tx1"/>
                          </a:solidFill>
                          <a:latin typeface="Franklin Gothic Medium Cond" pitchFamily="34" charset="0"/>
                          <a:ea typeface="+mn-ea"/>
                          <a:cs typeface="+mn-cs"/>
                        </a:rPr>
                        <a:t>super-exponential</a:t>
                      </a:r>
                    </a:p>
                  </a:txBody>
                  <a:tcPr marL="0" marR="0" marT="0" marB="0" horzOverflow="overflow"/>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de-DE" sz="2000" u="none" strike="noStrike" cap="none" normalizeH="0" baseline="0" smtClean="0">
                          <a:ln>
                            <a:noFill/>
                          </a:ln>
                          <a:effectLst/>
                          <a:latin typeface="cmmi10"/>
                        </a:rPr>
                        <a:t>O</a:t>
                      </a:r>
                      <a:r>
                        <a:rPr kumimoji="0" lang="de-DE" sz="2000" u="none" strike="noStrike" cap="none" normalizeH="0" baseline="0" smtClean="0">
                          <a:ln>
                            <a:noFill/>
                          </a:ln>
                          <a:effectLst/>
                        </a:rPr>
                        <a:t>(</a:t>
                      </a:r>
                      <a:r>
                        <a:rPr kumimoji="0" lang="de-DE" sz="2000" u="none" strike="noStrike" cap="none" normalizeH="0" baseline="0" smtClean="0">
                          <a:ln>
                            <a:noFill/>
                          </a:ln>
                          <a:effectLst/>
                          <a:latin typeface="cmmi10"/>
                        </a:rPr>
                        <a:t>n</a:t>
                      </a:r>
                      <a:r>
                        <a:rPr kumimoji="0" lang="de-DE" sz="2000" u="none" strike="noStrike" cap="none" normalizeH="0" baseline="30000" smtClean="0">
                          <a:ln>
                            <a:noFill/>
                          </a:ln>
                          <a:effectLst/>
                          <a:latin typeface="cmmi10"/>
                        </a:rPr>
                        <a:t>n</a:t>
                      </a:r>
                      <a:r>
                        <a:rPr kumimoji="0" lang="de-DE" sz="2000" u="none" strike="noStrike" cap="none" normalizeH="0" baseline="0" smtClean="0">
                          <a:ln>
                            <a:noFill/>
                          </a:ln>
                          <a:effectLst/>
                        </a:rPr>
                        <a:t>)</a:t>
                      </a:r>
                      <a:endParaRPr kumimoji="0" lang="de-DE" sz="2000" b="0" i="0" u="none" strike="noStrike" cap="none" normalizeH="0" baseline="0" smtClean="0">
                        <a:ln>
                          <a:noFill/>
                        </a:ln>
                        <a:solidFill>
                          <a:srgbClr val="000000"/>
                        </a:solidFill>
                        <a:effectLst/>
                        <a:latin typeface="Frutiger LT 55 Roman" pitchFamily="34" charset="0"/>
                      </a:endParaRPr>
                    </a:p>
                  </a:txBody>
                  <a:tcPr marL="0" marR="0" marT="0" marB="0" horzOverflow="overflow"/>
                </a:tc>
              </a:tr>
            </a:tbl>
          </a:graphicData>
        </a:graphic>
      </p:graphicFrame>
      <p:sp>
        <p:nvSpPr>
          <p:cNvPr id="1408039"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0" name="Rectangle 2"/>
          <p:cNvSpPr>
            <a:spLocks noGrp="1" noChangeArrowheads="1"/>
          </p:cNvSpPr>
          <p:nvPr>
            <p:ph type="title"/>
          </p:nvPr>
        </p:nvSpPr>
        <p:spPr/>
        <p:txBody>
          <a:bodyPr/>
          <a:lstStyle/>
          <a:p>
            <a:r>
              <a:rPr lang="en-US" smtClean="0"/>
              <a:t>NP-hard</a:t>
            </a:r>
          </a:p>
        </p:txBody>
      </p:sp>
      <p:sp>
        <p:nvSpPr>
          <p:cNvPr id="1410051" name="Rectangle 3" descr="Rectangle: Click to edit Master text styles&#10;Second level&#10;Third level&#10;Fourth level&#10;Fifth level"/>
          <p:cNvSpPr>
            <a:spLocks noGrp="1" noChangeArrowheads="1"/>
          </p:cNvSpPr>
          <p:nvPr>
            <p:ph type="body" idx="1"/>
          </p:nvPr>
        </p:nvSpPr>
        <p:spPr/>
        <p:txBody>
          <a:bodyPr>
            <a:normAutofit/>
          </a:bodyPr>
          <a:lstStyle/>
          <a:p>
            <a:pPr>
              <a:lnSpc>
                <a:spcPct val="90000"/>
              </a:lnSpc>
            </a:pPr>
            <a:r>
              <a:rPr lang="en-US" sz="2400" dirty="0" smtClean="0"/>
              <a:t>All decision problems in P are tractable </a:t>
            </a:r>
          </a:p>
          <a:p>
            <a:pPr>
              <a:lnSpc>
                <a:spcPct val="90000"/>
              </a:lnSpc>
            </a:pPr>
            <a:r>
              <a:rPr lang="en-US" sz="2400" dirty="0" smtClean="0"/>
              <a:t>If we assume that P</a:t>
            </a:r>
            <a:r>
              <a:rPr lang="en-US" sz="2400" dirty="0" smtClean="0">
                <a:latin typeface="Symbol" pitchFamily="18" charset="2"/>
                <a:sym typeface="Symbol" pitchFamily="18" charset="2"/>
              </a:rPr>
              <a:t></a:t>
            </a:r>
            <a:r>
              <a:rPr lang="en-US" sz="2400" dirty="0" smtClean="0"/>
              <a:t>NP, then some problems are in NP but not in P. </a:t>
            </a:r>
          </a:p>
          <a:p>
            <a:pPr>
              <a:lnSpc>
                <a:spcPct val="90000"/>
              </a:lnSpc>
            </a:pPr>
            <a:r>
              <a:rPr lang="en-US" sz="2400" dirty="0" smtClean="0"/>
              <a:t>They are difficult: no polynomial-time algorithms exist.</a:t>
            </a:r>
          </a:p>
          <a:p>
            <a:pPr>
              <a:lnSpc>
                <a:spcPct val="90000"/>
              </a:lnSpc>
            </a:pPr>
            <a:r>
              <a:rPr lang="en-US" sz="2400" dirty="0" smtClean="0"/>
              <a:t>Among decision problems in NP, there are problems where no polynomial algorithm is available and which can be transformed to each other in polynomial time. </a:t>
            </a:r>
          </a:p>
          <a:p>
            <a:pPr>
              <a:lnSpc>
                <a:spcPct val="90000"/>
              </a:lnSpc>
            </a:pPr>
            <a:r>
              <a:rPr lang="en-US" sz="2400" dirty="0" smtClean="0"/>
              <a:t>Consequently, a problem is denoted to be </a:t>
            </a:r>
            <a:r>
              <a:rPr lang="en-US" sz="2400" u="sng" dirty="0" smtClean="0"/>
              <a:t>NP-hard</a:t>
            </a:r>
            <a:r>
              <a:rPr lang="en-US" sz="2400" dirty="0" smtClean="0"/>
              <a:t> if an algorithm for solving this problem is polynomial-time reducible to an algorithm that is able to solve </a:t>
            </a:r>
            <a:r>
              <a:rPr lang="en-US" sz="2400" dirty="0" smtClean="0">
                <a:solidFill>
                  <a:schemeClr val="tx1"/>
                </a:solidFill>
              </a:rPr>
              <a:t>any</a:t>
            </a:r>
            <a:r>
              <a:rPr lang="en-US" sz="2400" dirty="0" smtClean="0"/>
              <a:t> problem in NP.</a:t>
            </a:r>
          </a:p>
        </p:txBody>
      </p:sp>
      <p:sp>
        <p:nvSpPr>
          <p:cNvPr id="1410052"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NP-hard</a:t>
            </a:r>
            <a:endParaRPr lang="en-US"/>
          </a:p>
        </p:txBody>
      </p:sp>
      <p:sp>
        <p:nvSpPr>
          <p:cNvPr id="3" name="Inhaltsplatzhalter 2"/>
          <p:cNvSpPr>
            <a:spLocks noGrp="1"/>
          </p:cNvSpPr>
          <p:nvPr>
            <p:ph idx="1"/>
          </p:nvPr>
        </p:nvSpPr>
        <p:spPr/>
        <p:txBody>
          <a:bodyPr>
            <a:normAutofit/>
          </a:bodyPr>
          <a:lstStyle/>
          <a:p>
            <a:pPr>
              <a:lnSpc>
                <a:spcPct val="90000"/>
              </a:lnSpc>
            </a:pPr>
            <a:r>
              <a:rPr lang="en-US" sz="2400" smtClean="0"/>
              <a:t>A problem </a:t>
            </a:r>
            <a:r>
              <a:rPr lang="en-US" sz="2400" smtClean="0">
                <a:latin typeface="cmmi10"/>
              </a:rPr>
              <a:t>A</a:t>
            </a:r>
            <a:r>
              <a:rPr lang="en-US" sz="2400" i="1" smtClean="0"/>
              <a:t> </a:t>
            </a:r>
            <a:r>
              <a:rPr lang="en-US" sz="2400" smtClean="0"/>
              <a:t>is polynomial-time reducible to a different problem </a:t>
            </a:r>
            <a:r>
              <a:rPr lang="en-US" sz="2400" smtClean="0">
                <a:latin typeface="cmmi10"/>
              </a:rPr>
              <a:t>B</a:t>
            </a:r>
            <a:r>
              <a:rPr lang="en-US" sz="2400" i="1" smtClean="0"/>
              <a:t> </a:t>
            </a:r>
            <a:r>
              <a:rPr lang="en-US" sz="2400" smtClean="0"/>
              <a:t>if and only if there is a transformation that transforms any solution of </a:t>
            </a:r>
            <a:r>
              <a:rPr lang="en-US" sz="2400" smtClean="0">
                <a:latin typeface="cmmi10"/>
              </a:rPr>
              <a:t>A</a:t>
            </a:r>
            <a:r>
              <a:rPr lang="en-US" sz="2400" smtClean="0"/>
              <a:t> into a solution of </a:t>
            </a:r>
            <a:r>
              <a:rPr lang="en-US" sz="2400" smtClean="0">
                <a:latin typeface="cmmi10"/>
              </a:rPr>
              <a:t>B</a:t>
            </a:r>
            <a:r>
              <a:rPr lang="en-US" sz="2400" smtClean="0"/>
              <a:t> in polynomial time such that if and only if a solution is a “yes” instance for </a:t>
            </a:r>
            <a:r>
              <a:rPr lang="en-US" sz="2400" smtClean="0">
                <a:latin typeface="cmmi10"/>
              </a:rPr>
              <a:t>A</a:t>
            </a:r>
            <a:r>
              <a:rPr lang="en-US" sz="2400" smtClean="0"/>
              <a:t> it is also a “yes” instance for </a:t>
            </a:r>
            <a:r>
              <a:rPr lang="en-US" sz="2400" smtClean="0">
                <a:latin typeface="cmmi10"/>
              </a:rPr>
              <a:t>B</a:t>
            </a:r>
            <a:r>
              <a:rPr lang="en-US" sz="2400" smtClean="0"/>
              <a:t>.</a:t>
            </a:r>
          </a:p>
          <a:p>
            <a:pPr>
              <a:lnSpc>
                <a:spcPct val="90000"/>
              </a:lnSpc>
            </a:pPr>
            <a:r>
              <a:rPr lang="en-US" sz="2400" smtClean="0"/>
              <a:t>Informally, a problem </a:t>
            </a:r>
            <a:r>
              <a:rPr lang="en-US" sz="2400" smtClean="0">
                <a:latin typeface="cmmi10"/>
              </a:rPr>
              <a:t>A</a:t>
            </a:r>
            <a:r>
              <a:rPr lang="en-US" sz="2400" smtClean="0"/>
              <a:t> is reducible to some other problem </a:t>
            </a:r>
            <a:r>
              <a:rPr lang="en-US" sz="2400" smtClean="0">
                <a:latin typeface="cmmi10"/>
              </a:rPr>
              <a:t>B</a:t>
            </a:r>
            <a:r>
              <a:rPr lang="en-US" sz="2400" smtClean="0"/>
              <a:t> if problem </a:t>
            </a:r>
            <a:r>
              <a:rPr lang="en-US" sz="2400" smtClean="0">
                <a:latin typeface="cmmi10"/>
              </a:rPr>
              <a:t>B</a:t>
            </a:r>
            <a:r>
              <a:rPr lang="en-US" sz="2400" smtClean="0"/>
              <a:t> has same difficulty or is easier than problem </a:t>
            </a:r>
            <a:r>
              <a:rPr lang="en-US" sz="2400" smtClean="0">
                <a:latin typeface="cmmi10"/>
              </a:rPr>
              <a:t>A</a:t>
            </a:r>
            <a:r>
              <a:rPr lang="en-US" sz="2400" smtClean="0"/>
              <a:t>.</a:t>
            </a:r>
          </a:p>
          <a:p>
            <a:pPr>
              <a:lnSpc>
                <a:spcPct val="90000"/>
              </a:lnSpc>
            </a:pPr>
            <a:r>
              <a:rPr lang="en-US" sz="2400" smtClean="0"/>
              <a:t>Therefore, NP-hard problems are at least as hard as any other problem in NP, although they might be harder. Therefore, NP-hard problems are not necessarily in NP.</a:t>
            </a:r>
          </a:p>
          <a:p>
            <a:endParaRPr lang="en-US" sz="2400"/>
          </a:p>
        </p:txBody>
      </p:sp>
      <p:sp>
        <p:nvSpPr>
          <p:cNvPr id="5"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8" name="Rectangle 2"/>
          <p:cNvSpPr>
            <a:spLocks noGrp="1" noChangeArrowheads="1"/>
          </p:cNvSpPr>
          <p:nvPr>
            <p:ph type="title"/>
          </p:nvPr>
        </p:nvSpPr>
        <p:spPr/>
        <p:txBody>
          <a:bodyPr/>
          <a:lstStyle/>
          <a:p>
            <a:r>
              <a:rPr lang="en-US" smtClean="0"/>
              <a:t>NP-complete</a:t>
            </a:r>
          </a:p>
        </p:txBody>
      </p:sp>
      <p:sp>
        <p:nvSpPr>
          <p:cNvPr id="1412099" name="Rectangle 3" descr="Rectangle: Click to edit Master text styles&#10;Second level&#10;Third level&#10;Fourth level&#10;Fifth level"/>
          <p:cNvSpPr>
            <a:spLocks noGrp="1" noChangeArrowheads="1"/>
          </p:cNvSpPr>
          <p:nvPr>
            <p:ph type="body" idx="1"/>
          </p:nvPr>
        </p:nvSpPr>
        <p:spPr>
          <a:xfrm>
            <a:off x="533400" y="1600200"/>
            <a:ext cx="8305800" cy="4924425"/>
          </a:xfrm>
        </p:spPr>
        <p:txBody>
          <a:bodyPr>
            <a:noAutofit/>
          </a:bodyPr>
          <a:lstStyle/>
          <a:p>
            <a:pPr>
              <a:lnSpc>
                <a:spcPct val="80000"/>
              </a:lnSpc>
            </a:pPr>
            <a:r>
              <a:rPr lang="en-US" sz="2400" smtClean="0"/>
              <a:t>Cook introduced the set of NP-complete problems as a subset of NP. </a:t>
            </a:r>
          </a:p>
          <a:p>
            <a:pPr>
              <a:lnSpc>
                <a:spcPct val="80000"/>
              </a:lnSpc>
            </a:pPr>
            <a:r>
              <a:rPr lang="en-US" sz="2400" smtClean="0"/>
              <a:t>A decision problem </a:t>
            </a:r>
            <a:r>
              <a:rPr lang="en-US" sz="2400" smtClean="0">
                <a:latin typeface="cmmi10"/>
              </a:rPr>
              <a:t>A</a:t>
            </a:r>
            <a:r>
              <a:rPr lang="en-US" sz="2400" smtClean="0"/>
              <a:t> is denoted to be NP-complete if</a:t>
            </a:r>
          </a:p>
          <a:p>
            <a:pPr lvl="1">
              <a:lnSpc>
                <a:spcPct val="80000"/>
              </a:lnSpc>
            </a:pPr>
            <a:r>
              <a:rPr lang="en-US" sz="2400" smtClean="0">
                <a:latin typeface="cmmi10"/>
              </a:rPr>
              <a:t>A</a:t>
            </a:r>
            <a:r>
              <a:rPr lang="en-US" sz="2400" i="1" smtClean="0"/>
              <a:t> </a:t>
            </a:r>
            <a:r>
              <a:rPr lang="en-US" sz="2400" smtClean="0"/>
              <a:t>is in NP and</a:t>
            </a:r>
          </a:p>
          <a:p>
            <a:pPr lvl="1">
              <a:lnSpc>
                <a:spcPct val="80000"/>
              </a:lnSpc>
            </a:pPr>
            <a:r>
              <a:rPr lang="en-US" sz="2400" smtClean="0">
                <a:latin typeface="cmmi10"/>
              </a:rPr>
              <a:t>A </a:t>
            </a:r>
            <a:r>
              <a:rPr lang="en-US" sz="2400" smtClean="0"/>
              <a:t>is NP-hard.</a:t>
            </a:r>
          </a:p>
          <a:p>
            <a:pPr>
              <a:lnSpc>
                <a:spcPct val="80000"/>
              </a:lnSpc>
            </a:pPr>
            <a:r>
              <a:rPr lang="en-US" sz="2400" smtClean="0"/>
              <a:t>No other problem in NP is more than a polynomial factor harder than any NP-complete problem. </a:t>
            </a:r>
          </a:p>
          <a:p>
            <a:pPr>
              <a:lnSpc>
                <a:spcPct val="80000"/>
              </a:lnSpc>
            </a:pPr>
            <a:r>
              <a:rPr lang="en-US" sz="2400" smtClean="0"/>
              <a:t>NP-complete problems are the </a:t>
            </a:r>
            <a:r>
              <a:rPr lang="en-US" sz="2400" smtClean="0">
                <a:solidFill>
                  <a:schemeClr val="tx1"/>
                </a:solidFill>
              </a:rPr>
              <a:t>most difficult problems</a:t>
            </a:r>
            <a:r>
              <a:rPr lang="en-US" sz="2400" smtClean="0"/>
              <a:t> in NP. </a:t>
            </a:r>
          </a:p>
        </p:txBody>
      </p:sp>
      <p:sp>
        <p:nvSpPr>
          <p:cNvPr id="1412100"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NP-complete</a:t>
            </a:r>
            <a:endParaRPr lang="en-US"/>
          </a:p>
        </p:txBody>
      </p:sp>
      <p:sp>
        <p:nvSpPr>
          <p:cNvPr id="3" name="Inhaltsplatzhalter 2"/>
          <p:cNvSpPr>
            <a:spLocks noGrp="1"/>
          </p:cNvSpPr>
          <p:nvPr>
            <p:ph idx="1"/>
          </p:nvPr>
        </p:nvSpPr>
        <p:spPr/>
        <p:txBody>
          <a:bodyPr>
            <a:normAutofit/>
          </a:bodyPr>
          <a:lstStyle/>
          <a:p>
            <a:r>
              <a:rPr lang="en-US" sz="2400" dirty="0" smtClean="0"/>
              <a:t>All NP-complete problems form one set: NP-complete problems have the same complexity. </a:t>
            </a:r>
          </a:p>
          <a:p>
            <a:r>
              <a:rPr lang="en-US" sz="2400" dirty="0" smtClean="0"/>
              <a:t>However, it is unclear if NP-complete problems are tractable, or not. </a:t>
            </a:r>
          </a:p>
          <a:p>
            <a:r>
              <a:rPr lang="en-US" sz="2400" dirty="0" smtClean="0"/>
              <a:t>If we are able to find a polynomial-time algorithm for any one of the NP-complete problems, then every NP-complete problem can be solved in polynomial time. </a:t>
            </a:r>
          </a:p>
          <a:p>
            <a:r>
              <a:rPr lang="en-US" sz="2400" dirty="0" smtClean="0"/>
              <a:t>Then, also all other problems in NP can be solved in polynomial time (are tractable) and thus P=NP. </a:t>
            </a:r>
          </a:p>
          <a:p>
            <a:r>
              <a:rPr lang="en-US" sz="2400" dirty="0" smtClean="0"/>
              <a:t>On the other hand, if it can be shown that one NP-complete problem is intractable, then all NP-complete problems are intractable and P</a:t>
            </a:r>
            <a:r>
              <a:rPr lang="en-US" sz="2400" dirty="0" smtClean="0">
                <a:latin typeface="Symbol" pitchFamily="18" charset="2"/>
                <a:sym typeface="Symbol" pitchFamily="18" charset="2"/>
              </a:rPr>
              <a:t></a:t>
            </a:r>
            <a:r>
              <a:rPr lang="en-US" sz="2400" dirty="0" smtClean="0"/>
              <a:t> NP (one million Dollar question!).</a:t>
            </a:r>
          </a:p>
          <a:p>
            <a:endParaRPr lang="en-US" sz="2400" dirty="0"/>
          </a:p>
        </p:txBody>
      </p:sp>
      <p:sp>
        <p:nvSpPr>
          <p:cNvPr id="7"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smtClean="0"/>
              <a:t>Different classes of NP optimization problems</a:t>
            </a:r>
            <a:endParaRPr lang="en-US" dirty="0"/>
          </a:p>
        </p:txBody>
      </p:sp>
      <p:pic>
        <p:nvPicPr>
          <p:cNvPr id="5" name="Inhaltsplatzhalter 4" descr="3-approximation.eps"/>
          <p:cNvPicPr>
            <a:picLocks noGrp="1" noChangeAspect="1"/>
          </p:cNvPicPr>
          <p:nvPr>
            <p:ph idx="1"/>
          </p:nvPr>
        </p:nvPicPr>
        <p:blipFill>
          <a:blip r:embed="rId3" cstate="print"/>
          <a:stretch>
            <a:fillRect/>
          </a:stretch>
        </p:blipFill>
        <p:spPr>
          <a:xfrm>
            <a:off x="2555776" y="1988840"/>
            <a:ext cx="3306092" cy="4388086"/>
          </a:xfrm>
        </p:spPr>
      </p:pic>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Problem Complexity</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smtClean="0"/>
              <a:t>No-Free-Lunch Theorem and Black-box optimization </a:t>
            </a:r>
            <a:endParaRPr lang="en-US" dirty="0"/>
          </a:p>
        </p:txBody>
      </p:sp>
      <p:sp>
        <p:nvSpPr>
          <p:cNvPr id="3" name="Inhaltsplatzhalter 2"/>
          <p:cNvSpPr>
            <a:spLocks noGrp="1"/>
          </p:cNvSpPr>
          <p:nvPr>
            <p:ph idx="1"/>
          </p:nvPr>
        </p:nvSpPr>
        <p:spPr/>
        <p:txBody>
          <a:bodyPr>
            <a:normAutofit fontScale="85000" lnSpcReduction="10000"/>
          </a:bodyPr>
          <a:lstStyle/>
          <a:p>
            <a:r>
              <a:rPr lang="en-US" dirty="0" smtClean="0"/>
              <a:t>There is a trade-off between effectiveness and application range of optimization methods</a:t>
            </a:r>
          </a:p>
          <a:p>
            <a:r>
              <a:rPr lang="en-US" dirty="0" smtClean="0"/>
              <a:t>Black-box optimization methods are algorithms that need no additional information about the structure of a problem but are able to reliably and efficiently return high-quality solutions for a large variety of different optimization problems</a:t>
            </a:r>
          </a:p>
          <a:p>
            <a:r>
              <a:rPr lang="en-US" dirty="0" smtClean="0"/>
              <a:t>NFL theorem says that Black-box optimization is not possible</a:t>
            </a:r>
          </a:p>
          <a:p>
            <a:r>
              <a:rPr lang="en-US" dirty="0" smtClean="0"/>
              <a:t> An algorithm's performance can only be high if (correct) problem-specific assumptions are made about the structure of the optimization problem and the algorithm is able to exploit these problem-specific properties.</a:t>
            </a:r>
          </a:p>
        </p:txBody>
      </p:sp>
      <p:sp>
        <p:nvSpPr>
          <p:cNvPr id="4" name="Textplatzhalter 3"/>
          <p:cNvSpPr>
            <a:spLocks noGrp="1"/>
          </p:cNvSpPr>
          <p:nvPr>
            <p:ph type="body" sz="quarter" idx="10"/>
          </p:nvPr>
        </p:nvSpPr>
        <p:spPr/>
        <p:txBody>
          <a:bodyPr/>
          <a:lstStyle/>
          <a:p>
            <a:r>
              <a:rPr lang="en-US" dirty="0" smtClean="0"/>
              <a:t>Optimization Problems - NFL</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No-Free-Lunch Theorem</a:t>
            </a:r>
            <a:endParaRPr lang="en-US" dirty="0"/>
          </a:p>
        </p:txBody>
      </p:sp>
      <p:sp>
        <p:nvSpPr>
          <p:cNvPr id="3" name="Inhaltsplatzhalter 2"/>
          <p:cNvSpPr>
            <a:spLocks noGrp="1"/>
          </p:cNvSpPr>
          <p:nvPr>
            <p:ph idx="1"/>
          </p:nvPr>
        </p:nvSpPr>
        <p:spPr/>
        <p:txBody>
          <a:bodyPr>
            <a:normAutofit fontScale="92500" lnSpcReduction="10000"/>
          </a:bodyPr>
          <a:lstStyle/>
          <a:p>
            <a:pPr>
              <a:buNone/>
            </a:pPr>
            <a:r>
              <a:rPr lang="en-US" dirty="0" smtClean="0">
                <a:latin typeface="Arial" pitchFamily="34" charset="0"/>
                <a:cs typeface="Arial" pitchFamily="34" charset="0"/>
              </a:rPr>
              <a:t>	</a:t>
            </a:r>
            <a:r>
              <a:rPr lang="en-US" i="1" dirty="0" smtClean="0">
                <a:latin typeface="Arial" pitchFamily="34" charset="0"/>
                <a:cs typeface="Arial" pitchFamily="34" charset="0"/>
              </a:rPr>
              <a:t>… for both static and time dependent optimization problems, the average performance of any pair of algorithms across all possible problems is exactly identical. This means in particular that if some algorithm </a:t>
            </a:r>
            <a:r>
              <a:rPr lang="en-US" i="1" dirty="0" smtClean="0">
                <a:latin typeface="Calibri"/>
                <a:cs typeface="Arial" pitchFamily="34" charset="0"/>
              </a:rPr>
              <a:t>A</a:t>
            </a:r>
            <a:r>
              <a:rPr lang="en-US" i="1" baseline="-25000" dirty="0" smtClean="0">
                <a:latin typeface="Arial"/>
                <a:cs typeface="Arial" pitchFamily="34" charset="0"/>
              </a:rPr>
              <a:t>1</a:t>
            </a:r>
            <a:r>
              <a:rPr lang="en-US" i="1" dirty="0" smtClean="0">
                <a:latin typeface="Calibri"/>
                <a:cs typeface="Arial" pitchFamily="34" charset="0"/>
              </a:rPr>
              <a:t>'s</a:t>
            </a:r>
            <a:r>
              <a:rPr lang="en-US" i="1" dirty="0" smtClean="0">
                <a:latin typeface="Arial" pitchFamily="34" charset="0"/>
                <a:cs typeface="Arial" pitchFamily="34" charset="0"/>
              </a:rPr>
              <a:t> performance is superior to that of another algorithm </a:t>
            </a:r>
            <a:r>
              <a:rPr lang="en-US" i="1" dirty="0" smtClean="0">
                <a:latin typeface="Calibri"/>
                <a:cs typeface="Arial" pitchFamily="34" charset="0"/>
              </a:rPr>
              <a:t>A</a:t>
            </a:r>
            <a:r>
              <a:rPr lang="en-US" i="1" baseline="-25000" dirty="0" smtClean="0">
                <a:latin typeface="Arial"/>
                <a:cs typeface="Arial" pitchFamily="34" charset="0"/>
              </a:rPr>
              <a:t>2</a:t>
            </a:r>
            <a:r>
              <a:rPr lang="en-US" i="1" dirty="0" smtClean="0">
                <a:latin typeface="Arial" pitchFamily="34" charset="0"/>
                <a:cs typeface="Arial" pitchFamily="34" charset="0"/>
              </a:rPr>
              <a:t> over some set of optimization problems, then the reverse must be true over the set of all other optimization problems (</a:t>
            </a:r>
            <a:r>
              <a:rPr lang="en-US" i="1" dirty="0" err="1" smtClean="0">
                <a:latin typeface="Arial" pitchFamily="34" charset="0"/>
                <a:cs typeface="Arial" pitchFamily="34" charset="0"/>
              </a:rPr>
              <a:t>Wolpert</a:t>
            </a:r>
            <a:r>
              <a:rPr lang="en-US" i="1" dirty="0" smtClean="0">
                <a:latin typeface="Arial" pitchFamily="34" charset="0"/>
                <a:cs typeface="Arial" pitchFamily="34" charset="0"/>
              </a:rPr>
              <a:t> and Macready, </a:t>
            </a:r>
            <a:r>
              <a:rPr lang="en-US" i="1" smtClean="0">
                <a:latin typeface="Arial" pitchFamily="34" charset="0"/>
                <a:cs typeface="Arial" pitchFamily="34" charset="0"/>
              </a:rPr>
              <a:t>1997)</a:t>
            </a:r>
            <a:endParaRPr lang="en-US" i="1" dirty="0">
              <a:latin typeface="Arial" pitchFamily="34" charset="0"/>
              <a:cs typeface="Arial" pitchFamily="34" charset="0"/>
            </a:endParaRPr>
          </a:p>
        </p:txBody>
      </p:sp>
      <p:sp>
        <p:nvSpPr>
          <p:cNvPr id="4" name="Textplatzhalter 3"/>
          <p:cNvSpPr>
            <a:spLocks noGrp="1"/>
          </p:cNvSpPr>
          <p:nvPr>
            <p:ph type="body" sz="quarter" idx="10"/>
          </p:nvPr>
        </p:nvSpPr>
        <p:spPr/>
        <p:txBody>
          <a:bodyPr/>
          <a:lstStyle/>
          <a:p>
            <a:r>
              <a:rPr lang="en-US" dirty="0" smtClean="0"/>
              <a:t>Optimization Problems - NFL</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normAutofit fontScale="70000" lnSpcReduction="20000"/>
          </a:bodyPr>
          <a:lstStyle/>
          <a:p>
            <a:r>
              <a:rPr lang="en-US" dirty="0" smtClean="0"/>
              <a:t>Optimization Problem </a:t>
            </a:r>
            <a:r>
              <a:rPr lang="en-US" i="1" dirty="0" smtClean="0"/>
              <a:t>f;</a:t>
            </a:r>
            <a:r>
              <a:rPr lang="en-US" dirty="0" smtClean="0"/>
              <a:t> </a:t>
            </a:r>
            <a:r>
              <a:rPr lang="en-US" i="1" dirty="0" smtClean="0"/>
              <a:t>X</a:t>
            </a:r>
            <a:r>
              <a:rPr lang="en-US" dirty="0" smtClean="0"/>
              <a:t> </a:t>
            </a:r>
            <a:r>
              <a:rPr lang="en-US" dirty="0" smtClean="0">
                <a:sym typeface="Wingdings" pitchFamily="2" charset="2"/>
              </a:rPr>
              <a:t> </a:t>
            </a:r>
            <a:r>
              <a:rPr lang="en-US" i="1" dirty="0" smtClean="0">
                <a:sym typeface="Wingdings" pitchFamily="2" charset="2"/>
              </a:rPr>
              <a:t>Y</a:t>
            </a:r>
            <a:endParaRPr lang="en-US" dirty="0" smtClean="0">
              <a:sym typeface="Symbol" pitchFamily="18" charset="2"/>
            </a:endParaRPr>
          </a:p>
          <a:p>
            <a:pPr lvl="1"/>
            <a:r>
              <a:rPr lang="en-US" dirty="0" smtClean="0">
                <a:sym typeface="Wingdings" pitchFamily="2" charset="2"/>
              </a:rPr>
              <a:t>X is finite</a:t>
            </a:r>
            <a:endParaRPr lang="en-US" i="1" dirty="0" smtClean="0">
              <a:sym typeface="Wingdings" pitchFamily="2" charset="2"/>
            </a:endParaRPr>
          </a:p>
          <a:p>
            <a:pPr lvl="1"/>
            <a:r>
              <a:rPr lang="en-US" i="1" dirty="0" smtClean="0">
                <a:sym typeface="Wingdings" pitchFamily="2" charset="2"/>
              </a:rPr>
              <a:t>Y </a:t>
            </a:r>
            <a:r>
              <a:rPr lang="en-US" dirty="0" smtClean="0">
                <a:sym typeface="Wingdings" pitchFamily="2" charset="2"/>
              </a:rPr>
              <a:t>is finite and ordered</a:t>
            </a:r>
          </a:p>
          <a:p>
            <a:r>
              <a:rPr lang="en-US" dirty="0" smtClean="0"/>
              <a:t>Heuristics search method </a:t>
            </a:r>
            <a:r>
              <a:rPr lang="en-US" i="1" dirty="0" smtClean="0"/>
              <a:t>H</a:t>
            </a:r>
          </a:p>
          <a:p>
            <a:r>
              <a:rPr lang="en-US" dirty="0" smtClean="0"/>
              <a:t>Sequence of solutions generated by H:</a:t>
            </a:r>
            <a:br>
              <a:rPr lang="en-US" dirty="0" smtClean="0"/>
            </a:br>
            <a:r>
              <a:rPr lang="en-US" dirty="0" smtClean="0"/>
              <a:t>	</a:t>
            </a:r>
            <a:r>
              <a:rPr lang="en-US" i="1" dirty="0" smtClean="0"/>
              <a:t>H</a:t>
            </a:r>
            <a:r>
              <a:rPr lang="en-US" dirty="0" smtClean="0"/>
              <a:t>( </a:t>
            </a:r>
            <a:r>
              <a:rPr lang="en-US" i="1" dirty="0" smtClean="0"/>
              <a:t>f</a:t>
            </a:r>
            <a:r>
              <a:rPr lang="en-US" dirty="0" smtClean="0"/>
              <a:t>, </a:t>
            </a:r>
            <a:r>
              <a:rPr lang="en-US" i="1" dirty="0" smtClean="0"/>
              <a:t>m</a:t>
            </a:r>
            <a:r>
              <a:rPr lang="en-US" dirty="0" smtClean="0"/>
              <a:t> ) = ((</a:t>
            </a:r>
            <a:r>
              <a:rPr lang="en-US" i="1" dirty="0" smtClean="0"/>
              <a:t>x</a:t>
            </a:r>
            <a:r>
              <a:rPr lang="en-US" baseline="-25000" dirty="0" smtClean="0"/>
              <a:t>1</a:t>
            </a:r>
            <a:r>
              <a:rPr lang="en-US" dirty="0" smtClean="0"/>
              <a:t>, </a:t>
            </a:r>
            <a:r>
              <a:rPr lang="en-US" i="1" dirty="0" smtClean="0"/>
              <a:t>f</a:t>
            </a:r>
            <a:r>
              <a:rPr lang="en-US" dirty="0" smtClean="0"/>
              <a:t>(</a:t>
            </a:r>
            <a:r>
              <a:rPr lang="en-US" i="1" dirty="0" smtClean="0"/>
              <a:t>x</a:t>
            </a:r>
            <a:r>
              <a:rPr lang="en-US" baseline="-25000" dirty="0" smtClean="0"/>
              <a:t>1</a:t>
            </a:r>
            <a:r>
              <a:rPr lang="en-US" dirty="0" smtClean="0"/>
              <a:t>)), (</a:t>
            </a:r>
            <a:r>
              <a:rPr lang="en-US" i="1" dirty="0" smtClean="0"/>
              <a:t>x</a:t>
            </a:r>
            <a:r>
              <a:rPr lang="en-US" baseline="-25000" dirty="0" smtClean="0"/>
              <a:t>2</a:t>
            </a:r>
            <a:r>
              <a:rPr lang="en-US" dirty="0" smtClean="0"/>
              <a:t>, </a:t>
            </a:r>
            <a:r>
              <a:rPr lang="en-US" i="1" dirty="0" smtClean="0"/>
              <a:t>f</a:t>
            </a:r>
            <a:r>
              <a:rPr lang="en-US" dirty="0" smtClean="0"/>
              <a:t>(</a:t>
            </a:r>
            <a:r>
              <a:rPr lang="en-US" i="1" dirty="0" smtClean="0"/>
              <a:t>x</a:t>
            </a:r>
            <a:r>
              <a:rPr lang="en-US" baseline="-25000" dirty="0" smtClean="0"/>
              <a:t>2</a:t>
            </a:r>
            <a:r>
              <a:rPr lang="en-US" dirty="0" smtClean="0"/>
              <a:t>)), …, (</a:t>
            </a:r>
            <a:r>
              <a:rPr lang="en-US" i="1" dirty="0" err="1" smtClean="0"/>
              <a:t>x</a:t>
            </a:r>
            <a:r>
              <a:rPr lang="en-US" baseline="-25000" dirty="0" err="1" smtClean="0"/>
              <a:t>m</a:t>
            </a:r>
            <a:r>
              <a:rPr lang="en-US" dirty="0" smtClean="0"/>
              <a:t>, </a:t>
            </a:r>
            <a:r>
              <a:rPr lang="en-US" i="1" dirty="0" smtClean="0"/>
              <a:t>f</a:t>
            </a:r>
            <a:r>
              <a:rPr lang="en-US" dirty="0" smtClean="0"/>
              <a:t>(</a:t>
            </a:r>
            <a:r>
              <a:rPr lang="en-US" i="1" dirty="0" err="1" smtClean="0"/>
              <a:t>x</a:t>
            </a:r>
            <a:r>
              <a:rPr lang="en-US" baseline="-25000" dirty="0" err="1" smtClean="0"/>
              <a:t>m</a:t>
            </a:r>
            <a:r>
              <a:rPr lang="en-US" dirty="0" smtClean="0"/>
              <a:t>)))</a:t>
            </a:r>
          </a:p>
          <a:p>
            <a:r>
              <a:rPr lang="en-US" i="1" dirty="0" smtClean="0"/>
              <a:t>H</a:t>
            </a:r>
            <a:r>
              <a:rPr lang="en-US" dirty="0" smtClean="0"/>
              <a:t>  generates </a:t>
            </a:r>
            <a:r>
              <a:rPr lang="en-US" i="1" dirty="0" smtClean="0"/>
              <a:t>x</a:t>
            </a:r>
            <a:r>
              <a:rPr lang="en-US" i="1" baseline="-25000" dirty="0" smtClean="0"/>
              <a:t>m</a:t>
            </a:r>
            <a:r>
              <a:rPr lang="en-US" baseline="-25000" dirty="0" smtClean="0"/>
              <a:t>+1</a:t>
            </a:r>
            <a:r>
              <a:rPr lang="en-US" dirty="0" smtClean="0"/>
              <a:t> dependent on </a:t>
            </a:r>
            <a:r>
              <a:rPr lang="en-US" i="1" dirty="0" smtClean="0"/>
              <a:t>H</a:t>
            </a:r>
            <a:r>
              <a:rPr lang="en-US" dirty="0" smtClean="0"/>
              <a:t>( </a:t>
            </a:r>
            <a:r>
              <a:rPr lang="en-US" i="1" dirty="0" smtClean="0"/>
              <a:t>f</a:t>
            </a:r>
            <a:r>
              <a:rPr lang="en-US" dirty="0" smtClean="0"/>
              <a:t>, </a:t>
            </a:r>
            <a:r>
              <a:rPr lang="en-US" i="1" dirty="0" smtClean="0"/>
              <a:t>m </a:t>
            </a:r>
            <a:r>
              <a:rPr lang="en-US" dirty="0" smtClean="0"/>
              <a:t>)</a:t>
            </a:r>
            <a:endParaRPr lang="en-US" baseline="-25000" dirty="0" smtClean="0"/>
          </a:p>
          <a:p>
            <a:pPr lvl="1"/>
            <a:r>
              <a:rPr lang="en-US" dirty="0" smtClean="0"/>
              <a:t>„Black-Box Algorithm“, solutions are only sampled once</a:t>
            </a:r>
          </a:p>
          <a:p>
            <a:r>
              <a:rPr lang="en-US" dirty="0" smtClean="0"/>
              <a:t>We observe a sequence of fitness values </a:t>
            </a:r>
            <a:r>
              <a:rPr lang="en-US" i="1" dirty="0" smtClean="0"/>
              <a:t>H</a:t>
            </a:r>
            <a:r>
              <a:rPr lang="en-US" i="1" baseline="30000" dirty="0" smtClean="0"/>
              <a:t>Y</a:t>
            </a:r>
            <a:r>
              <a:rPr lang="en-US" dirty="0" smtClean="0"/>
              <a:t>( </a:t>
            </a:r>
            <a:r>
              <a:rPr lang="en-US" i="1" dirty="0" smtClean="0"/>
              <a:t>f</a:t>
            </a:r>
            <a:r>
              <a:rPr lang="en-US" dirty="0" smtClean="0"/>
              <a:t>, </a:t>
            </a:r>
            <a:r>
              <a:rPr lang="en-US" i="1" dirty="0" smtClean="0"/>
              <a:t>m </a:t>
            </a:r>
            <a:r>
              <a:rPr lang="en-US" dirty="0" smtClean="0"/>
              <a:t>) = (</a:t>
            </a:r>
            <a:r>
              <a:rPr lang="en-US" i="1" dirty="0" smtClean="0"/>
              <a:t>f</a:t>
            </a:r>
            <a:r>
              <a:rPr lang="en-US" dirty="0" smtClean="0"/>
              <a:t>(</a:t>
            </a:r>
            <a:r>
              <a:rPr lang="en-US" i="1" dirty="0" smtClean="0"/>
              <a:t>x</a:t>
            </a:r>
            <a:r>
              <a:rPr lang="en-US" baseline="-25000" dirty="0" smtClean="0"/>
              <a:t>1</a:t>
            </a:r>
            <a:r>
              <a:rPr lang="en-US" dirty="0" smtClean="0"/>
              <a:t>), </a:t>
            </a:r>
            <a:r>
              <a:rPr lang="en-US" i="1" dirty="0" smtClean="0"/>
              <a:t>f</a:t>
            </a:r>
            <a:r>
              <a:rPr lang="en-US" dirty="0" smtClean="0"/>
              <a:t>(</a:t>
            </a:r>
            <a:r>
              <a:rPr lang="en-US" i="1" dirty="0" smtClean="0"/>
              <a:t>x</a:t>
            </a:r>
            <a:r>
              <a:rPr lang="en-US" baseline="-25000" dirty="0" smtClean="0"/>
              <a:t>2</a:t>
            </a:r>
            <a:r>
              <a:rPr lang="en-US" dirty="0" smtClean="0"/>
              <a:t>), …, </a:t>
            </a:r>
            <a:r>
              <a:rPr lang="en-US" i="1" dirty="0" smtClean="0"/>
              <a:t>f</a:t>
            </a:r>
            <a:r>
              <a:rPr lang="en-US" dirty="0" smtClean="0"/>
              <a:t>(</a:t>
            </a:r>
            <a:r>
              <a:rPr lang="en-US" i="1" dirty="0" err="1" smtClean="0"/>
              <a:t>x</a:t>
            </a:r>
            <a:r>
              <a:rPr lang="en-US" i="1" baseline="-25000" dirty="0" err="1" smtClean="0"/>
              <a:t>m</a:t>
            </a:r>
            <a:r>
              <a:rPr lang="en-US" dirty="0" smtClean="0"/>
              <a:t>))</a:t>
            </a:r>
          </a:p>
          <a:p>
            <a:r>
              <a:rPr lang="en-US" dirty="0" smtClean="0"/>
              <a:t>We measure performance of search </a:t>
            </a:r>
            <a:r>
              <a:rPr lang="en-US" i="1" dirty="0" smtClean="0"/>
              <a:t>g</a:t>
            </a:r>
            <a:r>
              <a:rPr lang="en-US" dirty="0" smtClean="0"/>
              <a:t>:</a:t>
            </a:r>
          </a:p>
          <a:p>
            <a:pPr lvl="1"/>
            <a:r>
              <a:rPr lang="en-US" i="1" dirty="0" smtClean="0"/>
              <a:t>g</a:t>
            </a:r>
            <a:r>
              <a:rPr lang="en-US" dirty="0" smtClean="0"/>
              <a:t>( </a:t>
            </a:r>
            <a:r>
              <a:rPr lang="en-US" i="1" dirty="0" smtClean="0"/>
              <a:t>H</a:t>
            </a:r>
            <a:r>
              <a:rPr lang="en-US" i="1" baseline="30000" dirty="0" smtClean="0"/>
              <a:t>Y</a:t>
            </a:r>
            <a:r>
              <a:rPr lang="en-US" dirty="0" smtClean="0"/>
              <a:t>( </a:t>
            </a:r>
            <a:r>
              <a:rPr lang="en-US" i="1" dirty="0" smtClean="0"/>
              <a:t>f</a:t>
            </a:r>
            <a:r>
              <a:rPr lang="en-US" dirty="0" smtClean="0"/>
              <a:t>, </a:t>
            </a:r>
            <a:r>
              <a:rPr lang="en-US" i="1" dirty="0" smtClean="0"/>
              <a:t>m </a:t>
            </a:r>
            <a:r>
              <a:rPr lang="en-US" dirty="0" smtClean="0"/>
              <a:t>) )</a:t>
            </a:r>
          </a:p>
          <a:p>
            <a:pPr lvl="1"/>
            <a:r>
              <a:rPr lang="en-US" dirty="0" smtClean="0"/>
              <a:t>Example: </a:t>
            </a:r>
            <a:r>
              <a:rPr lang="en-US" i="1" dirty="0" smtClean="0"/>
              <a:t>g</a:t>
            </a:r>
            <a:r>
              <a:rPr lang="en-US" dirty="0" smtClean="0"/>
              <a:t>(</a:t>
            </a:r>
            <a:r>
              <a:rPr lang="en-US" i="1" dirty="0" smtClean="0"/>
              <a:t>f</a:t>
            </a:r>
            <a:r>
              <a:rPr lang="en-US" dirty="0" smtClean="0"/>
              <a:t>(</a:t>
            </a:r>
            <a:r>
              <a:rPr lang="en-US" i="1" dirty="0" smtClean="0"/>
              <a:t>x</a:t>
            </a:r>
            <a:r>
              <a:rPr lang="en-US" baseline="-25000" dirty="0" smtClean="0"/>
              <a:t>1</a:t>
            </a:r>
            <a:r>
              <a:rPr lang="en-US" dirty="0" smtClean="0"/>
              <a:t>), </a:t>
            </a:r>
            <a:r>
              <a:rPr lang="en-US" i="1" dirty="0" smtClean="0"/>
              <a:t>f</a:t>
            </a:r>
            <a:r>
              <a:rPr lang="en-US" dirty="0" smtClean="0"/>
              <a:t>(</a:t>
            </a:r>
            <a:r>
              <a:rPr lang="en-US" i="1" dirty="0" smtClean="0"/>
              <a:t>x</a:t>
            </a:r>
            <a:r>
              <a:rPr lang="en-US" baseline="-25000" dirty="0" smtClean="0"/>
              <a:t>2</a:t>
            </a:r>
            <a:r>
              <a:rPr lang="en-US" dirty="0" smtClean="0"/>
              <a:t>), …, </a:t>
            </a:r>
            <a:r>
              <a:rPr lang="en-US" i="1" dirty="0" smtClean="0"/>
              <a:t>f</a:t>
            </a:r>
            <a:r>
              <a:rPr lang="en-US" dirty="0" smtClean="0"/>
              <a:t>(</a:t>
            </a:r>
            <a:r>
              <a:rPr lang="en-US" i="1" dirty="0" err="1" smtClean="0"/>
              <a:t>x</a:t>
            </a:r>
            <a:r>
              <a:rPr lang="en-US" i="1" baseline="-25000" dirty="0" err="1" smtClean="0"/>
              <a:t>m</a:t>
            </a:r>
            <a:r>
              <a:rPr lang="en-US" dirty="0" smtClean="0"/>
              <a:t>)) = min</a:t>
            </a:r>
            <a:r>
              <a:rPr lang="en-US" i="1" baseline="-25000" dirty="0" smtClean="0">
                <a:sym typeface="Symbol" pitchFamily="18" charset="2"/>
              </a:rPr>
              <a:t>i</a:t>
            </a:r>
            <a:r>
              <a:rPr lang="en-US" baseline="-25000" dirty="0" smtClean="0">
                <a:sym typeface="Symbol" pitchFamily="18" charset="2"/>
              </a:rPr>
              <a:t>=1,…,</a:t>
            </a:r>
            <a:r>
              <a:rPr lang="en-US" i="1" baseline="-25000" dirty="0" smtClean="0">
                <a:sym typeface="Symbol" pitchFamily="18" charset="2"/>
              </a:rPr>
              <a:t>m</a:t>
            </a:r>
            <a:r>
              <a:rPr lang="en-US" dirty="0" smtClean="0"/>
              <a:t> {</a:t>
            </a:r>
            <a:r>
              <a:rPr lang="en-US" i="1" dirty="0" smtClean="0"/>
              <a:t>f</a:t>
            </a:r>
            <a:r>
              <a:rPr lang="en-US" dirty="0" smtClean="0"/>
              <a:t>(</a:t>
            </a:r>
            <a:r>
              <a:rPr lang="en-US" i="1" dirty="0" smtClean="0"/>
              <a:t>x</a:t>
            </a:r>
            <a:r>
              <a:rPr lang="en-US" i="1" baseline="-25000" dirty="0" smtClean="0"/>
              <a:t>i</a:t>
            </a:r>
            <a:r>
              <a:rPr lang="en-US" dirty="0" smtClean="0"/>
              <a:t>)}</a:t>
            </a:r>
          </a:p>
          <a:p>
            <a:r>
              <a:rPr lang="en-US" dirty="0" smtClean="0"/>
              <a:t>Average performance (over all possible problems f)</a:t>
            </a:r>
          </a:p>
          <a:p>
            <a:pPr lvl="1"/>
            <a:r>
              <a:rPr lang="en-US" dirty="0" smtClean="0">
                <a:sym typeface="Symbol" pitchFamily="18" charset="2"/>
              </a:rPr>
              <a:t> </a:t>
            </a:r>
            <a:r>
              <a:rPr lang="en-US" sz="2000" dirty="0" smtClean="0">
                <a:sym typeface="Symbol" pitchFamily="18" charset="2"/>
              </a:rPr>
              <a:t></a:t>
            </a:r>
            <a:r>
              <a:rPr lang="en-US" i="1" baseline="-25000" dirty="0" err="1" smtClean="0">
                <a:sym typeface="Symbol" pitchFamily="18" charset="2"/>
              </a:rPr>
              <a:t>f</a:t>
            </a:r>
            <a:r>
              <a:rPr lang="en-US" baseline="-25000" dirty="0" err="1" smtClean="0">
                <a:sym typeface="Symbol" pitchFamily="18" charset="2"/>
              </a:rPr>
              <a:t></a:t>
            </a:r>
            <a:r>
              <a:rPr lang="en-US" i="1" baseline="-25000" dirty="0" err="1" smtClean="0">
                <a:sym typeface="Symbol" pitchFamily="18" charset="2"/>
              </a:rPr>
              <a:t>F</a:t>
            </a:r>
            <a:r>
              <a:rPr lang="en-US" i="1" dirty="0" smtClean="0">
                <a:sym typeface="Symbol" pitchFamily="18" charset="2"/>
              </a:rPr>
              <a:t> </a:t>
            </a:r>
            <a:r>
              <a:rPr lang="en-US" i="1" dirty="0" smtClean="0"/>
              <a:t>g</a:t>
            </a:r>
            <a:r>
              <a:rPr lang="en-US" dirty="0" smtClean="0"/>
              <a:t>( </a:t>
            </a:r>
            <a:r>
              <a:rPr lang="en-US" i="1" dirty="0" smtClean="0"/>
              <a:t>H</a:t>
            </a:r>
            <a:r>
              <a:rPr lang="en-US" i="1" baseline="30000" dirty="0" smtClean="0"/>
              <a:t>Y</a:t>
            </a:r>
            <a:r>
              <a:rPr lang="en-US" dirty="0" smtClean="0"/>
              <a:t>( </a:t>
            </a:r>
            <a:r>
              <a:rPr lang="en-US" i="1" dirty="0" smtClean="0"/>
              <a:t>f</a:t>
            </a:r>
            <a:r>
              <a:rPr lang="en-US" dirty="0" smtClean="0"/>
              <a:t>, </a:t>
            </a:r>
            <a:r>
              <a:rPr lang="en-US" i="1" dirty="0" smtClean="0"/>
              <a:t>m </a:t>
            </a:r>
            <a:r>
              <a:rPr lang="en-US" dirty="0" smtClean="0"/>
              <a:t>) )</a:t>
            </a:r>
            <a:r>
              <a:rPr lang="en-US" dirty="0" smtClean="0">
                <a:sym typeface="Symbol" pitchFamily="18" charset="2"/>
              </a:rPr>
              <a:t> / |</a:t>
            </a:r>
            <a:r>
              <a:rPr lang="en-US" i="1" dirty="0" smtClean="0">
                <a:sym typeface="Symbol" pitchFamily="18" charset="2"/>
              </a:rPr>
              <a:t>F</a:t>
            </a:r>
            <a:r>
              <a:rPr lang="en-US" dirty="0" smtClean="0">
                <a:sym typeface="Symbol" pitchFamily="18" charset="2"/>
              </a:rPr>
              <a:t>|</a:t>
            </a:r>
          </a:p>
          <a:p>
            <a:endParaRPr lang="en-US" dirty="0"/>
          </a:p>
        </p:txBody>
      </p:sp>
      <p:sp>
        <p:nvSpPr>
          <p:cNvPr id="5" name="Foliennummernplatzhalter 3"/>
          <p:cNvSpPr>
            <a:spLocks noGrp="1"/>
          </p:cNvSpPr>
          <p:nvPr>
            <p:ph type="sldNum" sz="quarter" idx="12"/>
          </p:nvPr>
        </p:nvSpPr>
        <p:spPr>
          <a:xfrm>
            <a:off x="7010400" y="6356350"/>
            <a:ext cx="2133600" cy="365125"/>
          </a:xfrm>
        </p:spPr>
        <p:txBody>
          <a:bodyPr/>
          <a:lstStyle/>
          <a:p>
            <a:fld id="{6702049C-3DD3-41ED-B71D-FACBDD1A08FC}" type="slidenum">
              <a:rPr lang="en-US" smtClean="0"/>
              <a:pPr/>
              <a:t>79</a:t>
            </a:fld>
            <a:endParaRPr lang="en-US"/>
          </a:p>
        </p:txBody>
      </p:sp>
      <p:sp>
        <p:nvSpPr>
          <p:cNvPr id="477187" name="Text Box 3"/>
          <p:cNvSpPr txBox="1">
            <a:spLocks noChangeArrowheads="1"/>
          </p:cNvSpPr>
          <p:nvPr/>
        </p:nvSpPr>
        <p:spPr bwMode="auto">
          <a:xfrm>
            <a:off x="46038" y="-14288"/>
            <a:ext cx="1146175" cy="274638"/>
          </a:xfrm>
          <a:prstGeom prst="rect">
            <a:avLst/>
          </a:prstGeom>
          <a:noFill/>
          <a:ln w="9525">
            <a:noFill/>
            <a:miter lim="800000"/>
            <a:headEnd/>
            <a:tailEnd/>
          </a:ln>
          <a:effectLst/>
        </p:spPr>
        <p:txBody>
          <a:bodyPr wrap="none">
            <a:spAutoFit/>
          </a:bodyPr>
          <a:lstStyle/>
          <a:p>
            <a:pPr>
              <a:buFont typeface="Wingdings" pitchFamily="2" charset="2"/>
              <a:buNone/>
            </a:pPr>
            <a:r>
              <a:rPr lang="en-US" sz="1200" smtClean="0">
                <a:solidFill>
                  <a:srgbClr val="FFFFFF"/>
                </a:solidFill>
                <a:effectLst/>
                <a:latin typeface="Arial" charset="0"/>
              </a:rPr>
              <a:t>2. Grundlagen</a:t>
            </a:r>
            <a:endParaRPr lang="en-US" sz="1200">
              <a:solidFill>
                <a:srgbClr val="FFFFFF"/>
              </a:solidFill>
              <a:effectLst/>
              <a:latin typeface="Arial" charset="0"/>
            </a:endParaRPr>
          </a:p>
        </p:txBody>
      </p:sp>
      <p:sp>
        <p:nvSpPr>
          <p:cNvPr id="7" name="Textplatzhalter 6"/>
          <p:cNvSpPr>
            <a:spLocks noGrp="1"/>
          </p:cNvSpPr>
          <p:nvPr>
            <p:ph type="body" sz="quarter" idx="10"/>
          </p:nvPr>
        </p:nvSpPr>
        <p:spPr/>
        <p:txBody>
          <a:bodyPr/>
          <a:lstStyle/>
          <a:p>
            <a:r>
              <a:rPr lang="en-US" dirty="0" smtClean="0"/>
              <a:t>Optimization Problems - NFL</a:t>
            </a:r>
          </a:p>
          <a:p>
            <a:endParaRPr lang="en-US" dirty="0"/>
          </a:p>
        </p:txBody>
      </p:sp>
      <p:sp>
        <p:nvSpPr>
          <p:cNvPr id="8" name="Titel 7"/>
          <p:cNvSpPr>
            <a:spLocks noGrp="1"/>
          </p:cNvSpPr>
          <p:nvPr>
            <p:ph type="title"/>
          </p:nvPr>
        </p:nvSpPr>
        <p:spPr/>
        <p:txBody>
          <a:bodyPr/>
          <a:lstStyle/>
          <a:p>
            <a:r>
              <a:rPr lang="en-US" dirty="0" smtClean="0"/>
              <a:t>No-Free-Lunch Theorem</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Background</a:t>
            </a:r>
            <a:endParaRPr lang="en-US" dirty="0"/>
          </a:p>
        </p:txBody>
      </p:sp>
      <p:sp>
        <p:nvSpPr>
          <p:cNvPr id="3" name="Inhaltsplatzhalter 2"/>
          <p:cNvSpPr>
            <a:spLocks noGrp="1"/>
          </p:cNvSpPr>
          <p:nvPr>
            <p:ph idx="1"/>
          </p:nvPr>
        </p:nvSpPr>
        <p:spPr/>
        <p:txBody>
          <a:bodyPr>
            <a:normAutofit fontScale="85000" lnSpcReduction="20000"/>
          </a:bodyPr>
          <a:lstStyle/>
          <a:p>
            <a:pPr>
              <a:buNone/>
            </a:pPr>
            <a:r>
              <a:rPr lang="en-US" smtClean="0"/>
              <a:t>Performing Experimental Studies</a:t>
            </a:r>
          </a:p>
          <a:p>
            <a:pPr lvl="0"/>
            <a:r>
              <a:rPr lang="en-US" smtClean="0"/>
              <a:t>Bartz-Beielstein, T. (2006): </a:t>
            </a:r>
            <a:r>
              <a:rPr lang="en-US" i="1" smtClean="0"/>
              <a:t>Experimental Research in Evolutionary Computation - The New Experimentalism.</a:t>
            </a:r>
            <a:r>
              <a:rPr lang="en-US" smtClean="0"/>
              <a:t> Springer-Verlag, Berlin</a:t>
            </a:r>
            <a:r>
              <a:rPr lang="en-US" dirty="0" smtClean="0"/>
              <a:t>, Heidelberg, New </a:t>
            </a:r>
            <a:r>
              <a:rPr lang="en-US" smtClean="0"/>
              <a:t>York.</a:t>
            </a:r>
          </a:p>
          <a:p>
            <a:pPr>
              <a:buNone/>
            </a:pPr>
            <a:r>
              <a:rPr lang="en-US" smtClean="0"/>
              <a:t>Publishing: what and how?</a:t>
            </a:r>
          </a:p>
          <a:p>
            <a:pPr lvl="0"/>
            <a:r>
              <a:rPr lang="en-US" smtClean="0"/>
              <a:t>Schrader</a:t>
            </a:r>
            <a:r>
              <a:rPr lang="en-US" dirty="0" smtClean="0"/>
              <a:t>, U.; </a:t>
            </a:r>
            <a:r>
              <a:rPr lang="en-US" dirty="0" err="1" smtClean="0"/>
              <a:t>Hennig-Thurau</a:t>
            </a:r>
            <a:r>
              <a:rPr lang="en-US" dirty="0" smtClean="0"/>
              <a:t>, T. (2009): </a:t>
            </a:r>
            <a:r>
              <a:rPr lang="en-US" i="1" dirty="0" smtClean="0"/>
              <a:t>VHB-JOURQUAL2: Method, Results, and Implications of the German Academic Association for Business Research's Journal Ranking.</a:t>
            </a:r>
            <a:r>
              <a:rPr lang="en-US" dirty="0" smtClean="0"/>
              <a:t> </a:t>
            </a:r>
            <a:r>
              <a:rPr lang="en-US" dirty="0" err="1" smtClean="0"/>
              <a:t>BuR</a:t>
            </a:r>
            <a:r>
              <a:rPr lang="en-US" dirty="0" smtClean="0"/>
              <a:t> - Business Research 2(2): </a:t>
            </a:r>
            <a:r>
              <a:rPr lang="en-US" smtClean="0"/>
              <a:t>180-204.</a:t>
            </a:r>
          </a:p>
          <a:p>
            <a:pPr>
              <a:buNone/>
            </a:pPr>
            <a:r>
              <a:rPr lang="en-US" smtClean="0"/>
              <a:t>Writing a Review: </a:t>
            </a:r>
          </a:p>
          <a:p>
            <a:pPr lvl="0"/>
            <a:r>
              <a:rPr lang="en-US" smtClean="0"/>
              <a:t>Lee, A. S. (1995): </a:t>
            </a:r>
            <a:r>
              <a:rPr lang="en-US" i="1" smtClean="0"/>
              <a:t>Reviewing a manuscript for publication.</a:t>
            </a:r>
            <a:r>
              <a:rPr lang="en-US" smtClean="0"/>
              <a:t> Journal of Operations Management 13 (1995) 87-92.</a:t>
            </a:r>
          </a:p>
          <a:p>
            <a:endParaRPr lang="en-US" dirty="0"/>
          </a:p>
        </p:txBody>
      </p:sp>
      <p:sp>
        <p:nvSpPr>
          <p:cNvPr id="4" name="Textplatzhalter 3"/>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Inhaltsplatzhalter 77"/>
          <p:cNvSpPr>
            <a:spLocks noGrp="1"/>
          </p:cNvSpPr>
          <p:nvPr>
            <p:ph idx="1"/>
          </p:nvPr>
        </p:nvSpPr>
        <p:spPr>
          <a:xfrm>
            <a:off x="457200" y="1600200"/>
            <a:ext cx="8229600" cy="3052935"/>
          </a:xfrm>
        </p:spPr>
        <p:txBody>
          <a:bodyPr>
            <a:normAutofit fontScale="92500" lnSpcReduction="10000"/>
          </a:bodyPr>
          <a:lstStyle/>
          <a:p>
            <a:pPr>
              <a:spcBef>
                <a:spcPct val="100000"/>
              </a:spcBef>
            </a:pPr>
            <a:r>
              <a:rPr lang="en-US" smtClean="0"/>
              <a:t>Assumption: </a:t>
            </a:r>
            <a:r>
              <a:rPr lang="en-US" i="1" smtClean="0"/>
              <a:t>F</a:t>
            </a:r>
            <a:r>
              <a:rPr lang="en-US" smtClean="0"/>
              <a:t>  is closed under permutation</a:t>
            </a:r>
          </a:p>
          <a:p>
            <a:pPr lvl="1"/>
            <a:r>
              <a:rPr lang="en-US" smtClean="0">
                <a:sym typeface="Symbol" pitchFamily="18" charset="2"/>
              </a:rPr>
              <a:t>All possible permutations  of the search space X</a:t>
            </a:r>
          </a:p>
          <a:p>
            <a:pPr lvl="1">
              <a:buNone/>
            </a:pPr>
            <a:r>
              <a:rPr lang="en-US" smtClean="0">
                <a:sym typeface="Symbol" pitchFamily="18" charset="2"/>
              </a:rPr>
              <a:t>	  : </a:t>
            </a:r>
            <a:r>
              <a:rPr lang="en-US" i="1" smtClean="0">
                <a:sym typeface="Symbol" pitchFamily="18" charset="2"/>
              </a:rPr>
              <a:t>X</a:t>
            </a:r>
            <a:r>
              <a:rPr lang="en-US" smtClean="0">
                <a:sym typeface="Symbol" pitchFamily="18" charset="2"/>
              </a:rPr>
              <a:t> </a:t>
            </a:r>
            <a:r>
              <a:rPr lang="en-US" smtClean="0">
                <a:sym typeface="Wingdings" pitchFamily="2" charset="2"/>
              </a:rPr>
              <a:t></a:t>
            </a:r>
            <a:r>
              <a:rPr lang="en-US" smtClean="0">
                <a:sym typeface="Symbol" pitchFamily="18" charset="2"/>
              </a:rPr>
              <a:t> </a:t>
            </a:r>
            <a:r>
              <a:rPr lang="en-US" i="1" smtClean="0">
                <a:sym typeface="Symbol" pitchFamily="18" charset="2"/>
              </a:rPr>
              <a:t>X,</a:t>
            </a:r>
            <a:r>
              <a:rPr lang="en-US" smtClean="0">
                <a:sym typeface="Symbol" pitchFamily="18" charset="2"/>
              </a:rPr>
              <a:t/>
            </a:r>
            <a:br>
              <a:rPr lang="en-US" smtClean="0">
                <a:sym typeface="Symbol" pitchFamily="18" charset="2"/>
              </a:rPr>
            </a:br>
            <a:r>
              <a:rPr lang="en-US" smtClean="0">
                <a:sym typeface="Symbol" pitchFamily="18" charset="2"/>
              </a:rPr>
              <a:t>where </a:t>
            </a:r>
            <a:r>
              <a:rPr lang="en-US" i="1" smtClean="0">
                <a:sym typeface="Symbol" pitchFamily="18" charset="2"/>
              </a:rPr>
              <a:t>f</a:t>
            </a:r>
            <a:r>
              <a:rPr lang="en-US" baseline="30000" smtClean="0">
                <a:sym typeface="Symbol" pitchFamily="18" charset="2"/>
              </a:rPr>
              <a:t>  </a:t>
            </a:r>
            <a:r>
              <a:rPr lang="en-US" smtClean="0">
                <a:sym typeface="Symbol" pitchFamily="18" charset="2"/>
              </a:rPr>
              <a:t> (</a:t>
            </a:r>
            <a:r>
              <a:rPr lang="en-US" i="1" smtClean="0">
                <a:sym typeface="Symbol" pitchFamily="18" charset="2"/>
              </a:rPr>
              <a:t>x</a:t>
            </a:r>
            <a:r>
              <a:rPr lang="en-US" smtClean="0">
                <a:sym typeface="Symbol" pitchFamily="18" charset="2"/>
              </a:rPr>
              <a:t>) = </a:t>
            </a:r>
            <a:r>
              <a:rPr lang="en-US" i="1" smtClean="0">
                <a:sym typeface="Symbol" pitchFamily="18" charset="2"/>
              </a:rPr>
              <a:t>f </a:t>
            </a:r>
            <a:r>
              <a:rPr lang="en-US" smtClean="0">
                <a:sym typeface="Symbol" pitchFamily="18" charset="2"/>
              </a:rPr>
              <a:t>( </a:t>
            </a:r>
            <a:r>
              <a:rPr lang="en-US" baseline="30000" smtClean="0">
                <a:sym typeface="Symbol" pitchFamily="18" charset="2"/>
              </a:rPr>
              <a:t>-1</a:t>
            </a:r>
            <a:r>
              <a:rPr lang="en-US" smtClean="0">
                <a:sym typeface="Symbol" pitchFamily="18" charset="2"/>
              </a:rPr>
              <a:t>(</a:t>
            </a:r>
            <a:r>
              <a:rPr lang="en-US" i="1" smtClean="0">
                <a:sym typeface="Symbol" pitchFamily="18" charset="2"/>
              </a:rPr>
              <a:t>x</a:t>
            </a:r>
            <a:r>
              <a:rPr lang="en-US" smtClean="0">
                <a:sym typeface="Symbol" pitchFamily="18" charset="2"/>
              </a:rPr>
              <a:t>) )</a:t>
            </a:r>
            <a:endParaRPr lang="en-US" smtClean="0"/>
          </a:p>
          <a:p>
            <a:pPr lvl="1"/>
            <a:r>
              <a:rPr lang="en-US" b="1" i="1" smtClean="0"/>
              <a:t>f</a:t>
            </a:r>
            <a:r>
              <a:rPr lang="en-US" b="1" smtClean="0"/>
              <a:t> </a:t>
            </a:r>
            <a:r>
              <a:rPr lang="en-US" b="1" smtClean="0">
                <a:sym typeface="Symbol" pitchFamily="18" charset="2"/>
              </a:rPr>
              <a:t> </a:t>
            </a:r>
            <a:r>
              <a:rPr lang="en-US" b="1" i="1" smtClean="0">
                <a:sym typeface="Symbol" pitchFamily="18" charset="2"/>
              </a:rPr>
              <a:t>F</a:t>
            </a:r>
            <a:r>
              <a:rPr lang="en-US" b="1" smtClean="0">
                <a:sym typeface="Symbol" pitchFamily="18" charset="2"/>
              </a:rPr>
              <a:t>  </a:t>
            </a:r>
            <a:r>
              <a:rPr lang="en-US" b="1" i="1" smtClean="0">
                <a:sym typeface="Symbol" pitchFamily="18" charset="2"/>
              </a:rPr>
              <a:t>f</a:t>
            </a:r>
            <a:r>
              <a:rPr lang="en-US" b="1" smtClean="0">
                <a:sym typeface="Symbol" pitchFamily="18" charset="2"/>
              </a:rPr>
              <a:t> </a:t>
            </a:r>
            <a:r>
              <a:rPr lang="en-US" b="1" baseline="30000" smtClean="0">
                <a:sym typeface="Symbol" pitchFamily="18" charset="2"/>
              </a:rPr>
              <a:t></a:t>
            </a:r>
            <a:r>
              <a:rPr lang="en-US" b="1" smtClean="0">
                <a:sym typeface="Symbol" pitchFamily="18" charset="2"/>
              </a:rPr>
              <a:t>  </a:t>
            </a:r>
            <a:r>
              <a:rPr lang="en-US" b="1" i="1" smtClean="0">
                <a:sym typeface="Symbol" pitchFamily="18" charset="2"/>
              </a:rPr>
              <a:t>F</a:t>
            </a:r>
          </a:p>
          <a:p>
            <a:pPr>
              <a:spcBef>
                <a:spcPct val="70000"/>
              </a:spcBef>
              <a:buFont typeface="Wingdings" pitchFamily="2" charset="2"/>
              <a:buNone/>
            </a:pPr>
            <a:r>
              <a:rPr lang="en-US" b="1" smtClean="0">
                <a:sym typeface="Symbol" pitchFamily="18" charset="2"/>
              </a:rPr>
              <a:t>   </a:t>
            </a:r>
            <a:r>
              <a:rPr lang="en-US" smtClean="0">
                <a:sym typeface="Symbol" pitchFamily="18" charset="2"/>
              </a:rPr>
              <a:t>Example:</a:t>
            </a:r>
          </a:p>
          <a:p>
            <a:endParaRPr lang="en-US" dirty="0"/>
          </a:p>
        </p:txBody>
      </p:sp>
      <p:sp>
        <p:nvSpPr>
          <p:cNvPr id="77" name="Foliennummernplatzhalter 3"/>
          <p:cNvSpPr>
            <a:spLocks noGrp="1"/>
          </p:cNvSpPr>
          <p:nvPr>
            <p:ph type="sldNum" sz="quarter" idx="12"/>
          </p:nvPr>
        </p:nvSpPr>
        <p:spPr>
          <a:xfrm>
            <a:off x="7010400" y="6356350"/>
            <a:ext cx="2133600" cy="365125"/>
          </a:xfrm>
        </p:spPr>
        <p:txBody>
          <a:bodyPr/>
          <a:lstStyle/>
          <a:p>
            <a:fld id="{73B88F2C-1D47-4CE1-9E2C-BE334D9BC372}" type="slidenum">
              <a:rPr lang="en-US" smtClean="0"/>
              <a:pPr/>
              <a:t>80</a:t>
            </a:fld>
            <a:endParaRPr lang="en-US"/>
          </a:p>
        </p:txBody>
      </p:sp>
      <p:sp>
        <p:nvSpPr>
          <p:cNvPr id="483331" name="Text Box 3"/>
          <p:cNvSpPr txBox="1">
            <a:spLocks noChangeArrowheads="1"/>
          </p:cNvSpPr>
          <p:nvPr/>
        </p:nvSpPr>
        <p:spPr bwMode="auto">
          <a:xfrm>
            <a:off x="46038" y="-14288"/>
            <a:ext cx="1146175" cy="274638"/>
          </a:xfrm>
          <a:prstGeom prst="rect">
            <a:avLst/>
          </a:prstGeom>
          <a:noFill/>
          <a:ln w="9525">
            <a:noFill/>
            <a:miter lim="800000"/>
            <a:headEnd/>
            <a:tailEnd/>
          </a:ln>
          <a:effectLst/>
        </p:spPr>
        <p:txBody>
          <a:bodyPr wrap="none">
            <a:spAutoFit/>
          </a:bodyPr>
          <a:lstStyle/>
          <a:p>
            <a:pPr>
              <a:buFont typeface="Wingdings" pitchFamily="2" charset="2"/>
              <a:buNone/>
            </a:pPr>
            <a:r>
              <a:rPr lang="en-US" sz="1200" smtClean="0">
                <a:solidFill>
                  <a:srgbClr val="FFFFFF"/>
                </a:solidFill>
                <a:effectLst/>
                <a:latin typeface="Arial" charset="0"/>
              </a:rPr>
              <a:t>2. Grundlagen</a:t>
            </a:r>
            <a:endParaRPr lang="en-US" sz="1200">
              <a:solidFill>
                <a:srgbClr val="FFFFFF"/>
              </a:solidFill>
              <a:effectLst/>
              <a:latin typeface="Arial" charset="0"/>
            </a:endParaRPr>
          </a:p>
        </p:txBody>
      </p:sp>
      <p:sp>
        <p:nvSpPr>
          <p:cNvPr id="483333" name="Line 5"/>
          <p:cNvSpPr>
            <a:spLocks noChangeShapeType="1"/>
          </p:cNvSpPr>
          <p:nvPr/>
        </p:nvSpPr>
        <p:spPr bwMode="auto">
          <a:xfrm>
            <a:off x="2052638" y="5013325"/>
            <a:ext cx="387350" cy="384175"/>
          </a:xfrm>
          <a:prstGeom prst="line">
            <a:avLst/>
          </a:prstGeom>
          <a:noFill/>
          <a:ln w="9525">
            <a:solidFill>
              <a:schemeClr val="tx1"/>
            </a:solidFill>
            <a:prstDash val="dash"/>
            <a:round/>
            <a:headEnd/>
            <a:tailEnd/>
          </a:ln>
          <a:effectLst/>
        </p:spPr>
        <p:txBody>
          <a:bodyPr/>
          <a:lstStyle/>
          <a:p>
            <a:endParaRPr lang="en-US"/>
          </a:p>
        </p:txBody>
      </p:sp>
      <p:sp>
        <p:nvSpPr>
          <p:cNvPr id="483334" name="Rectangle 6" descr="Rectangle: Click to edit Master text styles&#10;Second level&#10;Third level&#10;Fourth level&#10;Fifth level"/>
          <p:cNvSpPr>
            <a:spLocks noChangeArrowheads="1"/>
          </p:cNvSpPr>
          <p:nvPr/>
        </p:nvSpPr>
        <p:spPr bwMode="auto">
          <a:xfrm>
            <a:off x="2195513" y="4437063"/>
            <a:ext cx="360362" cy="5762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2000" b="1" i="1" smtClean="0">
                <a:effectLst/>
                <a:latin typeface="Arial" charset="0"/>
              </a:rPr>
              <a:t>f</a:t>
            </a:r>
            <a:endParaRPr lang="en-US" sz="2000" b="1" baseline="-25000">
              <a:effectLst/>
              <a:latin typeface="Arial" charset="0"/>
            </a:endParaRPr>
          </a:p>
        </p:txBody>
      </p:sp>
      <p:sp>
        <p:nvSpPr>
          <p:cNvPr id="483335" name="Line 7"/>
          <p:cNvSpPr>
            <a:spLocks noChangeShapeType="1"/>
          </p:cNvSpPr>
          <p:nvPr/>
        </p:nvSpPr>
        <p:spPr bwMode="auto">
          <a:xfrm>
            <a:off x="1836738" y="4725988"/>
            <a:ext cx="0" cy="863600"/>
          </a:xfrm>
          <a:prstGeom prst="line">
            <a:avLst/>
          </a:prstGeom>
          <a:noFill/>
          <a:ln w="15875">
            <a:solidFill>
              <a:srgbClr val="000000"/>
            </a:solidFill>
            <a:round/>
            <a:headEnd type="arrow" w="lg" len="med"/>
            <a:tailEnd/>
          </a:ln>
          <a:effectLst/>
        </p:spPr>
        <p:txBody>
          <a:bodyPr/>
          <a:lstStyle/>
          <a:p>
            <a:endParaRPr lang="en-US"/>
          </a:p>
        </p:txBody>
      </p:sp>
      <p:sp>
        <p:nvSpPr>
          <p:cNvPr id="483336" name="Line 8"/>
          <p:cNvSpPr>
            <a:spLocks noChangeShapeType="1"/>
          </p:cNvSpPr>
          <p:nvPr/>
        </p:nvSpPr>
        <p:spPr bwMode="auto">
          <a:xfrm>
            <a:off x="1836738" y="5589588"/>
            <a:ext cx="719137" cy="0"/>
          </a:xfrm>
          <a:prstGeom prst="line">
            <a:avLst/>
          </a:prstGeom>
          <a:noFill/>
          <a:ln w="15875">
            <a:solidFill>
              <a:srgbClr val="000000"/>
            </a:solidFill>
            <a:prstDash val="dash"/>
            <a:round/>
            <a:headEnd/>
            <a:tailEnd/>
          </a:ln>
          <a:effectLst/>
        </p:spPr>
        <p:txBody>
          <a:bodyPr/>
          <a:lstStyle/>
          <a:p>
            <a:endParaRPr lang="en-US"/>
          </a:p>
        </p:txBody>
      </p:sp>
      <p:sp>
        <p:nvSpPr>
          <p:cNvPr id="483337" name="Oval 9"/>
          <p:cNvSpPr>
            <a:spLocks noChangeArrowheads="1"/>
          </p:cNvSpPr>
          <p:nvPr/>
        </p:nvSpPr>
        <p:spPr bwMode="auto">
          <a:xfrm>
            <a:off x="1979613" y="4941888"/>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38" name="Rectangle 10" descr="Rectangle: Click to edit Master text styles&#10;Second level&#10;Third level&#10;Fourth level&#10;Fifth level"/>
          <p:cNvSpPr>
            <a:spLocks noChangeArrowheads="1"/>
          </p:cNvSpPr>
          <p:nvPr/>
        </p:nvSpPr>
        <p:spPr bwMode="auto">
          <a:xfrm>
            <a:off x="2339975" y="5589588"/>
            <a:ext cx="360363" cy="503237"/>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1600" i="1" smtClean="0">
                <a:effectLst/>
                <a:latin typeface="Arial" charset="0"/>
              </a:rPr>
              <a:t>X</a:t>
            </a:r>
            <a:endParaRPr lang="en-US" sz="1600" i="1">
              <a:effectLst/>
              <a:latin typeface="Arial" charset="0"/>
            </a:endParaRPr>
          </a:p>
        </p:txBody>
      </p:sp>
      <p:sp>
        <p:nvSpPr>
          <p:cNvPr id="483339" name="Oval 11"/>
          <p:cNvSpPr>
            <a:spLocks noChangeArrowheads="1"/>
          </p:cNvSpPr>
          <p:nvPr/>
        </p:nvSpPr>
        <p:spPr bwMode="auto">
          <a:xfrm>
            <a:off x="2176463" y="51355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40" name="Oval 12"/>
          <p:cNvSpPr>
            <a:spLocks noChangeArrowheads="1"/>
          </p:cNvSpPr>
          <p:nvPr/>
        </p:nvSpPr>
        <p:spPr bwMode="auto">
          <a:xfrm>
            <a:off x="2392363" y="53514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41" name="AutoShape 13"/>
          <p:cNvSpPr>
            <a:spLocks noChangeArrowheads="1"/>
          </p:cNvSpPr>
          <p:nvPr/>
        </p:nvSpPr>
        <p:spPr bwMode="auto">
          <a:xfrm>
            <a:off x="2771775" y="5086350"/>
            <a:ext cx="504825" cy="287338"/>
          </a:xfrm>
          <a:prstGeom prst="rightArrow">
            <a:avLst>
              <a:gd name="adj1" fmla="val 50000"/>
              <a:gd name="adj2" fmla="val 43923"/>
            </a:avLst>
          </a:prstGeom>
          <a:solidFill>
            <a:schemeClr val="bg2"/>
          </a:solidFill>
          <a:ln w="9525">
            <a:solidFill>
              <a:schemeClr val="tx1"/>
            </a:solidFill>
            <a:miter lim="800000"/>
            <a:headEnd/>
            <a:tailEnd/>
          </a:ln>
          <a:effectLst/>
        </p:spPr>
        <p:txBody>
          <a:bodyPr wrap="none" anchor="ctr"/>
          <a:lstStyle/>
          <a:p>
            <a:endParaRPr lang="en-US"/>
          </a:p>
        </p:txBody>
      </p:sp>
      <p:sp>
        <p:nvSpPr>
          <p:cNvPr id="483342" name="Line 14"/>
          <p:cNvSpPr>
            <a:spLocks noChangeShapeType="1"/>
          </p:cNvSpPr>
          <p:nvPr/>
        </p:nvSpPr>
        <p:spPr bwMode="auto">
          <a:xfrm>
            <a:off x="3749675" y="4997450"/>
            <a:ext cx="192088" cy="395288"/>
          </a:xfrm>
          <a:prstGeom prst="line">
            <a:avLst/>
          </a:prstGeom>
          <a:noFill/>
          <a:ln w="9525">
            <a:solidFill>
              <a:schemeClr val="tx1"/>
            </a:solidFill>
            <a:prstDash val="dash"/>
            <a:round/>
            <a:headEnd/>
            <a:tailEnd/>
          </a:ln>
          <a:effectLst/>
        </p:spPr>
        <p:txBody>
          <a:bodyPr/>
          <a:lstStyle/>
          <a:p>
            <a:endParaRPr lang="en-US"/>
          </a:p>
        </p:txBody>
      </p:sp>
      <p:sp>
        <p:nvSpPr>
          <p:cNvPr id="483344" name="Line 16"/>
          <p:cNvSpPr>
            <a:spLocks noChangeShapeType="1"/>
          </p:cNvSpPr>
          <p:nvPr/>
        </p:nvSpPr>
        <p:spPr bwMode="auto">
          <a:xfrm>
            <a:off x="3563938" y="4725988"/>
            <a:ext cx="0" cy="863600"/>
          </a:xfrm>
          <a:prstGeom prst="line">
            <a:avLst/>
          </a:prstGeom>
          <a:noFill/>
          <a:ln w="15875">
            <a:solidFill>
              <a:srgbClr val="000000"/>
            </a:solidFill>
            <a:round/>
            <a:headEnd type="arrow" w="lg" len="med"/>
            <a:tailEnd/>
          </a:ln>
          <a:effectLst/>
        </p:spPr>
        <p:txBody>
          <a:bodyPr/>
          <a:lstStyle/>
          <a:p>
            <a:endParaRPr lang="en-US"/>
          </a:p>
        </p:txBody>
      </p:sp>
      <p:sp>
        <p:nvSpPr>
          <p:cNvPr id="483345" name="Line 17"/>
          <p:cNvSpPr>
            <a:spLocks noChangeShapeType="1"/>
          </p:cNvSpPr>
          <p:nvPr/>
        </p:nvSpPr>
        <p:spPr bwMode="auto">
          <a:xfrm>
            <a:off x="3563938" y="5589588"/>
            <a:ext cx="719137" cy="0"/>
          </a:xfrm>
          <a:prstGeom prst="line">
            <a:avLst/>
          </a:prstGeom>
          <a:noFill/>
          <a:ln w="15875">
            <a:solidFill>
              <a:srgbClr val="000000"/>
            </a:solidFill>
            <a:prstDash val="dash"/>
            <a:round/>
            <a:headEnd/>
            <a:tailEnd/>
          </a:ln>
          <a:effectLst/>
        </p:spPr>
        <p:txBody>
          <a:bodyPr/>
          <a:lstStyle/>
          <a:p>
            <a:endParaRPr lang="en-US"/>
          </a:p>
        </p:txBody>
      </p:sp>
      <p:sp>
        <p:nvSpPr>
          <p:cNvPr id="483346" name="Oval 18"/>
          <p:cNvSpPr>
            <a:spLocks noChangeArrowheads="1"/>
          </p:cNvSpPr>
          <p:nvPr/>
        </p:nvSpPr>
        <p:spPr bwMode="auto">
          <a:xfrm>
            <a:off x="3706813" y="4941888"/>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48" name="Oval 20"/>
          <p:cNvSpPr>
            <a:spLocks noChangeArrowheads="1"/>
          </p:cNvSpPr>
          <p:nvPr/>
        </p:nvSpPr>
        <p:spPr bwMode="auto">
          <a:xfrm>
            <a:off x="3903663" y="53514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49" name="Oval 21"/>
          <p:cNvSpPr>
            <a:spLocks noChangeArrowheads="1"/>
          </p:cNvSpPr>
          <p:nvPr/>
        </p:nvSpPr>
        <p:spPr bwMode="auto">
          <a:xfrm>
            <a:off x="4119563" y="5157788"/>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50" name="Line 22"/>
          <p:cNvSpPr>
            <a:spLocks noChangeShapeType="1"/>
          </p:cNvSpPr>
          <p:nvPr/>
        </p:nvSpPr>
        <p:spPr bwMode="auto">
          <a:xfrm>
            <a:off x="5024438" y="4979988"/>
            <a:ext cx="223837" cy="417512"/>
          </a:xfrm>
          <a:prstGeom prst="line">
            <a:avLst/>
          </a:prstGeom>
          <a:noFill/>
          <a:ln w="9525">
            <a:solidFill>
              <a:schemeClr val="tx1"/>
            </a:solidFill>
            <a:prstDash val="dash"/>
            <a:round/>
            <a:headEnd/>
            <a:tailEnd/>
          </a:ln>
          <a:effectLst/>
        </p:spPr>
        <p:txBody>
          <a:bodyPr/>
          <a:lstStyle/>
          <a:p>
            <a:endParaRPr lang="en-US"/>
          </a:p>
        </p:txBody>
      </p:sp>
      <p:sp>
        <p:nvSpPr>
          <p:cNvPr id="483352" name="Line 24"/>
          <p:cNvSpPr>
            <a:spLocks noChangeShapeType="1"/>
          </p:cNvSpPr>
          <p:nvPr/>
        </p:nvSpPr>
        <p:spPr bwMode="auto">
          <a:xfrm>
            <a:off x="4645025" y="4725988"/>
            <a:ext cx="0" cy="863600"/>
          </a:xfrm>
          <a:prstGeom prst="line">
            <a:avLst/>
          </a:prstGeom>
          <a:noFill/>
          <a:ln w="15875">
            <a:solidFill>
              <a:srgbClr val="000000"/>
            </a:solidFill>
            <a:round/>
            <a:headEnd type="arrow" w="lg" len="med"/>
            <a:tailEnd/>
          </a:ln>
          <a:effectLst/>
        </p:spPr>
        <p:txBody>
          <a:bodyPr/>
          <a:lstStyle/>
          <a:p>
            <a:endParaRPr lang="en-US"/>
          </a:p>
        </p:txBody>
      </p:sp>
      <p:sp>
        <p:nvSpPr>
          <p:cNvPr id="483353" name="Line 25"/>
          <p:cNvSpPr>
            <a:spLocks noChangeShapeType="1"/>
          </p:cNvSpPr>
          <p:nvPr/>
        </p:nvSpPr>
        <p:spPr bwMode="auto">
          <a:xfrm>
            <a:off x="4645025" y="5589588"/>
            <a:ext cx="719138" cy="0"/>
          </a:xfrm>
          <a:prstGeom prst="line">
            <a:avLst/>
          </a:prstGeom>
          <a:noFill/>
          <a:ln w="15875">
            <a:solidFill>
              <a:srgbClr val="000000"/>
            </a:solidFill>
            <a:prstDash val="dash"/>
            <a:round/>
            <a:headEnd/>
            <a:tailEnd/>
          </a:ln>
          <a:effectLst/>
        </p:spPr>
        <p:txBody>
          <a:bodyPr/>
          <a:lstStyle/>
          <a:p>
            <a:endParaRPr lang="en-US"/>
          </a:p>
        </p:txBody>
      </p:sp>
      <p:sp>
        <p:nvSpPr>
          <p:cNvPr id="483354" name="Oval 26"/>
          <p:cNvSpPr>
            <a:spLocks noChangeArrowheads="1"/>
          </p:cNvSpPr>
          <p:nvPr/>
        </p:nvSpPr>
        <p:spPr bwMode="auto">
          <a:xfrm>
            <a:off x="4787900" y="51355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56" name="Oval 28"/>
          <p:cNvSpPr>
            <a:spLocks noChangeArrowheads="1"/>
          </p:cNvSpPr>
          <p:nvPr/>
        </p:nvSpPr>
        <p:spPr bwMode="auto">
          <a:xfrm>
            <a:off x="4984750" y="4941888"/>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57" name="Oval 29"/>
          <p:cNvSpPr>
            <a:spLocks noChangeArrowheads="1"/>
          </p:cNvSpPr>
          <p:nvPr/>
        </p:nvSpPr>
        <p:spPr bwMode="auto">
          <a:xfrm>
            <a:off x="5200650" y="53514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58" name="Line 30"/>
          <p:cNvSpPr>
            <a:spLocks noChangeShapeType="1"/>
          </p:cNvSpPr>
          <p:nvPr/>
        </p:nvSpPr>
        <p:spPr bwMode="auto">
          <a:xfrm>
            <a:off x="5830888" y="5170488"/>
            <a:ext cx="234950" cy="211137"/>
          </a:xfrm>
          <a:prstGeom prst="line">
            <a:avLst/>
          </a:prstGeom>
          <a:noFill/>
          <a:ln w="9525">
            <a:solidFill>
              <a:schemeClr val="tx1"/>
            </a:solidFill>
            <a:prstDash val="dash"/>
            <a:round/>
            <a:headEnd/>
            <a:tailEnd/>
          </a:ln>
          <a:effectLst/>
        </p:spPr>
        <p:txBody>
          <a:bodyPr/>
          <a:lstStyle/>
          <a:p>
            <a:endParaRPr lang="en-US"/>
          </a:p>
        </p:txBody>
      </p:sp>
      <p:sp>
        <p:nvSpPr>
          <p:cNvPr id="483360" name="Line 32"/>
          <p:cNvSpPr>
            <a:spLocks noChangeShapeType="1"/>
          </p:cNvSpPr>
          <p:nvPr/>
        </p:nvSpPr>
        <p:spPr bwMode="auto">
          <a:xfrm>
            <a:off x="5653088" y="4725988"/>
            <a:ext cx="0" cy="863600"/>
          </a:xfrm>
          <a:prstGeom prst="line">
            <a:avLst/>
          </a:prstGeom>
          <a:noFill/>
          <a:ln w="15875">
            <a:solidFill>
              <a:srgbClr val="000000"/>
            </a:solidFill>
            <a:round/>
            <a:headEnd type="arrow" w="lg" len="med"/>
            <a:tailEnd/>
          </a:ln>
          <a:effectLst/>
        </p:spPr>
        <p:txBody>
          <a:bodyPr/>
          <a:lstStyle/>
          <a:p>
            <a:endParaRPr lang="en-US"/>
          </a:p>
        </p:txBody>
      </p:sp>
      <p:sp>
        <p:nvSpPr>
          <p:cNvPr id="483361" name="Line 33"/>
          <p:cNvSpPr>
            <a:spLocks noChangeShapeType="1"/>
          </p:cNvSpPr>
          <p:nvPr/>
        </p:nvSpPr>
        <p:spPr bwMode="auto">
          <a:xfrm>
            <a:off x="5653088" y="5589588"/>
            <a:ext cx="719137" cy="0"/>
          </a:xfrm>
          <a:prstGeom prst="line">
            <a:avLst/>
          </a:prstGeom>
          <a:noFill/>
          <a:ln w="15875">
            <a:solidFill>
              <a:srgbClr val="000000"/>
            </a:solidFill>
            <a:prstDash val="dash"/>
            <a:round/>
            <a:headEnd/>
            <a:tailEnd/>
          </a:ln>
          <a:effectLst/>
        </p:spPr>
        <p:txBody>
          <a:bodyPr/>
          <a:lstStyle/>
          <a:p>
            <a:endParaRPr lang="en-US"/>
          </a:p>
        </p:txBody>
      </p:sp>
      <p:sp>
        <p:nvSpPr>
          <p:cNvPr id="483362" name="Oval 34"/>
          <p:cNvSpPr>
            <a:spLocks noChangeArrowheads="1"/>
          </p:cNvSpPr>
          <p:nvPr/>
        </p:nvSpPr>
        <p:spPr bwMode="auto">
          <a:xfrm>
            <a:off x="5795963" y="51355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64" name="Oval 36"/>
          <p:cNvSpPr>
            <a:spLocks noChangeArrowheads="1"/>
          </p:cNvSpPr>
          <p:nvPr/>
        </p:nvSpPr>
        <p:spPr bwMode="auto">
          <a:xfrm>
            <a:off x="6208713" y="4941888"/>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65" name="Oval 37"/>
          <p:cNvSpPr>
            <a:spLocks noChangeArrowheads="1"/>
          </p:cNvSpPr>
          <p:nvPr/>
        </p:nvSpPr>
        <p:spPr bwMode="auto">
          <a:xfrm>
            <a:off x="6011863" y="53514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66" name="Line 38"/>
          <p:cNvSpPr>
            <a:spLocks noChangeShapeType="1"/>
          </p:cNvSpPr>
          <p:nvPr/>
        </p:nvSpPr>
        <p:spPr bwMode="auto">
          <a:xfrm flipV="1">
            <a:off x="6845300" y="4948238"/>
            <a:ext cx="446088" cy="450850"/>
          </a:xfrm>
          <a:prstGeom prst="line">
            <a:avLst/>
          </a:prstGeom>
          <a:noFill/>
          <a:ln w="9525">
            <a:solidFill>
              <a:schemeClr val="tx1"/>
            </a:solidFill>
            <a:prstDash val="dash"/>
            <a:round/>
            <a:headEnd/>
            <a:tailEnd/>
          </a:ln>
          <a:effectLst/>
        </p:spPr>
        <p:txBody>
          <a:bodyPr/>
          <a:lstStyle/>
          <a:p>
            <a:endParaRPr lang="en-US"/>
          </a:p>
        </p:txBody>
      </p:sp>
      <p:sp>
        <p:nvSpPr>
          <p:cNvPr id="483368" name="Line 40"/>
          <p:cNvSpPr>
            <a:spLocks noChangeShapeType="1"/>
          </p:cNvSpPr>
          <p:nvPr/>
        </p:nvSpPr>
        <p:spPr bwMode="auto">
          <a:xfrm>
            <a:off x="6659563" y="4725988"/>
            <a:ext cx="0" cy="863600"/>
          </a:xfrm>
          <a:prstGeom prst="line">
            <a:avLst/>
          </a:prstGeom>
          <a:noFill/>
          <a:ln w="15875">
            <a:solidFill>
              <a:srgbClr val="000000"/>
            </a:solidFill>
            <a:round/>
            <a:headEnd type="arrow" w="lg" len="med"/>
            <a:tailEnd/>
          </a:ln>
          <a:effectLst/>
        </p:spPr>
        <p:txBody>
          <a:bodyPr/>
          <a:lstStyle/>
          <a:p>
            <a:endParaRPr lang="en-US"/>
          </a:p>
        </p:txBody>
      </p:sp>
      <p:sp>
        <p:nvSpPr>
          <p:cNvPr id="483369" name="Line 41"/>
          <p:cNvSpPr>
            <a:spLocks noChangeShapeType="1"/>
          </p:cNvSpPr>
          <p:nvPr/>
        </p:nvSpPr>
        <p:spPr bwMode="auto">
          <a:xfrm>
            <a:off x="6659563" y="5589588"/>
            <a:ext cx="719137" cy="0"/>
          </a:xfrm>
          <a:prstGeom prst="line">
            <a:avLst/>
          </a:prstGeom>
          <a:noFill/>
          <a:ln w="15875">
            <a:solidFill>
              <a:srgbClr val="000000"/>
            </a:solidFill>
            <a:prstDash val="dash"/>
            <a:round/>
            <a:headEnd/>
            <a:tailEnd/>
          </a:ln>
          <a:effectLst/>
        </p:spPr>
        <p:txBody>
          <a:bodyPr/>
          <a:lstStyle/>
          <a:p>
            <a:endParaRPr lang="en-US"/>
          </a:p>
        </p:txBody>
      </p:sp>
      <p:sp>
        <p:nvSpPr>
          <p:cNvPr id="483370" name="Oval 42"/>
          <p:cNvSpPr>
            <a:spLocks noChangeArrowheads="1"/>
          </p:cNvSpPr>
          <p:nvPr/>
        </p:nvSpPr>
        <p:spPr bwMode="auto">
          <a:xfrm>
            <a:off x="7216775" y="4941888"/>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72" name="Oval 44"/>
          <p:cNvSpPr>
            <a:spLocks noChangeArrowheads="1"/>
          </p:cNvSpPr>
          <p:nvPr/>
        </p:nvSpPr>
        <p:spPr bwMode="auto">
          <a:xfrm>
            <a:off x="6999288" y="51355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73" name="Oval 45"/>
          <p:cNvSpPr>
            <a:spLocks noChangeArrowheads="1"/>
          </p:cNvSpPr>
          <p:nvPr/>
        </p:nvSpPr>
        <p:spPr bwMode="auto">
          <a:xfrm>
            <a:off x="6804025" y="53514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74" name="Line 46"/>
          <p:cNvSpPr>
            <a:spLocks noChangeShapeType="1"/>
          </p:cNvSpPr>
          <p:nvPr/>
        </p:nvSpPr>
        <p:spPr bwMode="auto">
          <a:xfrm flipV="1">
            <a:off x="7858125" y="4965700"/>
            <a:ext cx="209550" cy="433388"/>
          </a:xfrm>
          <a:prstGeom prst="line">
            <a:avLst/>
          </a:prstGeom>
          <a:noFill/>
          <a:ln w="9525">
            <a:solidFill>
              <a:schemeClr val="tx1"/>
            </a:solidFill>
            <a:prstDash val="dash"/>
            <a:round/>
            <a:headEnd/>
            <a:tailEnd/>
          </a:ln>
          <a:effectLst/>
        </p:spPr>
        <p:txBody>
          <a:bodyPr/>
          <a:lstStyle/>
          <a:p>
            <a:endParaRPr lang="en-US"/>
          </a:p>
        </p:txBody>
      </p:sp>
      <p:sp>
        <p:nvSpPr>
          <p:cNvPr id="483376" name="Line 48"/>
          <p:cNvSpPr>
            <a:spLocks noChangeShapeType="1"/>
          </p:cNvSpPr>
          <p:nvPr/>
        </p:nvSpPr>
        <p:spPr bwMode="auto">
          <a:xfrm>
            <a:off x="7669213" y="4725988"/>
            <a:ext cx="0" cy="863600"/>
          </a:xfrm>
          <a:prstGeom prst="line">
            <a:avLst/>
          </a:prstGeom>
          <a:noFill/>
          <a:ln w="15875">
            <a:solidFill>
              <a:srgbClr val="000000"/>
            </a:solidFill>
            <a:round/>
            <a:headEnd type="arrow" w="lg" len="med"/>
            <a:tailEnd/>
          </a:ln>
          <a:effectLst/>
        </p:spPr>
        <p:txBody>
          <a:bodyPr/>
          <a:lstStyle/>
          <a:p>
            <a:endParaRPr lang="en-US"/>
          </a:p>
        </p:txBody>
      </p:sp>
      <p:sp>
        <p:nvSpPr>
          <p:cNvPr id="483377" name="Line 49"/>
          <p:cNvSpPr>
            <a:spLocks noChangeShapeType="1"/>
          </p:cNvSpPr>
          <p:nvPr/>
        </p:nvSpPr>
        <p:spPr bwMode="auto">
          <a:xfrm>
            <a:off x="7669213" y="5589588"/>
            <a:ext cx="719137" cy="0"/>
          </a:xfrm>
          <a:prstGeom prst="line">
            <a:avLst/>
          </a:prstGeom>
          <a:noFill/>
          <a:ln w="15875">
            <a:solidFill>
              <a:srgbClr val="000000"/>
            </a:solidFill>
            <a:prstDash val="dash"/>
            <a:round/>
            <a:headEnd/>
            <a:tailEnd/>
          </a:ln>
          <a:effectLst/>
        </p:spPr>
        <p:txBody>
          <a:bodyPr/>
          <a:lstStyle/>
          <a:p>
            <a:endParaRPr lang="en-US"/>
          </a:p>
        </p:txBody>
      </p:sp>
      <p:sp>
        <p:nvSpPr>
          <p:cNvPr id="483378" name="Oval 50"/>
          <p:cNvSpPr>
            <a:spLocks noChangeArrowheads="1"/>
          </p:cNvSpPr>
          <p:nvPr/>
        </p:nvSpPr>
        <p:spPr bwMode="auto">
          <a:xfrm>
            <a:off x="8008938" y="4941888"/>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80" name="Oval 52"/>
          <p:cNvSpPr>
            <a:spLocks noChangeArrowheads="1"/>
          </p:cNvSpPr>
          <p:nvPr/>
        </p:nvSpPr>
        <p:spPr bwMode="auto">
          <a:xfrm>
            <a:off x="8224838" y="51355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81" name="Oval 53"/>
          <p:cNvSpPr>
            <a:spLocks noChangeArrowheads="1"/>
          </p:cNvSpPr>
          <p:nvPr/>
        </p:nvSpPr>
        <p:spPr bwMode="auto">
          <a:xfrm>
            <a:off x="7812088" y="5351463"/>
            <a:ext cx="92075" cy="93662"/>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483382" name="Line 54"/>
          <p:cNvSpPr>
            <a:spLocks noChangeShapeType="1"/>
          </p:cNvSpPr>
          <p:nvPr/>
        </p:nvSpPr>
        <p:spPr bwMode="auto">
          <a:xfrm flipV="1">
            <a:off x="3954463" y="5195888"/>
            <a:ext cx="219075" cy="222250"/>
          </a:xfrm>
          <a:prstGeom prst="line">
            <a:avLst/>
          </a:prstGeom>
          <a:noFill/>
          <a:ln w="9525">
            <a:solidFill>
              <a:schemeClr val="tx1"/>
            </a:solidFill>
            <a:prstDash val="dash"/>
            <a:round/>
            <a:headEnd/>
            <a:tailEnd/>
          </a:ln>
          <a:effectLst/>
        </p:spPr>
        <p:txBody>
          <a:bodyPr/>
          <a:lstStyle/>
          <a:p>
            <a:endParaRPr lang="en-US"/>
          </a:p>
        </p:txBody>
      </p:sp>
      <p:sp>
        <p:nvSpPr>
          <p:cNvPr id="483383" name="Line 55"/>
          <p:cNvSpPr>
            <a:spLocks noChangeShapeType="1"/>
          </p:cNvSpPr>
          <p:nvPr/>
        </p:nvSpPr>
        <p:spPr bwMode="auto">
          <a:xfrm flipV="1">
            <a:off x="4818063" y="4987925"/>
            <a:ext cx="219075" cy="198438"/>
          </a:xfrm>
          <a:prstGeom prst="line">
            <a:avLst/>
          </a:prstGeom>
          <a:noFill/>
          <a:ln w="9525">
            <a:solidFill>
              <a:schemeClr val="tx1"/>
            </a:solidFill>
            <a:prstDash val="dash"/>
            <a:round/>
            <a:headEnd/>
            <a:tailEnd/>
          </a:ln>
          <a:effectLst/>
        </p:spPr>
        <p:txBody>
          <a:bodyPr/>
          <a:lstStyle/>
          <a:p>
            <a:endParaRPr lang="en-US"/>
          </a:p>
        </p:txBody>
      </p:sp>
      <p:sp>
        <p:nvSpPr>
          <p:cNvPr id="483384" name="Line 56"/>
          <p:cNvSpPr>
            <a:spLocks noChangeShapeType="1"/>
          </p:cNvSpPr>
          <p:nvPr/>
        </p:nvSpPr>
        <p:spPr bwMode="auto">
          <a:xfrm flipV="1">
            <a:off x="6046788" y="5013325"/>
            <a:ext cx="180975" cy="373063"/>
          </a:xfrm>
          <a:prstGeom prst="line">
            <a:avLst/>
          </a:prstGeom>
          <a:noFill/>
          <a:ln w="9525">
            <a:solidFill>
              <a:schemeClr val="tx1"/>
            </a:solidFill>
            <a:prstDash val="dash"/>
            <a:round/>
            <a:headEnd/>
            <a:tailEnd/>
          </a:ln>
          <a:effectLst/>
        </p:spPr>
        <p:txBody>
          <a:bodyPr/>
          <a:lstStyle/>
          <a:p>
            <a:endParaRPr lang="en-US"/>
          </a:p>
        </p:txBody>
      </p:sp>
      <p:sp>
        <p:nvSpPr>
          <p:cNvPr id="483385" name="Line 57"/>
          <p:cNvSpPr>
            <a:spLocks noChangeShapeType="1"/>
          </p:cNvSpPr>
          <p:nvPr/>
        </p:nvSpPr>
        <p:spPr bwMode="auto">
          <a:xfrm>
            <a:off x="8056563" y="4994275"/>
            <a:ext cx="227012" cy="187325"/>
          </a:xfrm>
          <a:prstGeom prst="line">
            <a:avLst/>
          </a:prstGeom>
          <a:noFill/>
          <a:ln w="9525">
            <a:solidFill>
              <a:schemeClr val="tx1"/>
            </a:solidFill>
            <a:prstDash val="dash"/>
            <a:round/>
            <a:headEnd/>
            <a:tailEnd/>
          </a:ln>
          <a:effectLst/>
        </p:spPr>
        <p:txBody>
          <a:bodyPr/>
          <a:lstStyle/>
          <a:p>
            <a:endParaRPr lang="en-US"/>
          </a:p>
        </p:txBody>
      </p:sp>
      <p:sp>
        <p:nvSpPr>
          <p:cNvPr id="483387" name="Rectangle 59" descr="Rectangle: Click to edit Master text styles&#10;Second level&#10;Third level&#10;Fourth level&#10;Fifth level"/>
          <p:cNvSpPr>
            <a:spLocks noChangeArrowheads="1"/>
          </p:cNvSpPr>
          <p:nvPr/>
        </p:nvSpPr>
        <p:spPr bwMode="auto">
          <a:xfrm>
            <a:off x="3706813" y="4437063"/>
            <a:ext cx="647700" cy="5762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2000" b="1" i="1" smtClean="0">
                <a:effectLst/>
                <a:latin typeface="Arial" charset="0"/>
                <a:sym typeface="Symbol" pitchFamily="18" charset="2"/>
              </a:rPr>
              <a:t>f</a:t>
            </a:r>
            <a:r>
              <a:rPr lang="en-US" sz="2000" b="1" smtClean="0">
                <a:effectLst/>
                <a:latin typeface="Arial" charset="0"/>
                <a:sym typeface="Symbol" pitchFamily="18" charset="2"/>
              </a:rPr>
              <a:t> </a:t>
            </a:r>
            <a:r>
              <a:rPr lang="en-US" sz="2000" b="1" baseline="30000" smtClean="0">
                <a:effectLst/>
                <a:latin typeface="Arial" charset="0"/>
                <a:sym typeface="Symbol" pitchFamily="18" charset="2"/>
              </a:rPr>
              <a:t></a:t>
            </a:r>
            <a:r>
              <a:rPr lang="en-US" sz="1600" b="1" baseline="10000" smtClean="0">
                <a:effectLst/>
                <a:latin typeface="Arial" charset="0"/>
                <a:sym typeface="Symbol" pitchFamily="18" charset="2"/>
              </a:rPr>
              <a:t>1</a:t>
            </a:r>
            <a:endParaRPr lang="en-US" sz="1600" b="1" i="1">
              <a:effectLst/>
              <a:latin typeface="Arial" charset="0"/>
            </a:endParaRPr>
          </a:p>
        </p:txBody>
      </p:sp>
      <p:sp>
        <p:nvSpPr>
          <p:cNvPr id="483388" name="Rectangle 60" descr="Rectangle: Click to edit Master text styles&#10;Second level&#10;Third level&#10;Fourth level&#10;Fifth level"/>
          <p:cNvSpPr>
            <a:spLocks noChangeArrowheads="1"/>
          </p:cNvSpPr>
          <p:nvPr/>
        </p:nvSpPr>
        <p:spPr bwMode="auto">
          <a:xfrm>
            <a:off x="4787900" y="4437063"/>
            <a:ext cx="647700" cy="5762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2000" b="1" i="1" smtClean="0">
                <a:effectLst/>
                <a:latin typeface="Arial" charset="0"/>
                <a:sym typeface="Symbol" pitchFamily="18" charset="2"/>
              </a:rPr>
              <a:t>f</a:t>
            </a:r>
            <a:r>
              <a:rPr lang="en-US" sz="2000" b="1" smtClean="0">
                <a:effectLst/>
                <a:latin typeface="Arial" charset="0"/>
                <a:sym typeface="Symbol" pitchFamily="18" charset="2"/>
              </a:rPr>
              <a:t> </a:t>
            </a:r>
            <a:r>
              <a:rPr lang="en-US" sz="2000" b="1" baseline="30000" smtClean="0">
                <a:effectLst/>
                <a:latin typeface="Arial" charset="0"/>
                <a:sym typeface="Symbol" pitchFamily="18" charset="2"/>
              </a:rPr>
              <a:t></a:t>
            </a:r>
            <a:r>
              <a:rPr lang="en-US" sz="1600" b="1" baseline="10000" smtClean="0">
                <a:effectLst/>
                <a:latin typeface="Arial" charset="0"/>
                <a:sym typeface="Symbol" pitchFamily="18" charset="2"/>
              </a:rPr>
              <a:t>2</a:t>
            </a:r>
            <a:endParaRPr lang="en-US" sz="1600" b="1" i="1">
              <a:effectLst/>
              <a:latin typeface="Arial" charset="0"/>
            </a:endParaRPr>
          </a:p>
        </p:txBody>
      </p:sp>
      <p:sp>
        <p:nvSpPr>
          <p:cNvPr id="483389" name="Rectangle 61" descr="Rectangle: Click to edit Master text styles&#10;Second level&#10;Third level&#10;Fourth level&#10;Fifth level"/>
          <p:cNvSpPr>
            <a:spLocks noChangeArrowheads="1"/>
          </p:cNvSpPr>
          <p:nvPr/>
        </p:nvSpPr>
        <p:spPr bwMode="auto">
          <a:xfrm>
            <a:off x="5795963" y="4437063"/>
            <a:ext cx="647700" cy="5762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2000" b="1" i="1" smtClean="0">
                <a:effectLst/>
                <a:latin typeface="Arial" charset="0"/>
                <a:sym typeface="Symbol" pitchFamily="18" charset="2"/>
              </a:rPr>
              <a:t>f</a:t>
            </a:r>
            <a:r>
              <a:rPr lang="en-US" sz="2000" b="1" smtClean="0">
                <a:effectLst/>
                <a:latin typeface="Arial" charset="0"/>
                <a:sym typeface="Symbol" pitchFamily="18" charset="2"/>
              </a:rPr>
              <a:t> </a:t>
            </a:r>
            <a:r>
              <a:rPr lang="en-US" sz="2000" b="1" baseline="30000" smtClean="0">
                <a:effectLst/>
                <a:latin typeface="Arial" charset="0"/>
                <a:sym typeface="Symbol" pitchFamily="18" charset="2"/>
              </a:rPr>
              <a:t></a:t>
            </a:r>
            <a:r>
              <a:rPr lang="en-US" sz="1600" b="1" baseline="10000" smtClean="0">
                <a:effectLst/>
                <a:latin typeface="Arial" charset="0"/>
                <a:sym typeface="Symbol" pitchFamily="18" charset="2"/>
              </a:rPr>
              <a:t>3</a:t>
            </a:r>
            <a:endParaRPr lang="en-US" sz="1600" b="1" i="1">
              <a:effectLst/>
              <a:latin typeface="Arial" charset="0"/>
            </a:endParaRPr>
          </a:p>
        </p:txBody>
      </p:sp>
      <p:sp>
        <p:nvSpPr>
          <p:cNvPr id="483390" name="Rectangle 62" descr="Rectangle: Click to edit Master text styles&#10;Second level&#10;Third level&#10;Fourth level&#10;Fifth level"/>
          <p:cNvSpPr>
            <a:spLocks noChangeArrowheads="1"/>
          </p:cNvSpPr>
          <p:nvPr/>
        </p:nvSpPr>
        <p:spPr bwMode="auto">
          <a:xfrm>
            <a:off x="6804025" y="4437063"/>
            <a:ext cx="647700" cy="5762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2000" b="1" i="1" smtClean="0">
                <a:effectLst/>
                <a:latin typeface="Arial" charset="0"/>
                <a:sym typeface="Symbol" pitchFamily="18" charset="2"/>
              </a:rPr>
              <a:t>f</a:t>
            </a:r>
            <a:r>
              <a:rPr lang="en-US" sz="2000" b="1" smtClean="0">
                <a:effectLst/>
                <a:latin typeface="Arial" charset="0"/>
                <a:sym typeface="Symbol" pitchFamily="18" charset="2"/>
              </a:rPr>
              <a:t> </a:t>
            </a:r>
            <a:r>
              <a:rPr lang="en-US" sz="2000" b="1" baseline="30000" smtClean="0">
                <a:effectLst/>
                <a:latin typeface="Arial" charset="0"/>
                <a:sym typeface="Symbol" pitchFamily="18" charset="2"/>
              </a:rPr>
              <a:t></a:t>
            </a:r>
            <a:r>
              <a:rPr lang="en-US" sz="1600" b="1" baseline="10000" smtClean="0">
                <a:effectLst/>
                <a:latin typeface="Arial" charset="0"/>
                <a:sym typeface="Symbol" pitchFamily="18" charset="2"/>
              </a:rPr>
              <a:t>4</a:t>
            </a:r>
            <a:endParaRPr lang="en-US" sz="1600" b="1" i="1">
              <a:effectLst/>
              <a:latin typeface="Arial" charset="0"/>
            </a:endParaRPr>
          </a:p>
        </p:txBody>
      </p:sp>
      <p:sp>
        <p:nvSpPr>
          <p:cNvPr id="483391" name="Rectangle 63" descr="Rectangle: Click to edit Master text styles&#10;Second level&#10;Third level&#10;Fourth level&#10;Fifth level"/>
          <p:cNvSpPr>
            <a:spLocks noChangeArrowheads="1"/>
          </p:cNvSpPr>
          <p:nvPr/>
        </p:nvSpPr>
        <p:spPr bwMode="auto">
          <a:xfrm>
            <a:off x="7812088" y="4437063"/>
            <a:ext cx="647700" cy="5762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2000" b="1" i="1" smtClean="0">
                <a:effectLst/>
                <a:latin typeface="Arial" charset="0"/>
                <a:sym typeface="Symbol" pitchFamily="18" charset="2"/>
              </a:rPr>
              <a:t>f</a:t>
            </a:r>
            <a:r>
              <a:rPr lang="en-US" sz="2000" b="1" smtClean="0">
                <a:effectLst/>
                <a:latin typeface="Arial" charset="0"/>
                <a:sym typeface="Symbol" pitchFamily="18" charset="2"/>
              </a:rPr>
              <a:t> </a:t>
            </a:r>
            <a:r>
              <a:rPr lang="en-US" sz="2000" b="1" baseline="30000" smtClean="0">
                <a:effectLst/>
                <a:latin typeface="Arial" charset="0"/>
                <a:sym typeface="Symbol" pitchFamily="18" charset="2"/>
              </a:rPr>
              <a:t></a:t>
            </a:r>
            <a:r>
              <a:rPr lang="en-US" sz="1600" b="1" baseline="10000" smtClean="0">
                <a:effectLst/>
                <a:latin typeface="Arial" charset="0"/>
                <a:sym typeface="Symbol" pitchFamily="18" charset="2"/>
              </a:rPr>
              <a:t>5</a:t>
            </a:r>
            <a:endParaRPr lang="en-US" sz="1600" b="1" i="1">
              <a:effectLst/>
              <a:latin typeface="Arial" charset="0"/>
            </a:endParaRPr>
          </a:p>
        </p:txBody>
      </p:sp>
      <p:sp>
        <p:nvSpPr>
          <p:cNvPr id="483393" name="Line 65"/>
          <p:cNvSpPr>
            <a:spLocks noChangeShapeType="1"/>
          </p:cNvSpPr>
          <p:nvPr/>
        </p:nvSpPr>
        <p:spPr bwMode="auto">
          <a:xfrm>
            <a:off x="2033588" y="5519738"/>
            <a:ext cx="0" cy="142875"/>
          </a:xfrm>
          <a:prstGeom prst="line">
            <a:avLst/>
          </a:prstGeom>
          <a:noFill/>
          <a:ln w="15875">
            <a:solidFill>
              <a:schemeClr val="tx1"/>
            </a:solidFill>
            <a:round/>
            <a:headEnd/>
            <a:tailEnd/>
          </a:ln>
          <a:effectLst/>
        </p:spPr>
        <p:txBody>
          <a:bodyPr/>
          <a:lstStyle/>
          <a:p>
            <a:endParaRPr lang="en-US"/>
          </a:p>
        </p:txBody>
      </p:sp>
      <p:sp>
        <p:nvSpPr>
          <p:cNvPr id="483394" name="Line 66"/>
          <p:cNvSpPr>
            <a:spLocks noChangeShapeType="1"/>
          </p:cNvSpPr>
          <p:nvPr/>
        </p:nvSpPr>
        <p:spPr bwMode="auto">
          <a:xfrm>
            <a:off x="2224088" y="5518150"/>
            <a:ext cx="0" cy="142875"/>
          </a:xfrm>
          <a:prstGeom prst="line">
            <a:avLst/>
          </a:prstGeom>
          <a:noFill/>
          <a:ln w="15875">
            <a:solidFill>
              <a:schemeClr val="tx1"/>
            </a:solidFill>
            <a:round/>
            <a:headEnd/>
            <a:tailEnd/>
          </a:ln>
          <a:effectLst/>
        </p:spPr>
        <p:txBody>
          <a:bodyPr/>
          <a:lstStyle/>
          <a:p>
            <a:endParaRPr lang="en-US"/>
          </a:p>
        </p:txBody>
      </p:sp>
      <p:sp>
        <p:nvSpPr>
          <p:cNvPr id="483395" name="Line 67"/>
          <p:cNvSpPr>
            <a:spLocks noChangeShapeType="1"/>
          </p:cNvSpPr>
          <p:nvPr/>
        </p:nvSpPr>
        <p:spPr bwMode="auto">
          <a:xfrm>
            <a:off x="2439988" y="5518150"/>
            <a:ext cx="0" cy="142875"/>
          </a:xfrm>
          <a:prstGeom prst="line">
            <a:avLst/>
          </a:prstGeom>
          <a:noFill/>
          <a:ln w="15875">
            <a:solidFill>
              <a:schemeClr val="tx1"/>
            </a:solidFill>
            <a:round/>
            <a:headEnd/>
            <a:tailEnd/>
          </a:ln>
          <a:effectLst/>
        </p:spPr>
        <p:txBody>
          <a:bodyPr/>
          <a:lstStyle/>
          <a:p>
            <a:endParaRPr lang="en-US"/>
          </a:p>
        </p:txBody>
      </p:sp>
      <p:sp>
        <p:nvSpPr>
          <p:cNvPr id="483396" name="Rectangle 68" descr="Rectangle: Click to edit Master text styles&#10;Second level&#10;Third level&#10;Fourth level&#10;Fifth level"/>
          <p:cNvSpPr>
            <a:spLocks noChangeArrowheads="1"/>
          </p:cNvSpPr>
          <p:nvPr/>
        </p:nvSpPr>
        <p:spPr bwMode="auto">
          <a:xfrm>
            <a:off x="4067175" y="5589588"/>
            <a:ext cx="360363" cy="3603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1600" i="1" smtClean="0">
                <a:effectLst/>
                <a:latin typeface="Arial" charset="0"/>
              </a:rPr>
              <a:t>X</a:t>
            </a:r>
            <a:endParaRPr lang="en-US" sz="1600" i="1">
              <a:effectLst/>
              <a:latin typeface="Arial" charset="0"/>
            </a:endParaRPr>
          </a:p>
        </p:txBody>
      </p:sp>
      <p:sp>
        <p:nvSpPr>
          <p:cNvPr id="483397" name="Line 69"/>
          <p:cNvSpPr>
            <a:spLocks noChangeShapeType="1"/>
          </p:cNvSpPr>
          <p:nvPr/>
        </p:nvSpPr>
        <p:spPr bwMode="auto">
          <a:xfrm>
            <a:off x="3754438" y="5519738"/>
            <a:ext cx="0" cy="142875"/>
          </a:xfrm>
          <a:prstGeom prst="line">
            <a:avLst/>
          </a:prstGeom>
          <a:noFill/>
          <a:ln w="15875">
            <a:solidFill>
              <a:schemeClr val="tx1"/>
            </a:solidFill>
            <a:round/>
            <a:headEnd/>
            <a:tailEnd/>
          </a:ln>
          <a:effectLst/>
        </p:spPr>
        <p:txBody>
          <a:bodyPr/>
          <a:lstStyle/>
          <a:p>
            <a:endParaRPr lang="en-US"/>
          </a:p>
        </p:txBody>
      </p:sp>
      <p:sp>
        <p:nvSpPr>
          <p:cNvPr id="483398" name="Line 70"/>
          <p:cNvSpPr>
            <a:spLocks noChangeShapeType="1"/>
          </p:cNvSpPr>
          <p:nvPr/>
        </p:nvSpPr>
        <p:spPr bwMode="auto">
          <a:xfrm>
            <a:off x="3951288" y="5518150"/>
            <a:ext cx="0" cy="142875"/>
          </a:xfrm>
          <a:prstGeom prst="line">
            <a:avLst/>
          </a:prstGeom>
          <a:noFill/>
          <a:ln w="15875">
            <a:solidFill>
              <a:schemeClr val="tx1"/>
            </a:solidFill>
            <a:round/>
            <a:headEnd/>
            <a:tailEnd/>
          </a:ln>
          <a:effectLst/>
        </p:spPr>
        <p:txBody>
          <a:bodyPr/>
          <a:lstStyle/>
          <a:p>
            <a:endParaRPr lang="en-US"/>
          </a:p>
        </p:txBody>
      </p:sp>
      <p:sp>
        <p:nvSpPr>
          <p:cNvPr id="483399" name="Line 71"/>
          <p:cNvSpPr>
            <a:spLocks noChangeShapeType="1"/>
          </p:cNvSpPr>
          <p:nvPr/>
        </p:nvSpPr>
        <p:spPr bwMode="auto">
          <a:xfrm>
            <a:off x="4167188" y="5518150"/>
            <a:ext cx="0" cy="142875"/>
          </a:xfrm>
          <a:prstGeom prst="line">
            <a:avLst/>
          </a:prstGeom>
          <a:noFill/>
          <a:ln w="15875">
            <a:solidFill>
              <a:schemeClr val="tx1"/>
            </a:solidFill>
            <a:round/>
            <a:headEnd/>
            <a:tailEnd/>
          </a:ln>
          <a:effectLst/>
        </p:spPr>
        <p:txBody>
          <a:bodyPr/>
          <a:lstStyle/>
          <a:p>
            <a:endParaRPr lang="en-US"/>
          </a:p>
        </p:txBody>
      </p:sp>
      <p:sp>
        <p:nvSpPr>
          <p:cNvPr id="483400" name="Rectangle 72" descr="Rectangle: Click to edit Master text styles&#10;Second level&#10;Third level&#10;Fourth level&#10;Fifth level"/>
          <p:cNvSpPr>
            <a:spLocks noChangeArrowheads="1"/>
          </p:cNvSpPr>
          <p:nvPr/>
        </p:nvSpPr>
        <p:spPr bwMode="auto">
          <a:xfrm>
            <a:off x="5148263" y="5589588"/>
            <a:ext cx="360362" cy="3603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1600" i="1" smtClean="0">
                <a:effectLst/>
                <a:latin typeface="Arial" charset="0"/>
              </a:rPr>
              <a:t>X</a:t>
            </a:r>
            <a:endParaRPr lang="en-US" sz="1600" i="1">
              <a:effectLst/>
              <a:latin typeface="Arial" charset="0"/>
            </a:endParaRPr>
          </a:p>
        </p:txBody>
      </p:sp>
      <p:sp>
        <p:nvSpPr>
          <p:cNvPr id="483401" name="Line 73"/>
          <p:cNvSpPr>
            <a:spLocks noChangeShapeType="1"/>
          </p:cNvSpPr>
          <p:nvPr/>
        </p:nvSpPr>
        <p:spPr bwMode="auto">
          <a:xfrm>
            <a:off x="4835525" y="5519738"/>
            <a:ext cx="0" cy="142875"/>
          </a:xfrm>
          <a:prstGeom prst="line">
            <a:avLst/>
          </a:prstGeom>
          <a:noFill/>
          <a:ln w="15875">
            <a:solidFill>
              <a:schemeClr val="tx1"/>
            </a:solidFill>
            <a:round/>
            <a:headEnd/>
            <a:tailEnd/>
          </a:ln>
          <a:effectLst/>
        </p:spPr>
        <p:txBody>
          <a:bodyPr/>
          <a:lstStyle/>
          <a:p>
            <a:endParaRPr lang="en-US"/>
          </a:p>
        </p:txBody>
      </p:sp>
      <p:sp>
        <p:nvSpPr>
          <p:cNvPr id="483402" name="Line 74"/>
          <p:cNvSpPr>
            <a:spLocks noChangeShapeType="1"/>
          </p:cNvSpPr>
          <p:nvPr/>
        </p:nvSpPr>
        <p:spPr bwMode="auto">
          <a:xfrm>
            <a:off x="5032375" y="5518150"/>
            <a:ext cx="0" cy="142875"/>
          </a:xfrm>
          <a:prstGeom prst="line">
            <a:avLst/>
          </a:prstGeom>
          <a:noFill/>
          <a:ln w="15875">
            <a:solidFill>
              <a:schemeClr val="tx1"/>
            </a:solidFill>
            <a:round/>
            <a:headEnd/>
            <a:tailEnd/>
          </a:ln>
          <a:effectLst/>
        </p:spPr>
        <p:txBody>
          <a:bodyPr/>
          <a:lstStyle/>
          <a:p>
            <a:endParaRPr lang="en-US"/>
          </a:p>
        </p:txBody>
      </p:sp>
      <p:sp>
        <p:nvSpPr>
          <p:cNvPr id="483403" name="Line 75"/>
          <p:cNvSpPr>
            <a:spLocks noChangeShapeType="1"/>
          </p:cNvSpPr>
          <p:nvPr/>
        </p:nvSpPr>
        <p:spPr bwMode="auto">
          <a:xfrm>
            <a:off x="5248275" y="5518150"/>
            <a:ext cx="0" cy="142875"/>
          </a:xfrm>
          <a:prstGeom prst="line">
            <a:avLst/>
          </a:prstGeom>
          <a:noFill/>
          <a:ln w="15875">
            <a:solidFill>
              <a:schemeClr val="tx1"/>
            </a:solidFill>
            <a:round/>
            <a:headEnd/>
            <a:tailEnd/>
          </a:ln>
          <a:effectLst/>
        </p:spPr>
        <p:txBody>
          <a:bodyPr/>
          <a:lstStyle/>
          <a:p>
            <a:endParaRPr lang="en-US"/>
          </a:p>
        </p:txBody>
      </p:sp>
      <p:sp>
        <p:nvSpPr>
          <p:cNvPr id="483404" name="Rectangle 76" descr="Rectangle: Click to edit Master text styles&#10;Second level&#10;Third level&#10;Fourth level&#10;Fifth level"/>
          <p:cNvSpPr>
            <a:spLocks noChangeArrowheads="1"/>
          </p:cNvSpPr>
          <p:nvPr/>
        </p:nvSpPr>
        <p:spPr bwMode="auto">
          <a:xfrm>
            <a:off x="6156325" y="5589588"/>
            <a:ext cx="360363" cy="3603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1600" i="1" smtClean="0">
                <a:effectLst/>
                <a:latin typeface="Arial" charset="0"/>
              </a:rPr>
              <a:t>X</a:t>
            </a:r>
            <a:endParaRPr lang="en-US" sz="1600" i="1">
              <a:effectLst/>
              <a:latin typeface="Arial" charset="0"/>
            </a:endParaRPr>
          </a:p>
        </p:txBody>
      </p:sp>
      <p:sp>
        <p:nvSpPr>
          <p:cNvPr id="483405" name="Line 77"/>
          <p:cNvSpPr>
            <a:spLocks noChangeShapeType="1"/>
          </p:cNvSpPr>
          <p:nvPr/>
        </p:nvSpPr>
        <p:spPr bwMode="auto">
          <a:xfrm>
            <a:off x="5843588" y="5519738"/>
            <a:ext cx="0" cy="142875"/>
          </a:xfrm>
          <a:prstGeom prst="line">
            <a:avLst/>
          </a:prstGeom>
          <a:noFill/>
          <a:ln w="15875">
            <a:solidFill>
              <a:schemeClr val="tx1"/>
            </a:solidFill>
            <a:round/>
            <a:headEnd/>
            <a:tailEnd/>
          </a:ln>
          <a:effectLst/>
        </p:spPr>
        <p:txBody>
          <a:bodyPr/>
          <a:lstStyle/>
          <a:p>
            <a:endParaRPr lang="en-US"/>
          </a:p>
        </p:txBody>
      </p:sp>
      <p:sp>
        <p:nvSpPr>
          <p:cNvPr id="483406" name="Line 78"/>
          <p:cNvSpPr>
            <a:spLocks noChangeShapeType="1"/>
          </p:cNvSpPr>
          <p:nvPr/>
        </p:nvSpPr>
        <p:spPr bwMode="auto">
          <a:xfrm>
            <a:off x="6040438" y="5518150"/>
            <a:ext cx="0" cy="142875"/>
          </a:xfrm>
          <a:prstGeom prst="line">
            <a:avLst/>
          </a:prstGeom>
          <a:noFill/>
          <a:ln w="15875">
            <a:solidFill>
              <a:schemeClr val="tx1"/>
            </a:solidFill>
            <a:round/>
            <a:headEnd/>
            <a:tailEnd/>
          </a:ln>
          <a:effectLst/>
        </p:spPr>
        <p:txBody>
          <a:bodyPr/>
          <a:lstStyle/>
          <a:p>
            <a:endParaRPr lang="en-US"/>
          </a:p>
        </p:txBody>
      </p:sp>
      <p:sp>
        <p:nvSpPr>
          <p:cNvPr id="483407" name="Line 79"/>
          <p:cNvSpPr>
            <a:spLocks noChangeShapeType="1"/>
          </p:cNvSpPr>
          <p:nvPr/>
        </p:nvSpPr>
        <p:spPr bwMode="auto">
          <a:xfrm>
            <a:off x="6256338" y="5518150"/>
            <a:ext cx="0" cy="142875"/>
          </a:xfrm>
          <a:prstGeom prst="line">
            <a:avLst/>
          </a:prstGeom>
          <a:noFill/>
          <a:ln w="15875">
            <a:solidFill>
              <a:schemeClr val="tx1"/>
            </a:solidFill>
            <a:round/>
            <a:headEnd/>
            <a:tailEnd/>
          </a:ln>
          <a:effectLst/>
        </p:spPr>
        <p:txBody>
          <a:bodyPr/>
          <a:lstStyle/>
          <a:p>
            <a:endParaRPr lang="en-US"/>
          </a:p>
        </p:txBody>
      </p:sp>
      <p:sp>
        <p:nvSpPr>
          <p:cNvPr id="483408" name="Rectangle 80" descr="Rectangle: Click to edit Master text styles&#10;Second level&#10;Third level&#10;Fourth level&#10;Fifth level"/>
          <p:cNvSpPr>
            <a:spLocks noChangeArrowheads="1"/>
          </p:cNvSpPr>
          <p:nvPr/>
        </p:nvSpPr>
        <p:spPr bwMode="auto">
          <a:xfrm>
            <a:off x="7164388" y="5589588"/>
            <a:ext cx="360362" cy="3603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1600" i="1" smtClean="0">
                <a:effectLst/>
                <a:latin typeface="Arial" charset="0"/>
              </a:rPr>
              <a:t>X</a:t>
            </a:r>
            <a:endParaRPr lang="en-US" sz="1600" i="1">
              <a:effectLst/>
              <a:latin typeface="Arial" charset="0"/>
            </a:endParaRPr>
          </a:p>
        </p:txBody>
      </p:sp>
      <p:sp>
        <p:nvSpPr>
          <p:cNvPr id="483409" name="Line 81"/>
          <p:cNvSpPr>
            <a:spLocks noChangeShapeType="1"/>
          </p:cNvSpPr>
          <p:nvPr/>
        </p:nvSpPr>
        <p:spPr bwMode="auto">
          <a:xfrm>
            <a:off x="6851650" y="5519738"/>
            <a:ext cx="0" cy="142875"/>
          </a:xfrm>
          <a:prstGeom prst="line">
            <a:avLst/>
          </a:prstGeom>
          <a:noFill/>
          <a:ln w="15875">
            <a:solidFill>
              <a:schemeClr val="tx1"/>
            </a:solidFill>
            <a:round/>
            <a:headEnd/>
            <a:tailEnd/>
          </a:ln>
          <a:effectLst/>
        </p:spPr>
        <p:txBody>
          <a:bodyPr/>
          <a:lstStyle/>
          <a:p>
            <a:endParaRPr lang="en-US"/>
          </a:p>
        </p:txBody>
      </p:sp>
      <p:sp>
        <p:nvSpPr>
          <p:cNvPr id="483410" name="Line 82"/>
          <p:cNvSpPr>
            <a:spLocks noChangeShapeType="1"/>
          </p:cNvSpPr>
          <p:nvPr/>
        </p:nvSpPr>
        <p:spPr bwMode="auto">
          <a:xfrm>
            <a:off x="7048500" y="5518150"/>
            <a:ext cx="0" cy="142875"/>
          </a:xfrm>
          <a:prstGeom prst="line">
            <a:avLst/>
          </a:prstGeom>
          <a:noFill/>
          <a:ln w="15875">
            <a:solidFill>
              <a:schemeClr val="tx1"/>
            </a:solidFill>
            <a:round/>
            <a:headEnd/>
            <a:tailEnd/>
          </a:ln>
          <a:effectLst/>
        </p:spPr>
        <p:txBody>
          <a:bodyPr/>
          <a:lstStyle/>
          <a:p>
            <a:endParaRPr lang="en-US"/>
          </a:p>
        </p:txBody>
      </p:sp>
      <p:sp>
        <p:nvSpPr>
          <p:cNvPr id="483411" name="Line 83"/>
          <p:cNvSpPr>
            <a:spLocks noChangeShapeType="1"/>
          </p:cNvSpPr>
          <p:nvPr/>
        </p:nvSpPr>
        <p:spPr bwMode="auto">
          <a:xfrm>
            <a:off x="7264400" y="5518150"/>
            <a:ext cx="0" cy="142875"/>
          </a:xfrm>
          <a:prstGeom prst="line">
            <a:avLst/>
          </a:prstGeom>
          <a:noFill/>
          <a:ln w="15875">
            <a:solidFill>
              <a:schemeClr val="tx1"/>
            </a:solidFill>
            <a:round/>
            <a:headEnd/>
            <a:tailEnd/>
          </a:ln>
          <a:effectLst/>
        </p:spPr>
        <p:txBody>
          <a:bodyPr/>
          <a:lstStyle/>
          <a:p>
            <a:endParaRPr lang="en-US"/>
          </a:p>
        </p:txBody>
      </p:sp>
      <p:sp>
        <p:nvSpPr>
          <p:cNvPr id="483412" name="Rectangle 84" descr="Rectangle: Click to edit Master text styles&#10;Second level&#10;Third level&#10;Fourth level&#10;Fifth level"/>
          <p:cNvSpPr>
            <a:spLocks noChangeArrowheads="1"/>
          </p:cNvSpPr>
          <p:nvPr/>
        </p:nvSpPr>
        <p:spPr bwMode="auto">
          <a:xfrm>
            <a:off x="8172450" y="5589588"/>
            <a:ext cx="360363" cy="360362"/>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1600" i="1" smtClean="0">
                <a:effectLst/>
                <a:latin typeface="Arial" charset="0"/>
              </a:rPr>
              <a:t>X</a:t>
            </a:r>
            <a:endParaRPr lang="en-US" sz="1600" i="1">
              <a:effectLst/>
              <a:latin typeface="Arial" charset="0"/>
            </a:endParaRPr>
          </a:p>
        </p:txBody>
      </p:sp>
      <p:sp>
        <p:nvSpPr>
          <p:cNvPr id="483413" name="Line 85"/>
          <p:cNvSpPr>
            <a:spLocks noChangeShapeType="1"/>
          </p:cNvSpPr>
          <p:nvPr/>
        </p:nvSpPr>
        <p:spPr bwMode="auto">
          <a:xfrm>
            <a:off x="7859713" y="5519738"/>
            <a:ext cx="0" cy="142875"/>
          </a:xfrm>
          <a:prstGeom prst="line">
            <a:avLst/>
          </a:prstGeom>
          <a:noFill/>
          <a:ln w="15875">
            <a:solidFill>
              <a:schemeClr val="tx1"/>
            </a:solidFill>
            <a:round/>
            <a:headEnd/>
            <a:tailEnd/>
          </a:ln>
          <a:effectLst/>
        </p:spPr>
        <p:txBody>
          <a:bodyPr/>
          <a:lstStyle/>
          <a:p>
            <a:endParaRPr lang="en-US"/>
          </a:p>
        </p:txBody>
      </p:sp>
      <p:sp>
        <p:nvSpPr>
          <p:cNvPr id="483414" name="Line 86"/>
          <p:cNvSpPr>
            <a:spLocks noChangeShapeType="1"/>
          </p:cNvSpPr>
          <p:nvPr/>
        </p:nvSpPr>
        <p:spPr bwMode="auto">
          <a:xfrm>
            <a:off x="8056563" y="5518150"/>
            <a:ext cx="0" cy="142875"/>
          </a:xfrm>
          <a:prstGeom prst="line">
            <a:avLst/>
          </a:prstGeom>
          <a:noFill/>
          <a:ln w="15875">
            <a:solidFill>
              <a:schemeClr val="tx1"/>
            </a:solidFill>
            <a:round/>
            <a:headEnd/>
            <a:tailEnd/>
          </a:ln>
          <a:effectLst/>
        </p:spPr>
        <p:txBody>
          <a:bodyPr/>
          <a:lstStyle/>
          <a:p>
            <a:endParaRPr lang="en-US"/>
          </a:p>
        </p:txBody>
      </p:sp>
      <p:sp>
        <p:nvSpPr>
          <p:cNvPr id="483415" name="Line 87"/>
          <p:cNvSpPr>
            <a:spLocks noChangeShapeType="1"/>
          </p:cNvSpPr>
          <p:nvPr/>
        </p:nvSpPr>
        <p:spPr bwMode="auto">
          <a:xfrm>
            <a:off x="8272463" y="5518150"/>
            <a:ext cx="0" cy="142875"/>
          </a:xfrm>
          <a:prstGeom prst="line">
            <a:avLst/>
          </a:prstGeom>
          <a:noFill/>
          <a:ln w="15875">
            <a:solidFill>
              <a:schemeClr val="tx1"/>
            </a:solidFill>
            <a:round/>
            <a:headEnd/>
            <a:tailEnd/>
          </a:ln>
          <a:effectLst/>
        </p:spPr>
        <p:txBody>
          <a:bodyPr/>
          <a:lstStyle/>
          <a:p>
            <a:endParaRPr lang="en-US"/>
          </a:p>
        </p:txBody>
      </p:sp>
      <p:sp>
        <p:nvSpPr>
          <p:cNvPr id="483416" name="Rectangle 88" descr="Rectangle: Click to edit Master text styles&#10;Second level&#10;Third level&#10;Fourth level&#10;Fifth level"/>
          <p:cNvSpPr>
            <a:spLocks noChangeArrowheads="1"/>
          </p:cNvSpPr>
          <p:nvPr/>
        </p:nvSpPr>
        <p:spPr bwMode="auto">
          <a:xfrm>
            <a:off x="1403350" y="4652963"/>
            <a:ext cx="360363" cy="431800"/>
          </a:xfrm>
          <a:prstGeom prst="rect">
            <a:avLst/>
          </a:prstGeom>
          <a:noFill/>
          <a:ln w="9525">
            <a:noFill/>
            <a:miter lim="800000"/>
            <a:headEnd/>
            <a:tailEnd/>
          </a:ln>
          <a:effectLst/>
        </p:spPr>
        <p:txBody>
          <a:bodyPr/>
          <a:lstStyle/>
          <a:p>
            <a:pPr marL="342900" indent="-342900">
              <a:lnSpc>
                <a:spcPct val="120000"/>
              </a:lnSpc>
              <a:spcAft>
                <a:spcPct val="0"/>
              </a:spcAft>
              <a:buSzPct val="110000"/>
              <a:buFont typeface="Wingdings" pitchFamily="2" charset="2"/>
              <a:buNone/>
            </a:pPr>
            <a:r>
              <a:rPr lang="en-US" sz="1600" i="1" smtClean="0">
                <a:effectLst/>
                <a:latin typeface="Arial" charset="0"/>
              </a:rPr>
              <a:t>Y</a:t>
            </a:r>
            <a:endParaRPr lang="en-US" sz="1600" i="1">
              <a:effectLst/>
              <a:latin typeface="Arial" charset="0"/>
            </a:endParaRPr>
          </a:p>
        </p:txBody>
      </p:sp>
      <p:sp>
        <p:nvSpPr>
          <p:cNvPr id="79" name="Textplatzhalter 78"/>
          <p:cNvSpPr>
            <a:spLocks noGrp="1"/>
          </p:cNvSpPr>
          <p:nvPr>
            <p:ph type="body" sz="quarter" idx="10"/>
          </p:nvPr>
        </p:nvSpPr>
        <p:spPr/>
        <p:txBody>
          <a:bodyPr/>
          <a:lstStyle/>
          <a:p>
            <a:r>
              <a:rPr lang="en-US" dirty="0" smtClean="0"/>
              <a:t>Optimization Problems - NFL</a:t>
            </a:r>
          </a:p>
          <a:p>
            <a:endParaRPr lang="en-US" dirty="0"/>
          </a:p>
        </p:txBody>
      </p:sp>
      <p:sp>
        <p:nvSpPr>
          <p:cNvPr id="82" name="Titel 7"/>
          <p:cNvSpPr>
            <a:spLocks noGrp="1"/>
          </p:cNvSpPr>
          <p:nvPr>
            <p:ph type="title"/>
          </p:nvPr>
        </p:nvSpPr>
        <p:spPr/>
        <p:txBody>
          <a:bodyPr/>
          <a:lstStyle/>
          <a:p>
            <a:r>
              <a:rPr lang="en-US" dirty="0" smtClean="0"/>
              <a:t>No-Free-Lunch Theorem</a:t>
            </a:r>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p:txBody>
          <a:bodyPr/>
          <a:lstStyle/>
          <a:p>
            <a:pPr>
              <a:spcBef>
                <a:spcPct val="100000"/>
              </a:spcBef>
              <a:buNone/>
            </a:pPr>
            <a:r>
              <a:rPr lang="en-US" b="1" dirty="0" smtClean="0">
                <a:latin typeface="Arial" pitchFamily="34" charset="0"/>
                <a:cs typeface="Arial" pitchFamily="34" charset="0"/>
              </a:rPr>
              <a:t>	The average performance of any pair of algorithms across all possible problems is exactly identical </a:t>
            </a:r>
            <a:r>
              <a:rPr lang="en-US" b="1" dirty="0" smtClean="0"/>
              <a:t/>
            </a:r>
            <a:br>
              <a:rPr lang="en-US" b="1" dirty="0" smtClean="0"/>
            </a:br>
            <a:r>
              <a:rPr lang="en-US" dirty="0" smtClean="0"/>
              <a:t>(independent on how we measure the performance of the algorithms)</a:t>
            </a:r>
          </a:p>
          <a:p>
            <a:endParaRPr lang="en-US" dirty="0"/>
          </a:p>
        </p:txBody>
      </p:sp>
      <p:sp>
        <p:nvSpPr>
          <p:cNvPr id="5" name="Foliennummernplatzhalter 3"/>
          <p:cNvSpPr>
            <a:spLocks noGrp="1"/>
          </p:cNvSpPr>
          <p:nvPr>
            <p:ph type="sldNum" sz="quarter" idx="12"/>
          </p:nvPr>
        </p:nvSpPr>
        <p:spPr>
          <a:xfrm>
            <a:off x="7010400" y="6356350"/>
            <a:ext cx="2133600" cy="365125"/>
          </a:xfrm>
        </p:spPr>
        <p:txBody>
          <a:bodyPr/>
          <a:lstStyle/>
          <a:p>
            <a:fld id="{C33CF8F8-804D-4475-99A2-2C91CFCF7FBD}" type="slidenum">
              <a:rPr lang="en-US" smtClean="0"/>
              <a:pPr/>
              <a:t>81</a:t>
            </a:fld>
            <a:endParaRPr lang="en-US"/>
          </a:p>
        </p:txBody>
      </p:sp>
      <p:sp>
        <p:nvSpPr>
          <p:cNvPr id="7" name="Titel 6"/>
          <p:cNvSpPr>
            <a:spLocks noGrp="1"/>
          </p:cNvSpPr>
          <p:nvPr>
            <p:ph type="title"/>
          </p:nvPr>
        </p:nvSpPr>
        <p:spPr/>
        <p:txBody>
          <a:bodyPr/>
          <a:lstStyle/>
          <a:p>
            <a:r>
              <a:rPr lang="en-US" dirty="0" smtClean="0"/>
              <a:t>No-Free-Lunch Theorem</a:t>
            </a:r>
            <a:endParaRPr lang="en-US" dirty="0"/>
          </a:p>
        </p:txBody>
      </p:sp>
      <p:sp>
        <p:nvSpPr>
          <p:cNvPr id="8" name="Textplatzhalter 7"/>
          <p:cNvSpPr>
            <a:spLocks noGrp="1"/>
          </p:cNvSpPr>
          <p:nvPr>
            <p:ph type="body" sz="quarter" idx="10"/>
          </p:nvPr>
        </p:nvSpPr>
        <p:spPr/>
        <p:txBody>
          <a:bodyPr/>
          <a:lstStyle/>
          <a:p>
            <a:r>
              <a:rPr lang="en-US" dirty="0" smtClean="0"/>
              <a:t>Optimization Problems - NFL</a:t>
            </a:r>
          </a:p>
          <a:p>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457200" y="1600200"/>
            <a:ext cx="8229600" cy="4997152"/>
          </a:xfrm>
        </p:spPr>
        <p:txBody>
          <a:bodyPr>
            <a:normAutofit fontScale="92500" lnSpcReduction="10000"/>
          </a:bodyPr>
          <a:lstStyle/>
          <a:p>
            <a:r>
              <a:rPr lang="en-US" dirty="0" err="1" smtClean="0"/>
              <a:t>Wolpert</a:t>
            </a:r>
            <a:r>
              <a:rPr lang="en-US" dirty="0" smtClean="0"/>
              <a:t>/Macready: </a:t>
            </a:r>
            <a:r>
              <a:rPr lang="en-US" i="1" dirty="0" smtClean="0"/>
              <a:t>„We cannot emphasize enough that no claims whatever are being made in this paper concerning how well various search algorithms work in practice.“</a:t>
            </a:r>
          </a:p>
          <a:p>
            <a:r>
              <a:rPr lang="en-US" dirty="0" smtClean="0"/>
              <a:t>However, statements like „In general, </a:t>
            </a:r>
            <a:r>
              <a:rPr lang="en-US" dirty="0" err="1" smtClean="0"/>
              <a:t>metaheuristic</a:t>
            </a:r>
            <a:r>
              <a:rPr lang="en-US" dirty="0" smtClean="0"/>
              <a:t> </a:t>
            </a:r>
            <a:r>
              <a:rPr lang="en-US" i="1" dirty="0" smtClean="0"/>
              <a:t>H</a:t>
            </a:r>
            <a:r>
              <a:rPr lang="en-US" baseline="-25000" dirty="0" smtClean="0"/>
              <a:t>1</a:t>
            </a:r>
            <a:r>
              <a:rPr lang="en-US" dirty="0" smtClean="0"/>
              <a:t> is better than </a:t>
            </a:r>
            <a:r>
              <a:rPr lang="en-US" i="1" dirty="0" smtClean="0"/>
              <a:t>H</a:t>
            </a:r>
            <a:r>
              <a:rPr lang="en-US" baseline="-25000" dirty="0" smtClean="0"/>
              <a:t>2</a:t>
            </a:r>
            <a:r>
              <a:rPr lang="en-US" dirty="0" smtClean="0"/>
              <a:t> “ make no sense. </a:t>
            </a:r>
          </a:p>
          <a:p>
            <a:r>
              <a:rPr lang="en-US" dirty="0" smtClean="0"/>
              <a:t>An algorithm's performance can be increased if (correct) problem-specific assumptions are made about the structure of the optimization problem and the algorithm is able to exploit these problem-specific properties.</a:t>
            </a:r>
          </a:p>
        </p:txBody>
      </p:sp>
      <p:sp>
        <p:nvSpPr>
          <p:cNvPr id="5" name="Foliennummernplatzhalter 3"/>
          <p:cNvSpPr>
            <a:spLocks noGrp="1"/>
          </p:cNvSpPr>
          <p:nvPr>
            <p:ph type="sldNum" sz="quarter" idx="12"/>
          </p:nvPr>
        </p:nvSpPr>
        <p:spPr>
          <a:xfrm>
            <a:off x="7010400" y="6356350"/>
            <a:ext cx="2133600" cy="365125"/>
          </a:xfrm>
        </p:spPr>
        <p:txBody>
          <a:bodyPr/>
          <a:lstStyle/>
          <a:p>
            <a:fld id="{637D2EB1-0704-42B7-9928-95A6F588A6A7}" type="slidenum">
              <a:rPr lang="en-US" smtClean="0"/>
              <a:pPr/>
              <a:t>82</a:t>
            </a:fld>
            <a:endParaRPr lang="en-US"/>
          </a:p>
        </p:txBody>
      </p:sp>
      <p:sp>
        <p:nvSpPr>
          <p:cNvPr id="487427" name="Text Box 3"/>
          <p:cNvSpPr txBox="1">
            <a:spLocks noChangeArrowheads="1"/>
          </p:cNvSpPr>
          <p:nvPr/>
        </p:nvSpPr>
        <p:spPr bwMode="auto">
          <a:xfrm>
            <a:off x="46038" y="-14288"/>
            <a:ext cx="1146175" cy="274638"/>
          </a:xfrm>
          <a:prstGeom prst="rect">
            <a:avLst/>
          </a:prstGeom>
          <a:noFill/>
          <a:ln w="9525">
            <a:noFill/>
            <a:miter lim="800000"/>
            <a:headEnd/>
            <a:tailEnd/>
          </a:ln>
          <a:effectLst/>
        </p:spPr>
        <p:txBody>
          <a:bodyPr wrap="none">
            <a:spAutoFit/>
          </a:bodyPr>
          <a:lstStyle/>
          <a:p>
            <a:pPr>
              <a:buFont typeface="Wingdings" pitchFamily="2" charset="2"/>
              <a:buNone/>
            </a:pPr>
            <a:r>
              <a:rPr lang="en-US" sz="1200" smtClean="0">
                <a:solidFill>
                  <a:srgbClr val="FFFFFF"/>
                </a:solidFill>
                <a:effectLst/>
                <a:latin typeface="Arial" charset="0"/>
              </a:rPr>
              <a:t>2. Grundlagen</a:t>
            </a:r>
            <a:endParaRPr lang="en-US" sz="1200">
              <a:solidFill>
                <a:srgbClr val="FFFFFF"/>
              </a:solidFill>
              <a:effectLst/>
              <a:latin typeface="Arial" charset="0"/>
            </a:endParaRPr>
          </a:p>
        </p:txBody>
      </p:sp>
      <p:sp>
        <p:nvSpPr>
          <p:cNvPr id="7" name="Textplatzhalter 6"/>
          <p:cNvSpPr>
            <a:spLocks noGrp="1"/>
          </p:cNvSpPr>
          <p:nvPr>
            <p:ph type="body" sz="quarter" idx="10"/>
          </p:nvPr>
        </p:nvSpPr>
        <p:spPr/>
        <p:txBody>
          <a:bodyPr/>
          <a:lstStyle/>
          <a:p>
            <a:r>
              <a:rPr lang="en-US" dirty="0" smtClean="0"/>
              <a:t>Optimization Problems - NFL</a:t>
            </a:r>
          </a:p>
          <a:p>
            <a:endParaRPr lang="en-US" dirty="0"/>
          </a:p>
        </p:txBody>
      </p:sp>
      <p:sp>
        <p:nvSpPr>
          <p:cNvPr id="8" name="Titel 7"/>
          <p:cNvSpPr>
            <a:spLocks noGrp="1"/>
          </p:cNvSpPr>
          <p:nvPr>
            <p:ph type="title"/>
          </p:nvPr>
        </p:nvSpPr>
        <p:spPr/>
        <p:txBody>
          <a:bodyPr/>
          <a:lstStyle/>
          <a:p>
            <a:r>
              <a:rPr lang="en-US" dirty="0" smtClean="0"/>
              <a:t>Comments on NFL (1)</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Comments on NFL (2)</a:t>
            </a:r>
            <a:endParaRPr lang="en-US" dirty="0"/>
          </a:p>
        </p:txBody>
      </p:sp>
      <p:sp>
        <p:nvSpPr>
          <p:cNvPr id="3" name="Inhaltsplatzhalter 2"/>
          <p:cNvSpPr>
            <a:spLocks noGrp="1"/>
          </p:cNvSpPr>
          <p:nvPr>
            <p:ph idx="1"/>
          </p:nvPr>
        </p:nvSpPr>
        <p:spPr/>
        <p:txBody>
          <a:bodyPr>
            <a:normAutofit fontScale="92500" lnSpcReduction="10000"/>
          </a:bodyPr>
          <a:lstStyle/>
          <a:p>
            <a:pPr>
              <a:buNone/>
            </a:pPr>
            <a:r>
              <a:rPr lang="en-US" dirty="0" smtClean="0"/>
              <a:t>NFL holds for </a:t>
            </a:r>
          </a:p>
          <a:p>
            <a:r>
              <a:rPr lang="en-US" dirty="0" smtClean="0"/>
              <a:t>Needle-in-a-haystack problems</a:t>
            </a:r>
          </a:p>
          <a:p>
            <a:r>
              <a:rPr lang="en-US" dirty="0" smtClean="0"/>
              <a:t>Random problems with trivial topology, …</a:t>
            </a:r>
          </a:p>
          <a:p>
            <a:pPr>
              <a:buNone/>
            </a:pPr>
            <a:r>
              <a:rPr lang="en-US" dirty="0" smtClean="0"/>
              <a:t>The NFL-Theorem does not hold for problems that are not closed under permutation</a:t>
            </a:r>
          </a:p>
          <a:p>
            <a:r>
              <a:rPr lang="en-US" dirty="0" smtClean="0"/>
              <a:t>Decomposable problems</a:t>
            </a:r>
          </a:p>
          <a:p>
            <a:r>
              <a:rPr lang="en-US" dirty="0" smtClean="0"/>
              <a:t>Problems with high locality</a:t>
            </a:r>
          </a:p>
          <a:p>
            <a:r>
              <a:rPr lang="en-US" dirty="0" smtClean="0"/>
              <a:t>Problems, where neighboring solutions have similar fitness (Christensen and </a:t>
            </a:r>
            <a:r>
              <a:rPr lang="en-US" dirty="0" err="1" smtClean="0"/>
              <a:t>Oppacher</a:t>
            </a:r>
            <a:r>
              <a:rPr lang="en-US" dirty="0" smtClean="0"/>
              <a:t>, 2001)</a:t>
            </a:r>
          </a:p>
          <a:p>
            <a:pPr lvl="1"/>
            <a:endParaRPr lang="en-US" dirty="0"/>
          </a:p>
        </p:txBody>
      </p:sp>
      <p:sp>
        <p:nvSpPr>
          <p:cNvPr id="4" name="Textplatzhalter 3"/>
          <p:cNvSpPr>
            <a:spLocks noGrp="1"/>
          </p:cNvSpPr>
          <p:nvPr>
            <p:ph type="body" sz="quarter" idx="10"/>
          </p:nvPr>
        </p:nvSpPr>
        <p:spPr/>
        <p:txBody>
          <a:bodyPr/>
          <a:lstStyle/>
          <a:p>
            <a:r>
              <a:rPr lang="en-US" dirty="0" smtClean="0"/>
              <a:t>Optimization Problems - NFL</a:t>
            </a:r>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4" name="Rectangle 2"/>
          <p:cNvSpPr>
            <a:spLocks noGrp="1" noChangeArrowheads="1"/>
          </p:cNvSpPr>
          <p:nvPr>
            <p:ph type="title"/>
          </p:nvPr>
        </p:nvSpPr>
        <p:spPr/>
        <p:txBody>
          <a:bodyPr/>
          <a:lstStyle/>
          <a:p>
            <a:r>
              <a:rPr lang="en-US" smtClean="0"/>
              <a:t>Difficult of Problems for Heuristics</a:t>
            </a:r>
          </a:p>
        </p:txBody>
      </p:sp>
      <p:sp>
        <p:nvSpPr>
          <p:cNvPr id="1416195" name="Rectangle 3" descr="Rectangle: Click to edit Master text styles&#10;Second level&#10;Third level&#10;Fourth level&#10;Fifth level"/>
          <p:cNvSpPr>
            <a:spLocks noGrp="1" noChangeArrowheads="1"/>
          </p:cNvSpPr>
          <p:nvPr>
            <p:ph type="body" idx="1"/>
          </p:nvPr>
        </p:nvSpPr>
        <p:spPr>
          <a:xfrm>
            <a:off x="533400" y="1600200"/>
            <a:ext cx="8305800" cy="4924425"/>
          </a:xfrm>
        </p:spPr>
        <p:txBody>
          <a:bodyPr>
            <a:normAutofit/>
          </a:bodyPr>
          <a:lstStyle/>
          <a:p>
            <a:pPr>
              <a:lnSpc>
                <a:spcPct val="90000"/>
              </a:lnSpc>
            </a:pPr>
            <a:r>
              <a:rPr lang="en-US" dirty="0" smtClean="0"/>
              <a:t>Exact optimization methods (like </a:t>
            </a:r>
            <a:r>
              <a:rPr lang="en-US" dirty="0" err="1" smtClean="0"/>
              <a:t>Branch&amp;Bound</a:t>
            </a:r>
            <a:r>
              <a:rPr lang="en-US" dirty="0" smtClean="0"/>
              <a:t>, cutting plane, and others) have exponential effort for NP-complete problems. </a:t>
            </a:r>
          </a:p>
          <a:p>
            <a:pPr>
              <a:lnSpc>
                <a:spcPct val="90000"/>
              </a:lnSpc>
            </a:pPr>
            <a:r>
              <a:rPr lang="en-US" dirty="0" smtClean="0"/>
              <a:t>Heuristics are not optimal (no guarantee that optimal solution is found) but their effort can be adjusted by user. Solution quality is often good. </a:t>
            </a:r>
          </a:p>
          <a:p>
            <a:pPr>
              <a:lnSpc>
                <a:spcPct val="90000"/>
              </a:lnSpc>
            </a:pPr>
            <a:r>
              <a:rPr lang="en-US" dirty="0" smtClean="0"/>
              <a:t>Question: </a:t>
            </a:r>
          </a:p>
          <a:p>
            <a:pPr lvl="1">
              <a:lnSpc>
                <a:spcPct val="90000"/>
              </a:lnSpc>
            </a:pPr>
            <a:r>
              <a:rPr lang="en-US" dirty="0" smtClean="0"/>
              <a:t>What makes problems difficult (easy) for heuristics?</a:t>
            </a:r>
          </a:p>
          <a:p>
            <a:pPr lvl="1">
              <a:lnSpc>
                <a:spcPct val="90000"/>
              </a:lnSpc>
            </a:pPr>
            <a:r>
              <a:rPr lang="en-US" dirty="0" smtClean="0"/>
              <a:t>For which problems do metaheuristics perform better than random search?</a:t>
            </a:r>
          </a:p>
        </p:txBody>
      </p:sp>
      <p:sp>
        <p:nvSpPr>
          <p:cNvPr id="1416196"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Problem Complexity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Number of local optima</a:t>
            </a:r>
            <a:endParaRPr lang="en-US"/>
          </a:p>
        </p:txBody>
      </p:sp>
      <p:sp>
        <p:nvSpPr>
          <p:cNvPr id="3" name="Inhaltsplatzhalter 2"/>
          <p:cNvSpPr>
            <a:spLocks noGrp="1"/>
          </p:cNvSpPr>
          <p:nvPr>
            <p:ph idx="1"/>
          </p:nvPr>
        </p:nvSpPr>
        <p:spPr/>
        <p:txBody>
          <a:bodyPr>
            <a:normAutofit/>
          </a:bodyPr>
          <a:lstStyle/>
          <a:p>
            <a:r>
              <a:rPr lang="en-US" dirty="0" smtClean="0"/>
              <a:t>One optimum: </a:t>
            </a:r>
            <a:r>
              <a:rPr lang="en-US" dirty="0" err="1" smtClean="0"/>
              <a:t>unimodal</a:t>
            </a:r>
            <a:r>
              <a:rPr lang="en-US" dirty="0" smtClean="0"/>
              <a:t>, can often be solved well by </a:t>
            </a:r>
            <a:r>
              <a:rPr lang="en-US" dirty="0" err="1" smtClean="0"/>
              <a:t>hillclimber</a:t>
            </a:r>
            <a:endParaRPr lang="en-US" dirty="0" smtClean="0"/>
          </a:p>
          <a:p>
            <a:r>
              <a:rPr lang="en-US" dirty="0" smtClean="0"/>
              <a:t>Even functions with low number of local optima can be arbitrarily hard. Compare needle in haystack with sphere, or deceptive traps</a:t>
            </a:r>
          </a:p>
          <a:p>
            <a:r>
              <a:rPr lang="en-US" dirty="0" smtClean="0"/>
              <a:t>Number of optima no sufficient indicator for problem difficulty</a:t>
            </a:r>
          </a:p>
          <a:p>
            <a:pPr lvl="1"/>
            <a:endParaRPr lang="en-US" dirty="0" smtClean="0"/>
          </a:p>
        </p:txBody>
      </p:sp>
      <p:sp>
        <p:nvSpPr>
          <p:cNvPr id="5"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Basins of attraction</a:t>
            </a:r>
            <a:endParaRPr lang="en-US"/>
          </a:p>
        </p:txBody>
      </p:sp>
      <p:sp>
        <p:nvSpPr>
          <p:cNvPr id="3" name="Inhaltsplatzhalter 2"/>
          <p:cNvSpPr>
            <a:spLocks noGrp="1"/>
          </p:cNvSpPr>
          <p:nvPr>
            <p:ph idx="1"/>
          </p:nvPr>
        </p:nvSpPr>
        <p:spPr/>
        <p:txBody>
          <a:bodyPr>
            <a:normAutofit/>
          </a:bodyPr>
          <a:lstStyle/>
          <a:p>
            <a:r>
              <a:rPr lang="en-US" dirty="0" smtClean="0"/>
              <a:t>For several optima: basin of attraction of local optimum is the set of solutions from which the local optimum is reached by a </a:t>
            </a:r>
            <a:r>
              <a:rPr lang="en-US" dirty="0" err="1" smtClean="0"/>
              <a:t>hillclimber</a:t>
            </a:r>
            <a:r>
              <a:rPr lang="en-US" dirty="0" smtClean="0"/>
              <a:t> („part of the same peak“)</a:t>
            </a:r>
          </a:p>
          <a:p>
            <a:r>
              <a:rPr lang="en-US" dirty="0" smtClean="0"/>
              <a:t>Performance of local search correlates inversely with size of basin of attraction</a:t>
            </a:r>
          </a:p>
          <a:p>
            <a:r>
              <a:rPr lang="en-US" dirty="0" smtClean="0"/>
              <a:t>Sphere function: one basin of attraction, usually simple to solve.</a:t>
            </a:r>
            <a:endParaRPr lang="en-US" dirty="0"/>
          </a:p>
        </p:txBody>
      </p:sp>
      <p:sp>
        <p:nvSpPr>
          <p:cNvPr id="5"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p:txBody>
          <a:bodyPr/>
          <a:lstStyle/>
          <a:p>
            <a:r>
              <a:rPr lang="en-US" smtClean="0"/>
              <a:t>Measuring the locality of problems</a:t>
            </a:r>
          </a:p>
        </p:txBody>
      </p:sp>
      <p:sp>
        <p:nvSpPr>
          <p:cNvPr id="1090563" name="Rectangle 3" descr="Rectangle: Click to edit Master text styles&#10;Second level&#10;Third level&#10;Fourth level&#10;Fifth level"/>
          <p:cNvSpPr>
            <a:spLocks noGrp="1" noChangeArrowheads="1"/>
          </p:cNvSpPr>
          <p:nvPr>
            <p:ph type="body" idx="1"/>
          </p:nvPr>
        </p:nvSpPr>
        <p:spPr/>
        <p:txBody>
          <a:bodyPr>
            <a:noAutofit/>
          </a:bodyPr>
          <a:lstStyle/>
          <a:p>
            <a:r>
              <a:rPr lang="en-US" sz="2400" dirty="0" smtClean="0"/>
              <a:t>“Do similar solutions have similar fitness?”</a:t>
            </a:r>
          </a:p>
          <a:p>
            <a:r>
              <a:rPr lang="en-US" sz="2400" dirty="0" smtClean="0"/>
              <a:t>Locality describes how well the distances </a:t>
            </a:r>
            <a:r>
              <a:rPr lang="en-US" sz="2400" dirty="0" smtClean="0">
                <a:latin typeface="cmmi10"/>
              </a:rPr>
              <a:t>d</a:t>
            </a:r>
            <a:r>
              <a:rPr lang="en-US" sz="2400" dirty="0" smtClean="0"/>
              <a:t>(</a:t>
            </a:r>
            <a:r>
              <a:rPr lang="en-US" sz="2400" dirty="0" err="1" smtClean="0">
                <a:latin typeface="cmmi10"/>
              </a:rPr>
              <a:t>x</a:t>
            </a:r>
            <a:r>
              <a:rPr lang="en-US" sz="2400" dirty="0" err="1" smtClean="0"/>
              <a:t>,</a:t>
            </a:r>
            <a:r>
              <a:rPr lang="en-US" sz="2400" dirty="0" err="1" smtClean="0">
                <a:latin typeface="cmmi10"/>
              </a:rPr>
              <a:t>y</a:t>
            </a:r>
            <a:r>
              <a:rPr lang="en-US" sz="2400" dirty="0" smtClean="0"/>
              <a:t>) between </a:t>
            </a:r>
            <a:r>
              <a:rPr lang="en-US" sz="2400" dirty="0" err="1" smtClean="0">
                <a:latin typeface="cmmi10"/>
              </a:rPr>
              <a:t>x</a:t>
            </a:r>
            <a:r>
              <a:rPr lang="en-US" sz="2400" dirty="0" err="1" smtClean="0"/>
              <a:t>,</a:t>
            </a:r>
            <a:r>
              <a:rPr lang="en-US" sz="2400" dirty="0" err="1" smtClean="0">
                <a:latin typeface="cmmi10"/>
              </a:rPr>
              <a:t>y</a:t>
            </a:r>
            <a:r>
              <a:rPr lang="en-US" sz="2400" dirty="0" smtClean="0"/>
              <a:t> </a:t>
            </a:r>
            <a:r>
              <a:rPr lang="en-US" sz="2400" dirty="0" smtClean="0">
                <a:latin typeface="cmsy10"/>
              </a:rPr>
              <a:t>2</a:t>
            </a:r>
            <a:r>
              <a:rPr lang="en-US" sz="2400" dirty="0" smtClean="0"/>
              <a:t> </a:t>
            </a:r>
            <a:r>
              <a:rPr lang="en-US" sz="2400" dirty="0" smtClean="0">
                <a:latin typeface="cmmi10"/>
              </a:rPr>
              <a:t>X</a:t>
            </a:r>
            <a:r>
              <a:rPr lang="en-US" sz="2400" i="1" dirty="0" smtClean="0"/>
              <a:t> </a:t>
            </a:r>
            <a:r>
              <a:rPr lang="en-US" sz="2400" dirty="0" smtClean="0"/>
              <a:t>correspond to the differences of the objective values |</a:t>
            </a:r>
            <a:r>
              <a:rPr lang="en-US" sz="2400" dirty="0" smtClean="0">
                <a:latin typeface="cmmi10"/>
              </a:rPr>
              <a:t>f</a:t>
            </a:r>
            <a:r>
              <a:rPr lang="en-US" sz="2400" dirty="0" smtClean="0"/>
              <a:t>(</a:t>
            </a:r>
            <a:r>
              <a:rPr lang="en-US" sz="2400" dirty="0" smtClean="0">
                <a:latin typeface="cmmi10"/>
              </a:rPr>
              <a:t>x</a:t>
            </a:r>
            <a:r>
              <a:rPr lang="en-US" sz="2400" dirty="0" smtClean="0"/>
              <a:t>)-</a:t>
            </a:r>
            <a:r>
              <a:rPr lang="en-US" sz="2400" dirty="0" smtClean="0">
                <a:latin typeface="cmmi10"/>
              </a:rPr>
              <a:t>f</a:t>
            </a:r>
            <a:r>
              <a:rPr lang="en-US" sz="2400" dirty="0" smtClean="0"/>
              <a:t>(</a:t>
            </a:r>
            <a:r>
              <a:rPr lang="en-US" sz="2400" dirty="0" smtClean="0">
                <a:latin typeface="cmmi10"/>
              </a:rPr>
              <a:t>y</a:t>
            </a:r>
            <a:r>
              <a:rPr lang="en-US" sz="2400" dirty="0" smtClean="0"/>
              <a:t>)|. </a:t>
            </a:r>
          </a:p>
          <a:p>
            <a:r>
              <a:rPr lang="en-US" sz="2400" dirty="0" smtClean="0"/>
              <a:t>The locality of a problem is </a:t>
            </a:r>
            <a:r>
              <a:rPr lang="en-US" sz="2400" dirty="0" smtClean="0">
                <a:solidFill>
                  <a:schemeClr val="tx1"/>
                </a:solidFill>
              </a:rPr>
              <a:t>high </a:t>
            </a:r>
          </a:p>
          <a:p>
            <a:pPr lvl="1"/>
            <a:r>
              <a:rPr lang="en-US" sz="2000" dirty="0" smtClean="0"/>
              <a:t>if neighboring solutions have similar objective values </a:t>
            </a:r>
          </a:p>
          <a:p>
            <a:pPr lvl="1"/>
            <a:r>
              <a:rPr lang="en-US" sz="2000" dirty="0" smtClean="0"/>
              <a:t>and difference of the objective values increases with larger distance</a:t>
            </a:r>
          </a:p>
          <a:p>
            <a:r>
              <a:rPr lang="en-US" sz="2400" dirty="0" smtClean="0"/>
              <a:t>The locality of a problem is low </a:t>
            </a:r>
          </a:p>
          <a:p>
            <a:pPr lvl="1"/>
            <a:r>
              <a:rPr lang="en-US" sz="2000" dirty="0" smtClean="0"/>
              <a:t>if small distances do not correspond to small differences of the objective values. </a:t>
            </a:r>
          </a:p>
          <a:p>
            <a:pPr lvl="1"/>
            <a:endParaRPr lang="en-US" sz="2000" dirty="0" smtClean="0"/>
          </a:p>
        </p:txBody>
      </p:sp>
      <p:sp>
        <p:nvSpPr>
          <p:cNvPr id="1090564"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Measuring the locality of problems</a:t>
            </a:r>
            <a:endParaRPr lang="en-US"/>
          </a:p>
        </p:txBody>
      </p:sp>
      <p:sp>
        <p:nvSpPr>
          <p:cNvPr id="3" name="Inhaltsplatzhalter 2"/>
          <p:cNvSpPr>
            <a:spLocks noGrp="1"/>
          </p:cNvSpPr>
          <p:nvPr>
            <p:ph idx="1"/>
          </p:nvPr>
        </p:nvSpPr>
        <p:spPr/>
        <p:txBody>
          <a:bodyPr>
            <a:normAutofit/>
          </a:bodyPr>
          <a:lstStyle/>
          <a:p>
            <a:r>
              <a:rPr lang="en-US" sz="2400" smtClean="0"/>
              <a:t>The important determinants for the locality of a problem are</a:t>
            </a:r>
          </a:p>
          <a:p>
            <a:pPr lvl="1"/>
            <a:r>
              <a:rPr lang="en-US" sz="2000" smtClean="0"/>
              <a:t>the metrics defined on the search space </a:t>
            </a:r>
          </a:p>
          <a:p>
            <a:pPr lvl="1"/>
            <a:r>
              <a:rPr lang="en-US" sz="2000" smtClean="0"/>
              <a:t>and the objective function </a:t>
            </a:r>
            <a:r>
              <a:rPr lang="en-US" sz="2000" smtClean="0">
                <a:latin typeface="cmmi10"/>
              </a:rPr>
              <a:t>f</a:t>
            </a:r>
          </a:p>
          <a:p>
            <a:r>
              <a:rPr lang="en-US" sz="2400" smtClean="0"/>
              <a:t>For continuous decision variables, locality is known as causality. High and low locality correspond to strong and weak causality, respectively. </a:t>
            </a:r>
          </a:p>
          <a:p>
            <a:endParaRPr lang="en-US" sz="2400"/>
          </a:p>
        </p:txBody>
      </p:sp>
      <p:sp>
        <p:nvSpPr>
          <p:cNvPr id="5"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p:txBody>
          <a:bodyPr/>
          <a:lstStyle/>
          <a:p>
            <a:r>
              <a:rPr lang="en-US" smtClean="0"/>
              <a:t>Locality and guided search</a:t>
            </a:r>
          </a:p>
        </p:txBody>
      </p:sp>
      <p:sp>
        <p:nvSpPr>
          <p:cNvPr id="1092611" name="Rectangle 3" descr="Rectangle: Click to edit Master text styles&#10;Second level&#10;Third level&#10;Fourth level&#10;Fifth level"/>
          <p:cNvSpPr>
            <a:spLocks noGrp="1" noChangeArrowheads="1"/>
          </p:cNvSpPr>
          <p:nvPr>
            <p:ph type="body" idx="1"/>
          </p:nvPr>
        </p:nvSpPr>
        <p:spPr/>
        <p:txBody>
          <a:bodyPr>
            <a:noAutofit/>
          </a:bodyPr>
          <a:lstStyle/>
          <a:p>
            <a:pPr>
              <a:lnSpc>
                <a:spcPct val="90000"/>
              </a:lnSpc>
            </a:pPr>
            <a:r>
              <a:rPr lang="en-US" sz="2400" smtClean="0">
                <a:solidFill>
                  <a:schemeClr val="tx1"/>
                </a:solidFill>
              </a:rPr>
              <a:t>Guided search methods: iteratively</a:t>
            </a:r>
            <a:r>
              <a:rPr lang="en-US" sz="2400" smtClean="0"/>
              <a:t> sample solutions and use the objective values of previously sampled  solutions to guide the future search process</a:t>
            </a:r>
          </a:p>
          <a:p>
            <a:pPr>
              <a:lnSpc>
                <a:spcPct val="90000"/>
              </a:lnSpc>
            </a:pPr>
            <a:r>
              <a:rPr lang="en-US" sz="2400" smtClean="0"/>
              <a:t>In contrast to random search: distinguish between promising and non-promising areas in the fitness landscape</a:t>
            </a:r>
          </a:p>
          <a:p>
            <a:pPr>
              <a:lnSpc>
                <a:spcPct val="90000"/>
              </a:lnSpc>
            </a:pPr>
            <a:r>
              <a:rPr lang="en-US" sz="2400" smtClean="0"/>
              <a:t>New solutions are usually generated in the neighborhood of promising solutions with high-objective values. </a:t>
            </a:r>
          </a:p>
          <a:p>
            <a:pPr>
              <a:lnSpc>
                <a:spcPct val="90000"/>
              </a:lnSpc>
            </a:pPr>
            <a:r>
              <a:rPr lang="en-US" sz="2400" smtClean="0"/>
              <a:t>Most local search algorithms fall in this category</a:t>
            </a:r>
          </a:p>
        </p:txBody>
      </p:sp>
      <p:sp>
        <p:nvSpPr>
          <p:cNvPr id="1092613"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sp>
        <p:nvSpPr>
          <p:cNvPr id="3" name="Inhaltsplatzhalter 2"/>
          <p:cNvSpPr>
            <a:spLocks noGrp="1"/>
          </p:cNvSpPr>
          <p:nvPr>
            <p:ph idx="1"/>
          </p:nvPr>
        </p:nvSpPr>
        <p:spPr/>
        <p:txBody>
          <a:bodyPr>
            <a:normAutofit/>
          </a:bodyPr>
          <a:lstStyle/>
          <a:p>
            <a:pPr>
              <a:buNone/>
            </a:pPr>
            <a:r>
              <a:rPr lang="en-US" sz="1400" smtClean="0"/>
              <a:t>left intentionally blank</a:t>
            </a:r>
            <a:endParaRPr lang="en-US" sz="1400" dirty="0"/>
          </a:p>
        </p:txBody>
      </p:sp>
      <p:sp>
        <p:nvSpPr>
          <p:cNvPr id="4" name="Textplatzhalter 3"/>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Locality and guided search</a:t>
            </a:r>
            <a:endParaRPr lang="en-US"/>
          </a:p>
        </p:txBody>
      </p:sp>
      <p:sp>
        <p:nvSpPr>
          <p:cNvPr id="3" name="Inhaltsplatzhalter 2"/>
          <p:cNvSpPr>
            <a:spLocks noGrp="1"/>
          </p:cNvSpPr>
          <p:nvPr>
            <p:ph idx="1"/>
          </p:nvPr>
        </p:nvSpPr>
        <p:spPr/>
        <p:txBody>
          <a:bodyPr>
            <a:normAutofit/>
          </a:bodyPr>
          <a:lstStyle/>
          <a:p>
            <a:pPr>
              <a:lnSpc>
                <a:spcPct val="90000"/>
              </a:lnSpc>
            </a:pPr>
            <a:r>
              <a:rPr lang="en-US" sz="2400" dirty="0" smtClean="0"/>
              <a:t>The locality of optimization problems has a strong impact on their difficulty for guided search methods. </a:t>
            </a:r>
          </a:p>
          <a:p>
            <a:pPr>
              <a:lnSpc>
                <a:spcPct val="90000"/>
              </a:lnSpc>
            </a:pPr>
            <a:r>
              <a:rPr lang="en-US" sz="2400" dirty="0" smtClean="0"/>
              <a:t>High locality allows guided search to find high-quality solutions in the neighborhood of already found good solutions. </a:t>
            </a:r>
          </a:p>
          <a:p>
            <a:pPr>
              <a:lnSpc>
                <a:spcPct val="90000"/>
              </a:lnSpc>
            </a:pPr>
            <a:r>
              <a:rPr lang="en-US" sz="2400" dirty="0" smtClean="0"/>
              <a:t>Moving from low-quality solutions to high-quality solutions works well if the problem has high locality. </a:t>
            </a:r>
          </a:p>
          <a:p>
            <a:pPr>
              <a:lnSpc>
                <a:spcPct val="90000"/>
              </a:lnSpc>
            </a:pPr>
            <a:r>
              <a:rPr lang="en-US" sz="2400" dirty="0" smtClean="0"/>
              <a:t>If a problem has low locality, guided search can not make use of previous search steps </a:t>
            </a:r>
          </a:p>
          <a:p>
            <a:pPr>
              <a:lnSpc>
                <a:spcPct val="90000"/>
              </a:lnSpc>
            </a:pPr>
            <a:r>
              <a:rPr lang="en-US" sz="2400" dirty="0" smtClean="0"/>
              <a:t>Can not extract information that can be used for guiding the search</a:t>
            </a:r>
          </a:p>
          <a:p>
            <a:pPr>
              <a:lnSpc>
                <a:spcPct val="90000"/>
              </a:lnSpc>
            </a:pPr>
            <a:r>
              <a:rPr lang="en-US" sz="2400" dirty="0" smtClean="0"/>
              <a:t>For problems with low locality, guided search methods behave like random search.</a:t>
            </a:r>
          </a:p>
          <a:p>
            <a:endParaRPr lang="en-US" sz="2400" dirty="0"/>
          </a:p>
        </p:txBody>
      </p:sp>
      <p:sp>
        <p:nvSpPr>
          <p:cNvPr id="5"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p:txBody>
          <a:bodyPr>
            <a:normAutofit/>
          </a:bodyPr>
          <a:lstStyle/>
          <a:p>
            <a:r>
              <a:rPr lang="en-US" sz="3200" smtClean="0"/>
              <a:t>Measures of Locality of Search Spaces</a:t>
            </a:r>
          </a:p>
        </p:txBody>
      </p:sp>
      <p:sp>
        <p:nvSpPr>
          <p:cNvPr id="1094659" name="Rectangle 3" descr="Rectangle: Click to edit Master text styles&#10;Second level&#10;Third level&#10;Fourth level&#10;Fifth level"/>
          <p:cNvSpPr>
            <a:spLocks noGrp="1" noChangeArrowheads="1"/>
          </p:cNvSpPr>
          <p:nvPr>
            <p:ph type="body" idx="1"/>
          </p:nvPr>
        </p:nvSpPr>
        <p:spPr/>
        <p:txBody>
          <a:bodyPr/>
          <a:lstStyle/>
          <a:p>
            <a:r>
              <a:rPr lang="en-US" sz="2400" smtClean="0"/>
              <a:t>Fitness-Distance Correlation</a:t>
            </a:r>
          </a:p>
          <a:p>
            <a:r>
              <a:rPr lang="en-US" sz="2400" smtClean="0"/>
              <a:t>Ruggedness</a:t>
            </a:r>
          </a:p>
          <a:p>
            <a:endParaRPr lang="en-US" smtClean="0"/>
          </a:p>
        </p:txBody>
      </p:sp>
      <p:sp>
        <p:nvSpPr>
          <p:cNvPr id="1094661"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p:txBody>
          <a:bodyPr/>
          <a:lstStyle/>
          <a:p>
            <a:r>
              <a:rPr lang="en-US" smtClean="0"/>
              <a:t>Fitness-Distance Correlation (FDC)</a:t>
            </a:r>
          </a:p>
        </p:txBody>
      </p:sp>
      <p:sp>
        <p:nvSpPr>
          <p:cNvPr id="1096707" name="Rectangle 3" descr="Rectangle: Click to edit Master text styles&#10;Second level&#10;Third level&#10;Fourth level&#10;Fifth level"/>
          <p:cNvSpPr>
            <a:spLocks noGrp="1" noChangeArrowheads="1"/>
          </p:cNvSpPr>
          <p:nvPr>
            <p:ph type="body" idx="1"/>
          </p:nvPr>
        </p:nvSpPr>
        <p:spPr/>
        <p:txBody>
          <a:bodyPr>
            <a:normAutofit/>
          </a:bodyPr>
          <a:lstStyle/>
          <a:p>
            <a:r>
              <a:rPr lang="en-US" sz="2400" smtClean="0"/>
              <a:t>FDC measures the difficulty of problems for guided search methods</a:t>
            </a:r>
          </a:p>
          <a:p>
            <a:r>
              <a:rPr lang="en-US" sz="2400" smtClean="0"/>
              <a:t>The difficulty of an optimization problem is determined by </a:t>
            </a:r>
          </a:p>
          <a:p>
            <a:pPr lvl="1"/>
            <a:r>
              <a:rPr lang="en-US" sz="2000" smtClean="0"/>
              <a:t>how the objective values are assigned to the solutions </a:t>
            </a:r>
            <a:r>
              <a:rPr lang="en-US" sz="2000" smtClean="0">
                <a:latin typeface="cmmi10"/>
              </a:rPr>
              <a:t>x</a:t>
            </a:r>
            <a:r>
              <a:rPr lang="en-US" sz="2000" smtClean="0">
                <a:latin typeface="cmsy10"/>
              </a:rPr>
              <a:t>2</a:t>
            </a:r>
            <a:r>
              <a:rPr lang="en-US" sz="2000" smtClean="0"/>
              <a:t> </a:t>
            </a:r>
            <a:r>
              <a:rPr lang="en-US" sz="2000" smtClean="0">
                <a:latin typeface="cmmi10"/>
              </a:rPr>
              <a:t>X </a:t>
            </a:r>
            <a:r>
              <a:rPr lang="en-US" sz="2000" smtClean="0"/>
              <a:t>and </a:t>
            </a:r>
          </a:p>
          <a:p>
            <a:pPr lvl="1"/>
            <a:r>
              <a:rPr lang="en-US" sz="2000" smtClean="0"/>
              <a:t>what metric is defined on </a:t>
            </a:r>
            <a:r>
              <a:rPr lang="en-US" sz="2000" smtClean="0">
                <a:latin typeface="cmmi10"/>
              </a:rPr>
              <a:t>X</a:t>
            </a:r>
            <a:r>
              <a:rPr lang="en-US" sz="2000" smtClean="0"/>
              <a:t>. </a:t>
            </a:r>
          </a:p>
          <a:p>
            <a:endParaRPr lang="en-US" sz="2400" smtClean="0"/>
          </a:p>
        </p:txBody>
      </p:sp>
      <p:sp>
        <p:nvSpPr>
          <p:cNvPr id="1096711"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smtClean="0"/>
              <a:t>Fitness-Distance Correlation</a:t>
            </a:r>
          </a:p>
        </p:txBody>
      </p:sp>
      <p:sp>
        <p:nvSpPr>
          <p:cNvPr id="1098762"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pic>
        <p:nvPicPr>
          <p:cNvPr id="5" name="Grafik 4" descr="txp_fig"/>
          <p:cNvPicPr>
            <a:picLocks noChangeAspect="1"/>
          </p:cNvPicPr>
          <p:nvPr>
            <p:custDataLst>
              <p:tags r:id="rId1"/>
            </p:custDataLst>
          </p:nvPr>
        </p:nvPicPr>
        <p:blipFill>
          <a:blip r:embed="rId4" cstate="print"/>
          <a:stretch>
            <a:fillRect/>
          </a:stretch>
        </p:blipFill>
        <p:spPr bwMode="auto">
          <a:xfrm>
            <a:off x="539696" y="1340767"/>
            <a:ext cx="7741949" cy="4000114"/>
          </a:xfrm>
          <a:prstGeom prst="rect">
            <a:avLst/>
          </a:prstGeom>
          <a:noFill/>
          <a:ln/>
          <a:effectLst/>
        </p:spPr>
      </p:pic>
      <p:sp>
        <p:nvSpPr>
          <p:cNvPr id="7"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US" smtClean="0"/>
              <a:t>Fitness-Distance Correlation</a:t>
            </a:r>
          </a:p>
        </p:txBody>
      </p:sp>
      <p:sp>
        <p:nvSpPr>
          <p:cNvPr id="1100803" name="Rectangle 3" descr="Rectangle: Click to edit Master text styles&#10;Second level&#10;Third level&#10;Fourth level&#10;Fifth level"/>
          <p:cNvSpPr>
            <a:spLocks noGrp="1" noChangeArrowheads="1"/>
          </p:cNvSpPr>
          <p:nvPr>
            <p:ph type="body" idx="1"/>
          </p:nvPr>
        </p:nvSpPr>
        <p:spPr>
          <a:xfrm>
            <a:off x="467544" y="1600200"/>
            <a:ext cx="8229600" cy="4525963"/>
          </a:xfrm>
        </p:spPr>
        <p:txBody>
          <a:bodyPr>
            <a:normAutofit/>
          </a:bodyPr>
          <a:lstStyle/>
          <a:p>
            <a:r>
              <a:rPr lang="en-US" sz="2400" smtClean="0"/>
              <a:t>The fitness-distance correlation coefficient  </a:t>
            </a:r>
            <a:r>
              <a:rPr lang="en-US" sz="2400" smtClean="0">
                <a:latin typeface="cmmi10"/>
              </a:rPr>
              <a:t>½</a:t>
            </a:r>
            <a:r>
              <a:rPr lang="en-US" sz="2400" smtClean="0"/>
              <a:t> </a:t>
            </a:r>
            <a:r>
              <a:rPr lang="en-US" sz="2400" baseline="-25000" smtClean="0">
                <a:latin typeface="Franklin Gothic Medium Cond"/>
              </a:rPr>
              <a:t>FDC</a:t>
            </a:r>
            <a:r>
              <a:rPr lang="en-US" sz="2400" smtClean="0"/>
              <a:t> </a:t>
            </a:r>
            <a:r>
              <a:rPr lang="en-US" sz="2400" smtClean="0">
                <a:latin typeface="cmsy10"/>
              </a:rPr>
              <a:t>2</a:t>
            </a:r>
            <a:r>
              <a:rPr lang="en-US" sz="2400" smtClean="0"/>
              <a:t> [-1,1]  measures the linear correlation between the fitnesses of search points and their distances to the global optimum </a:t>
            </a:r>
            <a:r>
              <a:rPr lang="en-US" sz="2400" smtClean="0">
                <a:latin typeface="cmmi10"/>
              </a:rPr>
              <a:t>x</a:t>
            </a:r>
            <a:r>
              <a:rPr lang="en-US" sz="2400" smtClean="0"/>
              <a:t>*</a:t>
            </a:r>
          </a:p>
          <a:p>
            <a:r>
              <a:rPr lang="en-US" sz="2400" smtClean="0"/>
              <a:t>As </a:t>
            </a:r>
            <a:r>
              <a:rPr lang="en-US" sz="2400" smtClean="0">
                <a:latin typeface="cmmi10"/>
              </a:rPr>
              <a:t>½</a:t>
            </a:r>
            <a:r>
              <a:rPr lang="en-US" sz="2400" smtClean="0"/>
              <a:t> </a:t>
            </a:r>
            <a:r>
              <a:rPr lang="en-US" sz="2400" baseline="-25000" smtClean="0">
                <a:latin typeface="Franklin Gothic Medium Cond"/>
              </a:rPr>
              <a:t>FDC</a:t>
            </a:r>
            <a:r>
              <a:rPr lang="en-US" sz="2400" smtClean="0"/>
              <a:t> represents a summary statistic of </a:t>
            </a:r>
            <a:r>
              <a:rPr lang="en-US" sz="2400" smtClean="0">
                <a:latin typeface="cmmi10"/>
              </a:rPr>
              <a:t>f</a:t>
            </a:r>
            <a:r>
              <a:rPr lang="en-US" sz="2400" smtClean="0"/>
              <a:t> and </a:t>
            </a:r>
            <a:r>
              <a:rPr lang="en-US" sz="2400" smtClean="0">
                <a:latin typeface="cmmi10"/>
              </a:rPr>
              <a:t>d</a:t>
            </a:r>
            <a:r>
              <a:rPr lang="en-US" sz="2400" baseline="-25000" smtClean="0">
                <a:latin typeface="Franklin Gothic Medium Cond"/>
              </a:rPr>
              <a:t>opt</a:t>
            </a:r>
            <a:r>
              <a:rPr lang="en-US" sz="2400" smtClean="0"/>
              <a:t> , it works well if </a:t>
            </a:r>
            <a:r>
              <a:rPr lang="en-US" sz="2400" smtClean="0">
                <a:latin typeface="cmmi10"/>
              </a:rPr>
              <a:t>f</a:t>
            </a:r>
            <a:r>
              <a:rPr lang="en-US" sz="2400" smtClean="0"/>
              <a:t> and </a:t>
            </a:r>
            <a:r>
              <a:rPr lang="en-US" sz="2400" smtClean="0">
                <a:latin typeface="cmmi10"/>
              </a:rPr>
              <a:t>d</a:t>
            </a:r>
            <a:r>
              <a:rPr lang="en-US" sz="2400" baseline="-25000" smtClean="0">
                <a:latin typeface="Franklin Gothic Medium Cond"/>
              </a:rPr>
              <a:t>opt  </a:t>
            </a:r>
            <a:r>
              <a:rPr lang="en-US" sz="2400" smtClean="0"/>
              <a:t>follow a bivariate normal distribution. </a:t>
            </a:r>
          </a:p>
          <a:p>
            <a:r>
              <a:rPr lang="en-US" sz="2400" smtClean="0"/>
              <a:t>For problems, where </a:t>
            </a:r>
            <a:r>
              <a:rPr lang="en-US" sz="2400" smtClean="0">
                <a:latin typeface="cmmi10"/>
              </a:rPr>
              <a:t>f</a:t>
            </a:r>
            <a:r>
              <a:rPr lang="en-US" sz="2400" smtClean="0"/>
              <a:t> and </a:t>
            </a:r>
            <a:r>
              <a:rPr lang="en-US" sz="2400" smtClean="0">
                <a:latin typeface="cmmi10"/>
              </a:rPr>
              <a:t>d</a:t>
            </a:r>
            <a:r>
              <a:rPr lang="en-US" sz="2400" baseline="-25000" smtClean="0">
                <a:latin typeface="Franklin Gothic Medium Cond"/>
              </a:rPr>
              <a:t>opt</a:t>
            </a:r>
            <a:r>
              <a:rPr lang="en-US" sz="2400" smtClean="0"/>
              <a:t> do not follow a normal distribution, using the correlation as a measurement of problem difficulty for guided search methods will not yield meaningful results.</a:t>
            </a:r>
          </a:p>
        </p:txBody>
      </p:sp>
      <p:sp>
        <p:nvSpPr>
          <p:cNvPr id="1100805"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2850" name="Rectangle 2"/>
          <p:cNvSpPr>
            <a:spLocks noGrp="1" noChangeArrowheads="1"/>
          </p:cNvSpPr>
          <p:nvPr>
            <p:ph type="title"/>
          </p:nvPr>
        </p:nvSpPr>
        <p:spPr/>
        <p:txBody>
          <a:bodyPr/>
          <a:lstStyle/>
          <a:p>
            <a:r>
              <a:rPr lang="en-US" smtClean="0"/>
              <a:t>Fitness-Distance Correlation</a:t>
            </a:r>
          </a:p>
        </p:txBody>
      </p:sp>
      <p:sp>
        <p:nvSpPr>
          <p:cNvPr id="1102851" name="Rectangle 3" descr="Rectangle: Click to edit Master text styles&#10;Second level&#10;Third level&#10;Fourth level&#10;Fifth level"/>
          <p:cNvSpPr>
            <a:spLocks noGrp="1" noChangeArrowheads="1"/>
          </p:cNvSpPr>
          <p:nvPr>
            <p:ph type="body" idx="1"/>
          </p:nvPr>
        </p:nvSpPr>
        <p:spPr>
          <a:xfrm>
            <a:off x="467544" y="1600200"/>
            <a:ext cx="8229600" cy="4525963"/>
          </a:xfrm>
        </p:spPr>
        <p:txBody>
          <a:bodyPr>
            <a:noAutofit/>
          </a:bodyPr>
          <a:lstStyle/>
          <a:p>
            <a:pPr>
              <a:lnSpc>
                <a:spcPct val="80000"/>
              </a:lnSpc>
            </a:pPr>
            <a:r>
              <a:rPr lang="en-US" sz="2400" smtClean="0"/>
              <a:t>Based on the FDC coefficient, we can classify fitness landscapes into three classes, </a:t>
            </a:r>
          </a:p>
          <a:p>
            <a:pPr lvl="1">
              <a:lnSpc>
                <a:spcPct val="80000"/>
              </a:lnSpc>
            </a:pPr>
            <a:r>
              <a:rPr lang="en-US" sz="2000" smtClean="0"/>
              <a:t>straightforward 	(</a:t>
            </a:r>
            <a:r>
              <a:rPr lang="en-US" sz="2000" smtClean="0">
                <a:latin typeface="cmmi10"/>
              </a:rPr>
              <a:t>½</a:t>
            </a:r>
            <a:r>
              <a:rPr lang="en-US" sz="2000" smtClean="0"/>
              <a:t> </a:t>
            </a:r>
            <a:r>
              <a:rPr lang="en-US" sz="2000" baseline="-25000" smtClean="0">
                <a:latin typeface="Franklin Gothic Medium Cond"/>
              </a:rPr>
              <a:t>FDC </a:t>
            </a:r>
            <a:r>
              <a:rPr lang="en-US" sz="2000" smtClean="0">
                <a:latin typeface="cmsy10" pitchFamily="34" charset="0"/>
                <a:sym typeface="Symbol" pitchFamily="18" charset="2"/>
              </a:rPr>
              <a:t>·</a:t>
            </a:r>
            <a:r>
              <a:rPr lang="en-US" sz="2000" smtClean="0"/>
              <a:t> -0.15)</a:t>
            </a:r>
          </a:p>
          <a:p>
            <a:pPr lvl="1">
              <a:lnSpc>
                <a:spcPct val="80000"/>
              </a:lnSpc>
            </a:pPr>
            <a:r>
              <a:rPr lang="en-US" sz="2000" smtClean="0"/>
              <a:t>difficult  		(-0.15</a:t>
            </a:r>
            <a:r>
              <a:rPr lang="en-US" sz="2000" smtClean="0">
                <a:latin typeface="cmsy10" pitchFamily="34" charset="0"/>
              </a:rPr>
              <a:t>·</a:t>
            </a:r>
            <a:r>
              <a:rPr lang="en-US" sz="2000" smtClean="0">
                <a:latin typeface="cmmi10"/>
              </a:rPr>
              <a:t> ½</a:t>
            </a:r>
            <a:r>
              <a:rPr lang="en-US" sz="2000" smtClean="0"/>
              <a:t> </a:t>
            </a:r>
            <a:r>
              <a:rPr lang="en-US" sz="2000" baseline="-25000" smtClean="0">
                <a:latin typeface="Franklin Gothic Medium Cond"/>
              </a:rPr>
              <a:t>FDC </a:t>
            </a:r>
            <a:r>
              <a:rPr lang="en-US" sz="2000" smtClean="0">
                <a:latin typeface="cmsy10" pitchFamily="34" charset="0"/>
                <a:sym typeface="Symbol" pitchFamily="18" charset="2"/>
              </a:rPr>
              <a:t>·</a:t>
            </a:r>
            <a:r>
              <a:rPr lang="en-US" sz="2000" smtClean="0"/>
              <a:t> 0.15)</a:t>
            </a:r>
          </a:p>
          <a:p>
            <a:pPr lvl="1">
              <a:lnSpc>
                <a:spcPct val="80000"/>
              </a:lnSpc>
            </a:pPr>
            <a:r>
              <a:rPr lang="en-US" sz="2000" smtClean="0"/>
              <a:t>misleading 		(</a:t>
            </a:r>
            <a:r>
              <a:rPr lang="en-US" sz="2000" smtClean="0">
                <a:latin typeface="cmmi10"/>
              </a:rPr>
              <a:t>½</a:t>
            </a:r>
            <a:r>
              <a:rPr lang="en-US" sz="2000" smtClean="0"/>
              <a:t> </a:t>
            </a:r>
            <a:r>
              <a:rPr lang="en-US" sz="2000" baseline="-25000" smtClean="0">
                <a:latin typeface="Franklin Gothic Medium Cond"/>
              </a:rPr>
              <a:t>FDC </a:t>
            </a:r>
            <a:r>
              <a:rPr lang="en-US" sz="2000" smtClean="0">
                <a:latin typeface="cmsy10" pitchFamily="34" charset="0"/>
                <a:sym typeface="Symbol" pitchFamily="18" charset="2"/>
              </a:rPr>
              <a:t>¸</a:t>
            </a:r>
            <a:r>
              <a:rPr lang="en-US" sz="2000" smtClean="0"/>
              <a:t> 0.15)</a:t>
            </a:r>
          </a:p>
          <a:p>
            <a:pPr>
              <a:lnSpc>
                <a:spcPct val="80000"/>
              </a:lnSpc>
            </a:pPr>
            <a:r>
              <a:rPr lang="en-US" sz="2400" smtClean="0">
                <a:solidFill>
                  <a:schemeClr val="tx1"/>
                </a:solidFill>
              </a:rPr>
              <a:t>Straightforward</a:t>
            </a:r>
            <a:r>
              <a:rPr lang="en-US" sz="2400" smtClean="0"/>
              <a:t>: </a:t>
            </a:r>
          </a:p>
          <a:p>
            <a:pPr lvl="1">
              <a:lnSpc>
                <a:spcPct val="80000"/>
              </a:lnSpc>
            </a:pPr>
            <a:r>
              <a:rPr lang="en-US" sz="2000" smtClean="0"/>
              <a:t>Fitness of a solution is correlated  with the distance to the optimal solution.</a:t>
            </a:r>
          </a:p>
          <a:p>
            <a:pPr lvl="1">
              <a:lnSpc>
                <a:spcPct val="80000"/>
              </a:lnSpc>
            </a:pPr>
            <a:r>
              <a:rPr lang="en-US" sz="2000" smtClean="0"/>
              <a:t>With lower distance, the fitness difference to the optimal solution decreases.</a:t>
            </a:r>
          </a:p>
          <a:p>
            <a:pPr lvl="1">
              <a:lnSpc>
                <a:spcPct val="80000"/>
              </a:lnSpc>
            </a:pPr>
            <a:r>
              <a:rPr lang="en-US" sz="2000" smtClean="0"/>
              <a:t>The structure of the search space guides search methods towards the optimal solution</a:t>
            </a:r>
          </a:p>
          <a:p>
            <a:pPr lvl="1">
              <a:lnSpc>
                <a:spcPct val="80000"/>
              </a:lnSpc>
            </a:pPr>
            <a:r>
              <a:rPr lang="en-US" sz="2000" smtClean="0"/>
              <a:t>Such problems are usually easy for guided search method. </a:t>
            </a:r>
          </a:p>
          <a:p>
            <a:pPr>
              <a:lnSpc>
                <a:spcPct val="80000"/>
              </a:lnSpc>
            </a:pPr>
            <a:endParaRPr lang="en-US" sz="2400" smtClean="0"/>
          </a:p>
        </p:txBody>
      </p:sp>
      <p:sp>
        <p:nvSpPr>
          <p:cNvPr id="1102853"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Fitness-Distance Correlation</a:t>
            </a:r>
            <a:endParaRPr lang="en-US"/>
          </a:p>
        </p:txBody>
      </p:sp>
      <p:sp>
        <p:nvSpPr>
          <p:cNvPr id="3" name="Inhaltsplatzhalter 2"/>
          <p:cNvSpPr>
            <a:spLocks noGrp="1"/>
          </p:cNvSpPr>
          <p:nvPr>
            <p:ph idx="1"/>
          </p:nvPr>
        </p:nvSpPr>
        <p:spPr/>
        <p:txBody>
          <a:bodyPr>
            <a:normAutofit/>
          </a:bodyPr>
          <a:lstStyle/>
          <a:p>
            <a:pPr>
              <a:lnSpc>
                <a:spcPct val="80000"/>
              </a:lnSpc>
            </a:pPr>
            <a:r>
              <a:rPr lang="en-US" sz="2400" smtClean="0"/>
              <a:t>Difficult: </a:t>
            </a:r>
          </a:p>
          <a:p>
            <a:pPr lvl="1">
              <a:lnSpc>
                <a:spcPct val="80000"/>
              </a:lnSpc>
            </a:pPr>
            <a:r>
              <a:rPr lang="en-US" sz="2000" smtClean="0"/>
              <a:t>No correlation between the fitness difference and the distance to the optimal solution. </a:t>
            </a:r>
          </a:p>
          <a:p>
            <a:pPr lvl="1">
              <a:lnSpc>
                <a:spcPct val="80000"/>
              </a:lnSpc>
            </a:pPr>
            <a:r>
              <a:rPr lang="en-US" sz="2000" smtClean="0"/>
              <a:t>Fitness values of neighboring solutions are uncorrelated </a:t>
            </a:r>
          </a:p>
          <a:p>
            <a:pPr lvl="1">
              <a:lnSpc>
                <a:spcPct val="80000"/>
              </a:lnSpc>
            </a:pPr>
            <a:r>
              <a:rPr lang="en-US" sz="2000" smtClean="0"/>
              <a:t>The structure of the search space provides no information about which solutions should be sampled next by the search method. </a:t>
            </a:r>
          </a:p>
          <a:p>
            <a:pPr>
              <a:lnSpc>
                <a:spcPct val="80000"/>
              </a:lnSpc>
            </a:pPr>
            <a:r>
              <a:rPr lang="en-US" sz="2400" smtClean="0"/>
              <a:t>Misleading:</a:t>
            </a:r>
          </a:p>
          <a:p>
            <a:pPr lvl="1">
              <a:lnSpc>
                <a:spcPct val="80000"/>
              </a:lnSpc>
            </a:pPr>
            <a:r>
              <a:rPr lang="en-US" sz="2000" smtClean="0"/>
              <a:t>Fitness difference is negatively correlated with distance to optimal solution</a:t>
            </a:r>
          </a:p>
          <a:p>
            <a:pPr lvl="1">
              <a:lnSpc>
                <a:spcPct val="80000"/>
              </a:lnSpc>
            </a:pPr>
            <a:r>
              <a:rPr lang="en-US" sz="2000" smtClean="0"/>
              <a:t>Structure of the search space misleads a local search method to sub-optimal solutions.</a:t>
            </a:r>
            <a:endParaRPr lang="en-US" sz="2000"/>
          </a:p>
        </p:txBody>
      </p:sp>
      <p:sp>
        <p:nvSpPr>
          <p:cNvPr id="5"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p:txBody>
          <a:bodyPr/>
          <a:lstStyle/>
          <a:p>
            <a:r>
              <a:rPr lang="en-US" smtClean="0"/>
              <a:t>Fitness-Distance Correlation</a:t>
            </a:r>
          </a:p>
        </p:txBody>
      </p:sp>
      <p:sp>
        <p:nvSpPr>
          <p:cNvPr id="1104899" name="Rectangle 3" descr="Rectangle: Click to edit Master text styles&#10;Second level&#10;Third level&#10;Fourth level&#10;Fifth level"/>
          <p:cNvSpPr>
            <a:spLocks noGrp="1" noChangeArrowheads="1"/>
          </p:cNvSpPr>
          <p:nvPr>
            <p:ph type="body" idx="1"/>
          </p:nvPr>
        </p:nvSpPr>
        <p:spPr/>
        <p:txBody>
          <a:bodyPr/>
          <a:lstStyle/>
          <a:p>
            <a:r>
              <a:rPr lang="en-US" smtClean="0"/>
              <a:t>Different classes of problem difficulty</a:t>
            </a:r>
          </a:p>
        </p:txBody>
      </p:sp>
      <p:pic>
        <p:nvPicPr>
          <p:cNvPr id="1104900" name="Picture 4" descr="2-correlation"/>
          <p:cNvPicPr>
            <a:picLocks noChangeAspect="1" noChangeArrowheads="1"/>
          </p:cNvPicPr>
          <p:nvPr/>
        </p:nvPicPr>
        <p:blipFill>
          <a:blip r:embed="rId3" cstate="print"/>
          <a:srcRect/>
          <a:stretch>
            <a:fillRect/>
          </a:stretch>
        </p:blipFill>
        <p:spPr bwMode="auto">
          <a:xfrm>
            <a:off x="899592" y="2852936"/>
            <a:ext cx="7200900" cy="2844800"/>
          </a:xfrm>
          <a:prstGeom prst="rect">
            <a:avLst/>
          </a:prstGeom>
          <a:noFill/>
        </p:spPr>
      </p:pic>
      <p:sp>
        <p:nvSpPr>
          <p:cNvPr id="1104902"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sp>
        <p:nvSpPr>
          <p:cNvPr id="7"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p:cNvSpPr>
            <a:spLocks noGrp="1" noChangeArrowheads="1"/>
          </p:cNvSpPr>
          <p:nvPr>
            <p:ph type="title"/>
          </p:nvPr>
        </p:nvSpPr>
        <p:spPr/>
        <p:txBody>
          <a:bodyPr/>
          <a:lstStyle/>
          <a:p>
            <a:r>
              <a:rPr lang="en-US" smtClean="0"/>
              <a:t>Ruggedness</a:t>
            </a:r>
          </a:p>
        </p:txBody>
      </p:sp>
      <p:sp>
        <p:nvSpPr>
          <p:cNvPr id="1106947" name="Rectangle 3" descr="Rectangle: Click to edit Master text styles&#10;Second level&#10;Third level&#10;Fourth level&#10;Fifth level"/>
          <p:cNvSpPr>
            <a:spLocks noGrp="1" noChangeArrowheads="1"/>
          </p:cNvSpPr>
          <p:nvPr>
            <p:ph type="body" idx="1"/>
          </p:nvPr>
        </p:nvSpPr>
        <p:spPr/>
        <p:txBody>
          <a:bodyPr>
            <a:noAutofit/>
          </a:bodyPr>
          <a:lstStyle/>
          <a:p>
            <a:r>
              <a:rPr lang="en-US" sz="2400" smtClean="0"/>
              <a:t>For studying the FDC of problems, it is necessary to know the optimal solution. </a:t>
            </a:r>
          </a:p>
          <a:p>
            <a:r>
              <a:rPr lang="en-US" sz="2400" smtClean="0"/>
              <a:t>However, in general the optimal solution is not known. </a:t>
            </a:r>
          </a:p>
          <a:p>
            <a:r>
              <a:rPr lang="en-US" sz="2400" smtClean="0"/>
              <a:t>The difficulty of problems for guided search methods is influenced by properties of the fitness landscape like </a:t>
            </a:r>
          </a:p>
          <a:p>
            <a:pPr lvl="1"/>
            <a:r>
              <a:rPr lang="en-US" sz="2400" smtClean="0"/>
              <a:t>the number of local optima or peaks in the landscape, </a:t>
            </a:r>
          </a:p>
          <a:p>
            <a:pPr lvl="1"/>
            <a:r>
              <a:rPr lang="en-US" sz="2400" smtClean="0"/>
              <a:t>the distribution of the peaks in the search space, and </a:t>
            </a:r>
          </a:p>
          <a:p>
            <a:pPr lvl="1"/>
            <a:r>
              <a:rPr lang="en-US" sz="2400" smtClean="0"/>
              <a:t>the height of the different peaks. </a:t>
            </a:r>
          </a:p>
        </p:txBody>
      </p:sp>
      <p:sp>
        <p:nvSpPr>
          <p:cNvPr id="1106949" name="Text Box 282"/>
          <p:cNvSpPr txBox="1">
            <a:spLocks noChangeArrowheads="1"/>
          </p:cNvSpPr>
          <p:nvPr/>
        </p:nvSpPr>
        <p:spPr bwMode="auto">
          <a:xfrm>
            <a:off x="179388" y="77788"/>
            <a:ext cx="6264275" cy="276999"/>
          </a:xfrm>
          <a:prstGeom prst="rect">
            <a:avLst/>
          </a:prstGeom>
          <a:noFill/>
          <a:ln w="9525" algn="ctr">
            <a:noFill/>
            <a:miter lim="800000"/>
            <a:headEnd/>
            <a:tailEnd/>
          </a:ln>
        </p:spPr>
        <p:txBody>
          <a:bodyPr lIns="0" tIns="0" rIns="0" bIns="0">
            <a:spAutoFit/>
          </a:bodyPr>
          <a:lstStyle/>
          <a:p>
            <a:pPr algn="l"/>
            <a:r>
              <a:rPr lang="en-US" b="1">
                <a:solidFill>
                  <a:schemeClr val="bg1"/>
                </a:solidFill>
              </a:rPr>
              <a:t>3. Problem Difficulty - Locality</a:t>
            </a:r>
          </a:p>
        </p:txBody>
      </p:sp>
      <p:sp>
        <p:nvSpPr>
          <p:cNvPr id="6"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Random walks and ruggedness</a:t>
            </a:r>
            <a:endParaRPr lang="en-US"/>
          </a:p>
        </p:txBody>
      </p:sp>
      <p:sp>
        <p:nvSpPr>
          <p:cNvPr id="3" name="Inhaltsplatzhalter 2"/>
          <p:cNvSpPr>
            <a:spLocks noGrp="1"/>
          </p:cNvSpPr>
          <p:nvPr>
            <p:ph idx="1"/>
          </p:nvPr>
        </p:nvSpPr>
        <p:spPr/>
        <p:txBody>
          <a:bodyPr>
            <a:normAutofit/>
          </a:bodyPr>
          <a:lstStyle/>
          <a:p>
            <a:r>
              <a:rPr lang="en-US" sz="2400" smtClean="0"/>
              <a:t>Correlation functions have been proposed to measure the ruggedness of a fitness landscape. </a:t>
            </a:r>
          </a:p>
          <a:p>
            <a:r>
              <a:rPr lang="en-US" sz="2400" smtClean="0"/>
              <a:t>Like in fitness-distance correlation, the idea is to consider the objective values as random variables and to obtain statistical properties on how the distribution of the objective values depends on the distances between solutions. </a:t>
            </a:r>
          </a:p>
          <a:p>
            <a:endParaRPr lang="en-US" sz="2400"/>
          </a:p>
        </p:txBody>
      </p:sp>
      <p:sp>
        <p:nvSpPr>
          <p:cNvPr id="5" name="Textplatzhalter 3"/>
          <p:cNvSpPr>
            <a:spLocks noGrp="1"/>
          </p:cNvSpPr>
          <p:nvPr>
            <p:ph type="body" sz="quarter" idx="10"/>
          </p:nvPr>
        </p:nvSpPr>
        <p:spPr>
          <a:xfrm>
            <a:off x="468313" y="0"/>
            <a:ext cx="7559675" cy="260350"/>
          </a:xfrm>
        </p:spPr>
        <p:txBody>
          <a:bodyPr/>
          <a:lstStyle/>
          <a:p>
            <a:r>
              <a:rPr lang="en-US" dirty="0" smtClean="0"/>
              <a:t>Optimization Problems - Locality</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DISPLAYSOURCE" val="\documentclass{article}\pagestyle{empty}&#10;\begin{document}&#10;&#10;\end{document}&#10;"/>
  <p:tag name="EMBEDFONTS" val="1"/>
  <p:tag name="FIRSTFRANZ@NMRQSTVCTCIMGNIO" val="4619"/>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rho (n) \geq \max\left( \frac{f(x^{approx})}{f (x^\star) }, \frac{f(x^\star) }{f(x^{approx})}\right)  template TPT1  env TPENV1  fore 0  back 16777215  eqnno 7"/>
  <p:tag name="FILENAME" val="TP_tmp"/>
  <p:tag name="ORIGWIDTH" val="151"/>
  <p:tag name="PICTUREFILESIZE" val="16504"/>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P \subseteq FPTAS \subseteq PTAS \subseteq APX \subseteq NP  template TPT1  env TPENV1  fore 0  back 16777215  eqnno 17"/>
  <p:tag name="FILENAME" val="TP_tmp"/>
  <p:tag name="ORIGWIDTH" val="170"/>
  <p:tag name="PICTUREFILESIZE" val="5928"/>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10;P_{acc}(T) = \begin{cases}&#10;1 &amp; \text{if} \; f(x^n) \leq f(x^o)\\&#10;\exp (\frac{-\delta E}{T}) &amp; \text{if} \;f(x^n) &gt; f(x^o)&#10;\end{cases}&#10;$$&#10;\end{document}&#10;"/>
  <p:tag name="FILENAME" val="TP_tmp"/>
  <p:tag name="FORMAT" val="emf"/>
  <p:tag name="RES" val="1200"/>
  <p:tag name="BLEND" val="0"/>
  <p:tag name="TRANSPARENT" val="0"/>
  <p:tag name="TBUG" val="0"/>
  <p:tag name="ALLOWFS" val="0"/>
  <p:tag name="ORIGWIDTH" val="177"/>
  <p:tag name="PICTUREFILESIZE" val="17312"/>
</p:tagLst>
</file>

<file path=ppt/tags/tag13.xml><?xml version="1.0" encoding="utf-8"?>
<p:tagLst xmlns:a="http://schemas.openxmlformats.org/drawingml/2006/main" xmlns:r="http://schemas.openxmlformats.org/officeDocument/2006/relationships" xmlns:p="http://schemas.openxmlformats.org/presentationml/2006/main">
  <p:tag name="TEXPOINT" val="template"/>
  <p:tag name="SOURCE" val="TPT1  equation \sigma = \sqrt{62}/3\approx 2.62\rightarrow T_0 = 3  template TPT1  env TPENV1  fore 0  back 16777215  eqnno 1"/>
  <p:tag name="FILENAME" val="TP_tmp"/>
  <p:tag name="ORIGWIDTH" val="125"/>
  <p:tag name="PICTUREFILESIZE" val="7948"/>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10;d: X \times X \rightarrow{R}&#10;$$&#10;\end{document}&#10;"/>
  <p:tag name="FILENAME" val="TP_tmp"/>
  <p:tag name="FORMAT" val="emf"/>
  <p:tag name="RES" val="1200"/>
  <p:tag name="BLEND" val="0"/>
  <p:tag name="TRANSPARENT" val="0"/>
  <p:tag name="TBUG" val="0"/>
  <p:tag name="ALLOWFS" val="0"/>
  <p:tag name="ORIGWIDTH" val="69"/>
  <p:tag name="PICTUREFILESIZE" val="3776"/>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prosper}\pagestyle{empty}&#10;\usepackage{amsmath,amsfonts,amssymb}&#10;\setlength{\textwidth}{21cm}&#10;\begin{document}&#10;\noindent {\em Metric search spaces} are a specialized and very &#10;common form of topological spaces where the similarity between solutions is important.&#10;In metric search spaces, we have a set $X$ of &#10;solutions and a real-valued distance function (also called a metric)&#10;$$&#10;d: X \times  X\rightarrow \mathbb{R}&#10;$$&#10;that assigns a real-valued distance to any combinations of two elements $x,y\in X$. &#10;In metric search spaces, the following properties must hold:&#10;\begin{align*}&#10;  d(x,y)\geq &amp;\ 0,\\&#10;  d(x,x)=&amp;\ 0,\\&#10;  d(x,y)=&amp;\ d(y,x),\\&#10;  d(x,z)\leq&amp;\ d(x,y)+d(y,z),&#10;\end{align*}&#10;where $x,y,z\in X$.&#10;&#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595"/>
  <p:tag name="PICTUREFILESIZE" val="205063"/>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10;d(x,y) = \sum_{i=1}^n |x_i - y_i|&#10;$$&#10;\end{document}&#10;"/>
  <p:tag name="FILENAME" val="TP_tmp"/>
  <p:tag name="FORMAT" val="emf"/>
  <p:tag name="RES" val="1200"/>
  <p:tag name="BLEND" val="0"/>
  <p:tag name="TRANSPARENT" val="0"/>
  <p:tag name="TBUG" val="0"/>
  <p:tag name="ALLOWFS" val="0"/>
  <p:tag name="ORIGWIDTH" val="94"/>
  <p:tag name="PICTUREFILESIZE" val="8160"/>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prosper}\pagestyle{empty}&#10;\usepackage{amsmath,amsfonts,amssymb}&#10;&#10;\begin{document}&#10;\noindent In Euclidean spaces, a solution $x=(x_1,\ldots,x_n)$ is a vector of&#10; continuous values ($x_i\in\mathbb{R}$).  &#10;The Euclidean distance between two solutions $x$ and $y$ is defined as&#10;\begin{equation*}&#10;d(x,y):=\sqrt{\sum_{i=1}^n (x_i-y_i)^2}.&#10;\end{equation*}&#10;For $n=1$, the Euclidean metric  coincides with the city-block metric. For $n=2$, &#10;we have a standard 2-dimensional search space and the distance between&#10; two elements $x,y\in\mathbb{R}^2$ is just a direct line between two points &#10;on a 2-dimensional plane. &#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469"/>
  <p:tag name="PICTUREFILESIZE" val="160422"/>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prosper}\pagestyle{empty}%you can also use slides&#10;\usepackage{amsmath,amsfonts,amssymb}&#10;\begin{document}&#10;\noindent &#10;\begin{equation*}&#10;d(x,y)=\sum_{i=1}^n|x_i-y_i|,&#10;\end{equation*}&#10;&#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197"/>
  <p:tag name="PICTUREFILESIZE" val="13241"/>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prosper}\pagestyle{empty}%you can also use slides&#10;\usepackage{amsmath,amsfonts,amssymb}&#10;\begin{document}&#10;\noindent&#10;\begin{equation*}&#10;d(x,y)=\sum_{i=1}^nz_i,&#10;\end{equation*}&#10;&#10;&#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141"/>
  <p:tag name="PICTUREFILESIZE" val="11272"/>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prosper}\pagestyle{empty}%you can also use slides&#10;\usepackage{amsmath,amsfonts,amssymb}&#10;\begin{document}&#10;\noindent &#10;$$&#10;z_i=&#10;\begin{cases}&#10;  1, &amp; \text{for } x_i=y_i,\\&#10;  0, &amp; \text{for } x_i\neq y_i.&#10;\end{cases}&#10;$$&#10;&#10;&#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185"/>
  <p:tag name="PICTUREFILESIZE" val="15359"/>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you can also use slides&#10;\usepackage{amsmath,amsfonts,amssymb}&#10;\begin{document}&#10;&#10;$$d(x,y):=\sqrt{(x_1-y_1)^2+(x_2-y_2)^2}$$&#10;\noindent &#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346"/>
  <p:tag name="PICTUREFILESIZE" val="17544"/>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you can also use slides&#10;\usepackage{amsmath,amsfonts,amssymb}&#10;\begin{document}&#10;&#10;$$d(x,y):=|x_1-y_1|+|x_2-y_2|$$&#10;\noindent &#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290"/>
  <p:tag name="PICTUREFILESIZE" val="11783"/>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prosper}\pagestyle{empty}%you can also use slides&#10;\usepackage{amsmath,amsfonts,amssymb}&#10;\begin{document}&#10;\noindent &#10;\begin{tabular}{c|c|c}&#10;decision &amp; model 1&amp; model 2\\&#10; alternatives&amp; $(x_1,x_2)$&#10;&amp;&#10;$\begin{pmatrix}&#10;  x_{11} &amp;x_{12} &amp; x_{13}&#10;  \\x_{21} &amp; x_{22} &amp;x_{23}&#10;\end{pmatrix}$\\ \hline&#10;$\{a, b, c, d, e, f, g, h, i\}$&amp; $\{(0,0), (0,1), (0,2),$ &amp;&#10;$&#10;\{\begin{pmatrix}&#10;  1&amp; 0&amp; 0\\ 1&amp;0&amp;0&#10;\end{pmatrix},&#10;\begin{pmatrix}&#10;  1&amp; 0&amp; 0\\ 0&amp;1&amp;0&#10;\end{pmatrix},&#10;\begin{pmatrix}&#10;  1&amp; 0&amp; 0\\ 0&amp;0&amp;1&#10;\end{pmatrix},&#10;$\\&#10;&amp; $(1.0), (1,1), (1,2),$ &amp;&#10;$&#10;\begin{pmatrix}&#10;  0&amp; 1&amp; 0\\ 1&amp;0&amp;0&#10;\end{pmatrix},&#10;\begin{pmatrix}&#10;  0&amp; 1&amp; 0\\ 0&amp;1&amp;0&#10;\end{pmatrix},&#10;\begin{pmatrix}&#10;  0&amp; 1&amp; 0\\ 0&amp;0&amp;1&#10;\end{pmatrix},&#10;$\\&#10;&amp; $ (2,1), (2,2), (2,3)\}$&amp;&#10;$\begin{pmatrix}&#10;  0&amp; 0&amp; 1\\ 1&amp;1&amp;0&#10;\end{pmatrix},&#10;\begin{pmatrix}&#10;  0&amp; 0&amp; 1\\ 0&amp;1&amp;0&#10;\end{pmatrix},&#10;\begin{pmatrix}&#10;  0&amp; 0&amp; 1\\ 0&amp;0&amp;1&#10;\end{pmatrix}\}$&#10;   \end{tabular}&#10; &#10;&#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785"/>
  <p:tag name="PICTUREFILESIZE" val="162690"/>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prosper}\pagestyle{empty}%you can also use slides&#10;\usepackage{amsmath,amsfonts,amssymb}&#10;\setlength{\textwidth}{16cm}&#10;\begin{document}&#10;\noindent &#10;With  $f, g: \mathbb{N} \rightarrow \mathbb{R}$, we can define:&#10;\begin{itemize}&#10;\item {\bf asymptotic upper bound} (``big O notation''): \\$f \in O(g) \Leftrightarrow \exists\ c&gt;0, \exists\ n_0&gt;0\ \forall\ n \ge n_0: |f(n)| \le c |g(n)|$: $f$ is dominated by $g$. %f wächst ab einem festen $n_0$ bis auf einen konstanten Faktor $c$ höchstens so stark wie $g$.&#10;\item {\bf asymptotically negligible} (``little o notation''):\\ $f \in o(g) \Leftrightarrow \forall\ c&gt;0, \exists\ n_0&gt;0\ \forall\ n \ge n_0: |f(n)| &lt; c |g(n)|$: $f$ is growing slower than $g$. %Für alle konstanten Faktoren $c$ gibt es ein $n_0$, ab dem $f$ nicht größer als $g$ wird, d.h. $g$ wächst langsamer als $f$.&#10;\end{itemize}&#10;% &#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2"/>
  <p:tag name="BOXWRAP" val="Falsch"/>
  <p:tag name="WORKAROUNDTRANSPARENCYBUG" val="Falsch"/>
  <p:tag name="ALLOWFONTSUBSTITUTION" val="Falsch"/>
  <p:tag name="BITMAPFORMAT" val="pngmono"/>
  <p:tag name="ORIGWIDTH" val="452"/>
  <p:tag name="PICTUREFILESIZE" val="120962"/>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prosper}\pagestyle{empty}%you can also use slides&#10;\usepackage{amsmath,amsfonts,amssymb}&#10;\begin{document}&#10;\noindent &#10;\begin{itemize}&#10;\item  {\bf asymptotic lower bound}:\\ $f \in \Omega(g) \Leftrightarrow g \in O(f)$: &#10;    $f$ grows at least as fast as $g$.%, da $g$ höchstens so stark wie $f$ wächst.&#10;\item {\bf asymptotically dominant}: \\$f \in \omega(g) \Leftrightarrow g \in o(f)$: &#10;    $f$ grows faster than $g$.%, da $g$ langsamer wächst als $f$.&#10;\item  {\bf asymptotically tight bound}: \\$f \in \Theta(g) \Leftrightarrow g \in O(f) \wedge f \in O(g)$: &#10;   $g$ and $f$ grow the same.&#10;\end{itemize}&#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2"/>
  <p:tag name="BOXWRAP" val="Falsch"/>
  <p:tag name="WORKAROUNDTRANSPARENCYBUG" val="Falsch"/>
  <p:tag name="ALLOWFONTSUBSTITUTION" val="Falsch"/>
  <p:tag name="BITMAPFORMAT" val="pngmono"/>
  <p:tag name="ORIGWIDTH" val="436"/>
  <p:tag name="PICTUREFILESIZE" val="107421"/>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prosper}\pagestyle{empty}%you can also use slides&#10;\usepackage{amsmath,amsfonts,amssymb}&#10;\setlength{\textwidth}{18cm}&#10;\begin{document}&#10;\noindent The \emph{fitness-distance correlation coefficient} is defined as&#10;\begin{equation*}&#10;  \rho_{FDC}=\frac{c_{fd}}{\sigma(f)\sigma(d_{opt})},&#10;\end{equation*}&#10;where&#10;$$&#10;c_{fd}=\frac{1}{m}\sum_{i=1}^{m}(f_i-\langle f\rangle)(d_{i,opt}-\langle d_{opt}\rangle)&#10;$$&#10;is the covariance of $f$ and $d_{opt}$. &#10;$\langle f\rangle$, $\langle d_{opt}\rangle$, $\sigma(f)$, and $\sigma(d_{opt})$ &#10;are the means and standard deviations of $f$ and $d_{opt}$, respectively. &#10;$d_{i,opt}$ is the distance of solution $i$ towards the optimal solution $x^*$. &#10;&#10;\end{document}&#10;"/>
  <p:tag name="FILENAME" val="txp_fig"/>
  <p:tag name="FORMAT" val="pngmono"/>
  <p:tag name="RES" val="1200"/>
  <p:tag name="BLEND" val="0"/>
  <p:tag name="TRANSPARENT" val="0"/>
  <p:tag name="TBUG" val="0"/>
  <p:tag name="ALLOWFS" val="0"/>
  <p:tag name="ORIGWIDTH" val="509"/>
  <p:tag name="PICTUREFILESIZE" val="147711"/>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prosper}\pagestyle{empty}%you can also use slides&#10;\usepackage{amsmath,amsfonts,amssymb}&#10;\begin{document}&#10;\noindent \begin{equation*}&#10;  \rho(d)=\frac{\langle f(x)f(y)\rangle_{d(x,y)=d}-\langle f\rangle^2}{\langle f^2\rangle-\langle f\rangle^2},&#10;\end{equation*}&#10;where $\langle f\rangle$ denotes the average value of $f$ &#10;over all $x\in X$ and $\langle f(x)f(y)\rangle_{d(x,y)=d}$ &#10;is the average value of $f(x)f(y)$ for all pairs $(x,y)\in S\times S$,&#10; where $d(x,y)=d$. &#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467"/>
  <p:tag name="PICTUREFILESIZE" val="98803"/>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prosper}\pagestyle{empty}%you can also use slides&#10;\usepackage{amsmath,amsfonts,amssymb}&#10;\begin{document}&#10;\noindent $$f({x})=\sum_{N\subset\{1,\ldots ,l\}} &#10;\alpha_N\prod_{n\in N}{e}_n^T{x},$$&#10;where the vector ${e}_n$ contains 1 in the $n$th column and 0 elsewhere, &#10;$T$ denotes transpose, and the $\alpha_N$ are the coefficients. &#10;&#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468"/>
  <p:tag name="PICTUREFILESIZE" val="60009"/>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prosper}\pagestyle{empty}%you can also use slides&#10;\usepackage{amsmath,amsfonts,amssymb}&#10;\begin{document}&#10;\noindent &#10;The function &#10;\begin{equation*}&#10;f({x})=&#10;\begin{cases}&#10;1 &amp;\text{ if } {x}=00,\\&#10;2 &amp;\text{ if } {x}=01,\\&#10;4 &amp;\text{ if } {x}=10,\\&#10;10&amp;\text{ if } {x}=11,\\&#10;\end{cases}&#10;\end{equation*}&#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335"/>
  <p:tag name="PICTUREFILESIZE" val="29184"/>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l(T)/l(T_{opt})\leq (\log_2 n)/2  template TPT1  env TPENV1  fore 0  back 16777215  eqnno 1"/>
  <p:tag name="FILENAME" val="TP_tmp"/>
  <p:tag name="ORIGWIDTH" val="109"/>
  <p:tag name="PICTUREFILESIZE" val="9044"/>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prosper}\pagestyle{empty}%you can also use slides&#10;\usepackage{amsmath,amsfonts,amssymb}&#10;\begin{document}&#10;\noindent &#10;\[&#10;f({h})=\frac{1}{||{h}||}\sum_{\boldsymbol{x}\in {h}}f(\boldsymbol{x})&#10;\]&#10;\end{document}&#10;"/>
  <p:tag name="EXTERNALNAME" val="txp_fig"/>
  <p:tag name="BLEND" val="Falsch"/>
  <p:tag name="TRANSPARENT" val="Falsch"/>
  <p:tag name="KEEPFILES" val="Falsch"/>
  <p:tag name="DEBUGPAUSE" val="Falsch"/>
  <p:tag name="RESOLUTION" val="1200"/>
  <p:tag name="TIMEOUT" val="(none)"/>
  <p:tag name="BOXWIDTH" val="571"/>
  <p:tag name="BOXHEIGHT" val="486"/>
  <p:tag name="BOXFONT" val="10"/>
  <p:tag name="BOXWRAP" val="Falsch"/>
  <p:tag name="WORKAROUNDTRANSPARENCYBUG" val="Falsch"/>
  <p:tag name="ALLOWFONTSUBSTITUTION" val="Falsch"/>
  <p:tag name="BITMAPFORMAT" val="pngmono"/>
  <p:tag name="ORIGWIDTH" val="185"/>
  <p:tag name="PICTUREFILESIZE" val="13841"/>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thm}&#10;\newcommand{\bs}[1]{\boldsymbol{#1}}&#10;\begin{document}&#10;\begin{align*}&#10;f_g(\bs{x}_g) &amp;: \Phi_g \rightarrow \Phi_p,\\&#10;f_p(\bs{x}_p) &amp;: \Phi_p \rightarrow \mathbb{R},&#10;\end{align*}&#10;\end{document}&#10;"/>
  <p:tag name="FILENAME" val="TP_tmp"/>
  <p:tag name="FORMAT" val="emf"/>
  <p:tag name="RES" val="1200"/>
  <p:tag name="BLEND" val="0"/>
  <p:tag name="TRANSPARENT" val="0"/>
  <p:tag name="TBUG" val="0"/>
  <p:tag name="ALLOWFS" val="0"/>
  <p:tag name="ORIGWIDTH" val="81"/>
  <p:tag name="PICTUREFILESIZE" val="10756"/>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thm}&#10;\newcommand{\bs}[1]{\boldsymbol{#1}}&#10;&#10;\begin{document}&#10;\begin{align*}&#10;f_g(\bs{x}_g) &amp;: \Phi_g \rightarrow \Phi_g,\\&#10;f_p(\bs{x}_p) &amp;: \Phi_g \rightarrow \mathbb{R}.&#10;\end{align*}&#10;&#10;\end{document}&#10;"/>
  <p:tag name="FILENAME" val="TP_tmp"/>
  <p:tag name="FORMAT" val="emf"/>
  <p:tag name="RES" val="1200"/>
  <p:tag name="BLEND" val="0"/>
  <p:tag name="TRANSPARENT" val="0"/>
  <p:tag name="TBUG" val="0"/>
  <p:tag name="ALLOWFS" val="0"/>
  <p:tag name="ORIGWIDTH" val="81"/>
  <p:tag name="PICTUREFILESIZE" val="10756"/>
</p:tagLst>
</file>

<file path=ppt/tags/tag33.xml><?xml version="1.0" encoding="utf-8"?>
<p:tagLst xmlns:a="http://schemas.openxmlformats.org/drawingml/2006/main" xmlns:r="http://schemas.openxmlformats.org/officeDocument/2006/relationships" xmlns:p="http://schemas.openxmlformats.org/presentationml/2006/main">
  <p:tag name="TEXPOINT" val="template"/>
  <p:tag name="SOURCE" val="TPT1  equation k_r = \frac{\log| \Phi_p|}{\log|\Phi_g|}  template TPT1  env TPENV1  fore 0  back 16777215  eqnno 1"/>
  <p:tag name="FILENAME" val="TP_tmp"/>
  <p:tag name="ORIGWIDTH" val="53"/>
  <p:tag name="PICTUREFILESIZE" val="7544"/>
</p:tagLst>
</file>

<file path=ppt/tags/tag34.xml><?xml version="1.0" encoding="utf-8"?>
<p:tagLst xmlns:a="http://schemas.openxmlformats.org/drawingml/2006/main" xmlns:r="http://schemas.openxmlformats.org/officeDocument/2006/relationships" xmlns:p="http://schemas.openxmlformats.org/presentationml/2006/main">
  <p:tag name="TEXPOINT" val="template"/>
  <p:tag name="SOURCE" val="TPT1  equation k_r = \frac{k_g}{k_p}  template TPT1  env TPENV1  fore 0  back 16777215  eqnno 2"/>
  <p:tag name="FILENAME" val="TP_tmp"/>
  <p:tag name="ORIGWIDTH" val="35"/>
  <p:tag name="PICTUREFILESIZE" val="4160"/>
</p:tagLst>
</file>

<file path=ppt/tags/tag35.xml><?xml version="1.0" encoding="utf-8"?>
<p:tagLst xmlns:a="http://schemas.openxmlformats.org/drawingml/2006/main" xmlns:r="http://schemas.openxmlformats.org/officeDocument/2006/relationships" xmlns:p="http://schemas.openxmlformats.org/presentationml/2006/main">
  <p:tag name="TEXPOINT" val="template"/>
  <p:tag name="SOURCE" val="TPT1  equation P_n = \frac{1-(q/p)^{x_0}}{1-(q/p)^N}  template TPT1  env TPENV1  fore 0  back 16777215  eqnno 3"/>
  <p:tag name="FILENAME" val="TP_tmp"/>
  <p:tag name="ORIGWIDTH" val="64"/>
  <p:tag name="PICTUREFILESIZE" val="9044"/>
</p:tagLst>
</file>

<file path=ppt/tags/tag36.xml><?xml version="1.0" encoding="utf-8"?>
<p:tagLst xmlns:a="http://schemas.openxmlformats.org/drawingml/2006/main" xmlns:r="http://schemas.openxmlformats.org/officeDocument/2006/relationships" xmlns:p="http://schemas.openxmlformats.org/presentationml/2006/main">
  <p:tag name="TEXPOINT" val="template"/>
  <p:tag name="SOURCE" val="TPT1  equation N\approx-2^{k-1}\ln(\alpha)\frac{\sigma_{BB}\sqrt{\pi m'}}{d}  template TPT1  env TPENV1  fore 0  back 16777215  eqnno 4"/>
  <p:tag name="FILENAME" val="TP_tmp"/>
  <p:tag name="ORIGWIDTH" val="115"/>
  <p:tag name="PICTUREFILESIZE" val="8832"/>
</p:tagLst>
</file>

<file path=ppt/tags/tag37.xml><?xml version="1.0" encoding="utf-8"?>
<p:tagLst xmlns:a="http://schemas.openxmlformats.org/drawingml/2006/main" xmlns:r="http://schemas.openxmlformats.org/officeDocument/2006/relationships" xmlns:p="http://schemas.openxmlformats.org/presentationml/2006/main">
  <p:tag name="TEXPOINT" val="template"/>
  <p:tag name="SOURCE" val="TPT1  equation x_0 = N\frac{r}{2^{kk_r}}  template TPT1  env TPENV1  fore 0  back 16777215  eqnno 6"/>
  <p:tag name="FILENAME" val="TP_tmp"/>
  <p:tag name="ORIGWIDTH" val="53"/>
  <p:tag name="PICTUREFILESIZE" val="4352"/>
</p:tagLst>
</file>

<file path=ppt/tags/tag38.xml><?xml version="1.0" encoding="utf-8"?>
<p:tagLst xmlns:a="http://schemas.openxmlformats.org/drawingml/2006/main" xmlns:r="http://schemas.openxmlformats.org/officeDocument/2006/relationships" xmlns:p="http://schemas.openxmlformats.org/presentationml/2006/main">
  <p:tag name="TEXPOINT" val="template"/>
  <p:tag name="SOURCE" val="TPT1  equation O\left( \frac{2^{k_r}}{r}\right)  template TPT1  env TPENV1  fore 0  back 16777215  eqnno 7"/>
  <p:tag name="FILENAME" val="TP_tmp"/>
  <p:tag name="ORIGWIDTH" val="37"/>
  <p:tag name="PICTUREFILESIZE" val="3756"/>
</p:tagLst>
</file>

<file path=ppt/tags/tag39.xml><?xml version="1.0" encoding="utf-8"?>
<p:tagLst xmlns:a="http://schemas.openxmlformats.org/drawingml/2006/main" xmlns:r="http://schemas.openxmlformats.org/officeDocument/2006/relationships" xmlns:p="http://schemas.openxmlformats.org/presentationml/2006/main">
  <p:tag name="TEXPOINT" val="template"/>
  <p:tag name="SOURCE" val="TPT1  equation N\approx-\frac{2^{k_rk-1}}{r}\ln(\alpha)\frac{\sigma_{BB}\sqrt{\pi m'}}{d}  template TPT1  env TPENV1  fore 0  back 16777215  eqnno 8"/>
  <p:tag name="FILENAME" val="TP_tmp"/>
  <p:tag name="ORIGWIDTH" val="122"/>
  <p:tag name="PICTUREFILESIZE" val="9716"/>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l(T)/l(T_{opt})\leq 2  template TPT1  env TPENV1  fore 0  back 16777215  eqnno 2"/>
  <p:tag name="FILENAME" val="TP_tmp"/>
  <p:tag name="ORIGWIDTH" val="71"/>
  <p:tag name="PICTUREFILESIZE" val="6256"/>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amssymb,amsthm}&#10;&#10;\begin{document}&#10;$$&#10;x_i^p=&#10;\begin{cases} &#10;0 \text{ if } &amp;\sum_{j=0}^{k_r-1}x^g_{k_ri+j}&lt;u \\&#10;1 \text{ if } &amp;\sum_{j=0}^{k_r-1}x^g_{k_ri+j}\geq u,&#10;\end{cases}&#10;$$&#10;&#10;\end{document}&#10;"/>
  <p:tag name="FILENAME" val="TP_tmp"/>
  <p:tag name="FORMAT" val="emf"/>
  <p:tag name="RES" val="1200"/>
  <p:tag name="BLEND" val="0"/>
  <p:tag name="TRANSPARENT" val="0"/>
  <p:tag name="TBUG" val="0"/>
  <p:tag name="ALLOWFS" val="0"/>
  <p:tag name="ORIGWIDTH" val="141"/>
  <p:tag name="PICTUREFILESIZE" val="18832"/>
</p:tagLst>
</file>

<file path=ppt/tags/tag41.xml><?xml version="1.0" encoding="utf-8"?>
<p:tagLst xmlns:a="http://schemas.openxmlformats.org/drawingml/2006/main" xmlns:r="http://schemas.openxmlformats.org/officeDocument/2006/relationships" xmlns:p="http://schemas.openxmlformats.org/presentationml/2006/main">
  <p:tag name="TEXPOINT" val="template"/>
  <p:tag name="SOURCE" val="TPT1  equation l \choose 2  template TPT1  env TPENV1  fore 0  back 16777215  eqnno 1"/>
  <p:tag name="FILENAME" val="TP_tmp"/>
  <p:tag name="ORIGWIDTH" val="13"/>
  <p:tag name="PICTUREFILESIZE" val="2468"/>
</p:tagLst>
</file>

<file path=ppt/tags/tag42.xml><?xml version="1.0" encoding="utf-8"?>
<p:tagLst xmlns:a="http://schemas.openxmlformats.org/drawingml/2006/main" xmlns:r="http://schemas.openxmlformats.org/officeDocument/2006/relationships" xmlns:p="http://schemas.openxmlformats.org/presentationml/2006/main">
  <p:tag name="TEXPOINT" val="template"/>
  <p:tag name="SOURCE" val="TPT1  equation x_i^o=\alpha x_i^{p1} + (1-\alpha)x_i^{p2}, \alpha \in [0,1]  template TPT1  env TPENV1  fore 0  back 16777215  eqnno 2"/>
  <p:tag name="FILENAME" val="TP_tmp"/>
  <p:tag name="ORIGWIDTH" val="147"/>
  <p:tag name="PICTUREFILESIZE" val="11140"/>
</p:tagLst>
</file>

<file path=ppt/tags/tag43.xml><?xml version="1.0" encoding="utf-8"?>
<p:tagLst xmlns:a="http://schemas.openxmlformats.org/drawingml/2006/main" xmlns:r="http://schemas.openxmlformats.org/officeDocument/2006/relationships" xmlns:p="http://schemas.openxmlformats.org/presentationml/2006/main">
  <p:tag name="TEXPOINT" val="template"/>
  <p:tag name="SOURCE" val="TPT1  equation x_i^o = \sum_{i=1}^m \alpha_i x_i^{pi}, \sum_{i=1}^m \alpha_i = 1  template TPT1  env TPENV1  fore 0  back 16777215  eqnno 3"/>
  <p:tag name="FILENAME" val="TP_tmp"/>
  <p:tag name="ORIGWIDTH" val="132"/>
  <p:tag name="PICTUREFILESIZE" val="9736"/>
</p:tagLst>
</file>

<file path=ppt/tags/tag44.xml><?xml version="1.0" encoding="utf-8"?>
<p:tagLst xmlns:a="http://schemas.openxmlformats.org/drawingml/2006/main" xmlns:r="http://schemas.openxmlformats.org/officeDocument/2006/relationships" xmlns:p="http://schemas.openxmlformats.org/presentationml/2006/main">
  <p:tag name="TEXPOINT" val="template"/>
  <p:tag name="SOURCE" val="TPT1  equation n\choose k  template TPT1  env TPENV1  fore 0  back 16777215  eqnno 4"/>
  <p:tag name="FILENAME" val="TP_tmp"/>
  <p:tag name="ORIGWIDTH" val="14"/>
  <p:tag name="PICTUREFILESIZE" val="2064"/>
</p:tagLst>
</file>

<file path=ppt/tags/tag45.xml><?xml version="1.0" encoding="utf-8"?>
<p:tagLst xmlns:a="http://schemas.openxmlformats.org/drawingml/2006/main" xmlns:r="http://schemas.openxmlformats.org/officeDocument/2006/relationships" xmlns:p="http://schemas.openxmlformats.org/presentationml/2006/main">
  <p:tag name="HIDDENFONTSHAPE" val="true"/>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l(T)/l(T_{opt}) \leq \log_2 n  template TPT1  env TPENV1  fore 0  back 16777215  eqnno 3"/>
  <p:tag name="FILENAME" val="TP_tmp"/>
  <p:tag name="ORIGWIDTH" val="92"/>
  <p:tag name="PICTUREFILESIZE" val="7448"/>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l(T)/l(T_{opt}) \leq \log_2 n  template TPT1  env TPENV1  fore 0  back 16777215  eqnno 3"/>
  <p:tag name="FILENAME" val="TP_tmp"/>
  <p:tag name="ORIGWIDTH" val="92"/>
  <p:tag name="PICTUREFILESIZE" val="7448"/>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O\left( \frac{1}{4}n^{\frac{1}{2k}}\right)  template TPT1  env TPENV1  fore 0  back 16777215  eqnno 6"/>
  <p:tag name="FILENAME" val="TP_tmp"/>
  <p:tag name="ORIGWIDTH" val="44"/>
  <p:tag name="PICTUREFILESIZE" val="4544"/>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O(4\sqrt{n})$&#10;&#10;\end{document}&#10;"/>
  <p:tag name="FILENAME" val="TP_tmp"/>
  <p:tag name="FORMAT" val="emf"/>
  <p:tag name="RES" val="1200"/>
  <p:tag name="BLEND" val="0"/>
  <p:tag name="TRANSPARENT" val="0"/>
  <p:tag name="TBUG" val="0"/>
  <p:tag name="ALLOWFS" val="0"/>
  <p:tag name="ORIGWIDTH" val="36"/>
  <p:tag name="PICTUREFILESIZE" val="3064"/>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inom{n}{k}k$&#10;\end{document}&#10;"/>
  <p:tag name="FILENAME" val="TP_tmp"/>
  <p:tag name="FORMAT" val="emf"/>
  <p:tag name="RES" val="1200"/>
  <p:tag name="BLEND" val="0"/>
  <p:tag name="TRANSPARENT" val="0"/>
  <p:tag name="TBUG" val="0"/>
  <p:tag name="ALLOWFS" val="0"/>
  <p:tag name="ORIGWIDTH" val="20"/>
  <p:tag name="PICTUREFILESIZE" val="2372"/>
</p:tagLst>
</file>

<file path=ppt/theme/theme1.xml><?xml version="1.0" encoding="utf-8"?>
<a:theme xmlns:a="http://schemas.openxmlformats.org/drawingml/2006/main" name="talk-grahl">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talk-grahl</Template>
  <TotalTime>0</TotalTime>
  <Words>17320</Words>
  <Application>Microsoft Office PowerPoint</Application>
  <PresentationFormat>Bildschirmpräsentation (4:3)</PresentationFormat>
  <Paragraphs>2084</Paragraphs>
  <Slides>260</Slides>
  <Notes>260</Notes>
  <HiddenSlides>0</HiddenSlides>
  <MMClips>0</MMClips>
  <ScaleCrop>false</ScaleCrop>
  <HeadingPairs>
    <vt:vector size="6" baseType="variant">
      <vt:variant>
        <vt:lpstr>Verwendete Schriftarten</vt:lpstr>
      </vt:variant>
      <vt:variant>
        <vt:i4>20</vt:i4>
      </vt:variant>
      <vt:variant>
        <vt:lpstr>Design</vt:lpstr>
      </vt:variant>
      <vt:variant>
        <vt:i4>1</vt:i4>
      </vt:variant>
      <vt:variant>
        <vt:lpstr>Folientitel</vt:lpstr>
      </vt:variant>
      <vt:variant>
        <vt:i4>260</vt:i4>
      </vt:variant>
    </vt:vector>
  </HeadingPairs>
  <TitlesOfParts>
    <vt:vector size="281" baseType="lpstr">
      <vt:lpstr>Arial</vt:lpstr>
      <vt:lpstr>Franklin Gothic Demi Cond</vt:lpstr>
      <vt:lpstr>Calibri</vt:lpstr>
      <vt:lpstr>CMEX10</vt:lpstr>
      <vt:lpstr>CMR7</vt:lpstr>
      <vt:lpstr>CMMI7</vt:lpstr>
      <vt:lpstr>CMMI10</vt:lpstr>
      <vt:lpstr>CMR10</vt:lpstr>
      <vt:lpstr>CMSY10ORIG</vt:lpstr>
      <vt:lpstr>CMMI5</vt:lpstr>
      <vt:lpstr>CMSY7</vt:lpstr>
      <vt:lpstr>CMR5</vt:lpstr>
      <vt:lpstr>Times New Roman</vt:lpstr>
      <vt:lpstr>Franklin Gothic Medium Cond</vt:lpstr>
      <vt:lpstr>Symbol</vt:lpstr>
      <vt:lpstr>cmsy10</vt:lpstr>
      <vt:lpstr>Wingdings</vt:lpstr>
      <vt:lpstr>Frutiger LT 55 Roman</vt:lpstr>
      <vt:lpstr>Courier New</vt:lpstr>
      <vt:lpstr>Franklin Gothic Book</vt:lpstr>
      <vt:lpstr>talk-grahl</vt:lpstr>
      <vt:lpstr>Folie 1</vt:lpstr>
      <vt:lpstr>Folie 2</vt:lpstr>
      <vt:lpstr>Agenda</vt:lpstr>
      <vt:lpstr>Intro</vt:lpstr>
      <vt:lpstr>Grading and Participation</vt:lpstr>
      <vt:lpstr>Class Background Literature</vt:lpstr>
      <vt:lpstr>Selected Workshop Literature</vt:lpstr>
      <vt:lpstr>Background</vt:lpstr>
      <vt:lpstr>Folie 9</vt:lpstr>
      <vt:lpstr>Modern Heuristics</vt:lpstr>
      <vt:lpstr>History</vt:lpstr>
      <vt:lpstr>Construction heuristics</vt:lpstr>
      <vt:lpstr>Improvement heuristics</vt:lpstr>
      <vt:lpstr>Greedy search</vt:lpstr>
      <vt:lpstr>Example: Travelling salesman problem</vt:lpstr>
      <vt:lpstr>Construction heuristics for TSP (1)</vt:lpstr>
      <vt:lpstr>Construction heuristics for TSP (3)</vt:lpstr>
      <vt:lpstr>Construction heuristics for TSP (3)</vt:lpstr>
      <vt:lpstr>Improvement heuristics for TSP (1)</vt:lpstr>
      <vt:lpstr>Approximation Algorithms</vt:lpstr>
      <vt:lpstr>Understanding approximation ratio</vt:lpstr>
      <vt:lpstr>Trade-off between effort and quality</vt:lpstr>
      <vt:lpstr>Fully polynomial-time approx. scheme</vt:lpstr>
      <vt:lpstr>Polynomial-time approx. scheme</vt:lpstr>
      <vt:lpstr>Constant-factor approximations</vt:lpstr>
      <vt:lpstr>Approximation and complexity</vt:lpstr>
      <vt:lpstr>Modern heuristics</vt:lpstr>
      <vt:lpstr>Principles (1)</vt:lpstr>
      <vt:lpstr>Principles (2)</vt:lpstr>
      <vt:lpstr>Design elements of Modern Heuristics</vt:lpstr>
      <vt:lpstr>Example: Simulated Annealing (SA)</vt:lpstr>
      <vt:lpstr>Simulated Annealing</vt:lpstr>
      <vt:lpstr>Diversification and intensification</vt:lpstr>
      <vt:lpstr>Getting the cooling schedule right</vt:lpstr>
      <vt:lpstr>Example: SA for the TSP (1)</vt:lpstr>
      <vt:lpstr>Example: SA for the TSP (2)</vt:lpstr>
      <vt:lpstr>2. Optimization Problems</vt:lpstr>
      <vt:lpstr>Search spaces</vt:lpstr>
      <vt:lpstr>(Topological space)</vt:lpstr>
      <vt:lpstr>Metric search spaces</vt:lpstr>
      <vt:lpstr>City-block metric (Manhattan metric)</vt:lpstr>
      <vt:lpstr>Euclidean metric</vt:lpstr>
      <vt:lpstr>Hamming metric</vt:lpstr>
      <vt:lpstr>Neighborhoods</vt:lpstr>
      <vt:lpstr>Euclidean Neighborhoods</vt:lpstr>
      <vt:lpstr>City-Block Neighborhoods</vt:lpstr>
      <vt:lpstr>Neighborhoods</vt:lpstr>
      <vt:lpstr>Neighborhoods</vt:lpstr>
      <vt:lpstr>Neighborhoods: Example</vt:lpstr>
      <vt:lpstr>Neighborhoods: Example</vt:lpstr>
      <vt:lpstr>Fitness Landscapes (1)</vt:lpstr>
      <vt:lpstr>Fitness Landscapes (2)</vt:lpstr>
      <vt:lpstr>Fitness Landscapes and Optimal Solutions</vt:lpstr>
      <vt:lpstr>Intro: What are difficult problems?</vt:lpstr>
      <vt:lpstr>Example: Random Search</vt:lpstr>
      <vt:lpstr>Difficult Problems (Problems closed under permutation)</vt:lpstr>
      <vt:lpstr>Complexity of Problems and Algorithms</vt:lpstr>
      <vt:lpstr>Complexity of Problems and Algorithms</vt:lpstr>
      <vt:lpstr>Complexity of Problems and Algorithms</vt:lpstr>
      <vt:lpstr>Formulating Complexity: Landau notation</vt:lpstr>
      <vt:lpstr>Landau notation</vt:lpstr>
      <vt:lpstr>Landau notation</vt:lpstr>
      <vt:lpstr>Examples</vt:lpstr>
      <vt:lpstr>Complexity Classes</vt:lpstr>
      <vt:lpstr>Complexity Classes</vt:lpstr>
      <vt:lpstr>Complexity Class P</vt:lpstr>
      <vt:lpstr>Complexity Class NP</vt:lpstr>
      <vt:lpstr>Complexity Class NP: Informally</vt:lpstr>
      <vt:lpstr>Tractable and Intractable Problems</vt:lpstr>
      <vt:lpstr>Tractable and Intractable Problems</vt:lpstr>
      <vt:lpstr>Polynomial and Exponential functions</vt:lpstr>
      <vt:lpstr>NP-hard</vt:lpstr>
      <vt:lpstr>NP-hard</vt:lpstr>
      <vt:lpstr>NP-complete</vt:lpstr>
      <vt:lpstr>NP-complete</vt:lpstr>
      <vt:lpstr>Different classes of NP optimization problems</vt:lpstr>
      <vt:lpstr>No-Free-Lunch Theorem and Black-box optimization </vt:lpstr>
      <vt:lpstr>No-Free-Lunch Theorem</vt:lpstr>
      <vt:lpstr>No-Free-Lunch Theorem</vt:lpstr>
      <vt:lpstr>No-Free-Lunch Theorem</vt:lpstr>
      <vt:lpstr>No-Free-Lunch Theorem</vt:lpstr>
      <vt:lpstr>Comments on NFL (1)</vt:lpstr>
      <vt:lpstr>Comments on NFL (2)</vt:lpstr>
      <vt:lpstr>Difficult of Problems for Heuristics</vt:lpstr>
      <vt:lpstr>Number of local optima</vt:lpstr>
      <vt:lpstr>Basins of attraction</vt:lpstr>
      <vt:lpstr>Measuring the locality of problems</vt:lpstr>
      <vt:lpstr>Measuring the locality of problems</vt:lpstr>
      <vt:lpstr>Locality and guided search</vt:lpstr>
      <vt:lpstr>Locality and guided search</vt:lpstr>
      <vt:lpstr>Measures of Locality of Search Spaces</vt:lpstr>
      <vt:lpstr>Fitness-Distance Correlation (FDC)</vt:lpstr>
      <vt:lpstr>Fitness-Distance Correlation</vt:lpstr>
      <vt:lpstr>Fitness-Distance Correlation</vt:lpstr>
      <vt:lpstr>Fitness-Distance Correlation</vt:lpstr>
      <vt:lpstr>Fitness-Distance Correlation</vt:lpstr>
      <vt:lpstr>Fitness-Distance Correlation</vt:lpstr>
      <vt:lpstr>Ruggedness</vt:lpstr>
      <vt:lpstr>Random walks and ruggedness</vt:lpstr>
      <vt:lpstr>Ruggedness</vt:lpstr>
      <vt:lpstr>Ruggedness</vt:lpstr>
      <vt:lpstr>Decomposability</vt:lpstr>
      <vt:lpstr>Decomposability</vt:lpstr>
      <vt:lpstr>Decomposability</vt:lpstr>
      <vt:lpstr>Polynomial Decomposition</vt:lpstr>
      <vt:lpstr>Polynomial Decomposition</vt:lpstr>
      <vt:lpstr>Polynomial Decomposition</vt:lpstr>
      <vt:lpstr>Polynomial Decomposition: Example</vt:lpstr>
      <vt:lpstr>Schemata Analysis and Building Blocks</vt:lpstr>
      <vt:lpstr>Schemata</vt:lpstr>
      <vt:lpstr>Building Blocks</vt:lpstr>
      <vt:lpstr>BB-based Problem Difficulty</vt:lpstr>
      <vt:lpstr>Intra-BB difficulty</vt:lpstr>
      <vt:lpstr>Inter-BB and Extra-BB difficulty</vt:lpstr>
      <vt:lpstr>Representations</vt:lpstr>
      <vt:lpstr>Review: Modern heuristics</vt:lpstr>
      <vt:lpstr>Review: Principles of Modern Heuristics</vt:lpstr>
      <vt:lpstr>Genotypes and phenotypes</vt:lpstr>
      <vt:lpstr>Defining representations (1)</vt:lpstr>
      <vt:lpstr>Defining representations (2)</vt:lpstr>
      <vt:lpstr>Standard genotypes: Binary genotypes</vt:lpstr>
      <vt:lpstr>Standard genotypes: Integer genotypes</vt:lpstr>
      <vt:lpstr>Standard Genotypes: Continuous genotypes</vt:lpstr>
      <vt:lpstr>Representations make the difference</vt:lpstr>
      <vt:lpstr>Representations make the difference (2)</vt:lpstr>
      <vt:lpstr>Representations, Operators, Metrics</vt:lpstr>
      <vt:lpstr>Representations, Operators, Metrics (2)</vt:lpstr>
      <vt:lpstr>Representations, Operators, Metrics (3)</vt:lpstr>
      <vt:lpstr>Direct representations</vt:lpstr>
      <vt:lpstr>Direct representations – Genetic Programming</vt:lpstr>
      <vt:lpstr>Benefits of Indirect representations</vt:lpstr>
      <vt:lpstr>Specific constraints</vt:lpstr>
      <vt:lpstr>Specific constraints (2)</vt:lpstr>
      <vt:lpstr>Standardized operators</vt:lpstr>
      <vt:lpstr>Problem-specific operators</vt:lpstr>
      <vt:lpstr>Problem-specific operators (2)</vt:lpstr>
      <vt:lpstr>Indirect Representations - Problem-specific Knowledge</vt:lpstr>
      <vt:lpstr>Goldberg’s Recommendations</vt:lpstr>
      <vt:lpstr>Goldberg’s Recommendations (2)</vt:lpstr>
      <vt:lpstr>Radcliffe's recommendations</vt:lpstr>
      <vt:lpstr>Representation Invariant Genetic Operators</vt:lpstr>
      <vt:lpstr>Palmer’s Recommendations</vt:lpstr>
      <vt:lpstr>Ronald‘s recommendations</vt:lpstr>
      <vt:lpstr>Ronald‘s recommendations (2)</vt:lpstr>
      <vt:lpstr>Design Guidelines - Summary</vt:lpstr>
      <vt:lpstr>Design Guidelines - Summary</vt:lpstr>
      <vt:lpstr>Locality</vt:lpstr>
      <vt:lpstr>Locality of a Representation</vt:lpstr>
      <vt:lpstr>Different Phenotype-Fitness Mappings</vt:lpstr>
      <vt:lpstr>Different Phenotype-Fitness Mappings (2)</vt:lpstr>
      <vt:lpstr>Low versus High-Locality Representations</vt:lpstr>
      <vt:lpstr>Low versus High-Locality Representations (2)</vt:lpstr>
      <vt:lpstr>Example</vt:lpstr>
      <vt:lpstr>Example</vt:lpstr>
      <vt:lpstr>Example</vt:lpstr>
      <vt:lpstr>Example</vt:lpstr>
      <vt:lpstr>Comparing representations</vt:lpstr>
      <vt:lpstr>Comparing representations</vt:lpstr>
      <vt:lpstr>Comparing representations</vt:lpstr>
      <vt:lpstr>Summary</vt:lpstr>
      <vt:lpstr>Redundant representations</vt:lpstr>
      <vt:lpstr>Redundant representations (2)</vt:lpstr>
      <vt:lpstr>Redundant representations (3)</vt:lpstr>
      <vt:lpstr>Redundant representations (4)</vt:lpstr>
      <vt:lpstr>Guide</vt:lpstr>
      <vt:lpstr>Redundant representations (5)</vt:lpstr>
      <vt:lpstr>Synonymously versus non-synonymously  redundant representations</vt:lpstr>
      <vt:lpstr>Synonymously versus non-synonymously  redundant representations</vt:lpstr>
      <vt:lpstr>Synonymously versus non-synonymously  redundant representations</vt:lpstr>
      <vt:lpstr>Synonymously versus non-synonymously  redundant representations</vt:lpstr>
      <vt:lpstr>Modeling redundant representations</vt:lpstr>
      <vt:lpstr>Modeling redundant representations</vt:lpstr>
      <vt:lpstr>Modeling redundant representations</vt:lpstr>
      <vt:lpstr>Population sizing for GAs</vt:lpstr>
      <vt:lpstr>Population sizing for GAs (2)</vt:lpstr>
      <vt:lpstr>Population sizing for GAs (3)</vt:lpstr>
      <vt:lpstr>Population sizing for GAs (4)</vt:lpstr>
      <vt:lpstr>Population sizing for GAs (5)</vt:lpstr>
      <vt:lpstr>Population sizing for GAs (6)</vt:lpstr>
      <vt:lpstr>Population sizing for GAs (7)</vt:lpstr>
      <vt:lpstr>Example: Trivial voting mapping</vt:lpstr>
      <vt:lpstr>Examples</vt:lpstr>
      <vt:lpstr>Trivial voting mapping (3)</vt:lpstr>
      <vt:lpstr>Trivial voting mapping (4)</vt:lpstr>
      <vt:lpstr>Trivial voting mapping (5)</vt:lpstr>
      <vt:lpstr>Trivial voting mapping (6)</vt:lpstr>
      <vt:lpstr>Population sizing for GAs (8)</vt:lpstr>
      <vt:lpstr>Summary</vt:lpstr>
      <vt:lpstr>Search Operators</vt:lpstr>
      <vt:lpstr>Recap: Design of Search Operators</vt:lpstr>
      <vt:lpstr>Local search operators</vt:lpstr>
      <vt:lpstr>Local search for binary genotypes</vt:lpstr>
      <vt:lpstr>Local search for integer genotypes</vt:lpstr>
      <vt:lpstr>Local search for integer genotypes</vt:lpstr>
      <vt:lpstr>Local search for continuous genotypes</vt:lpstr>
      <vt:lpstr>Recombination operators</vt:lpstr>
      <vt:lpstr>Common recombination operators</vt:lpstr>
      <vt:lpstr>Intermediate recombination</vt:lpstr>
      <vt:lpstr>Standard search operators</vt:lpstr>
      <vt:lpstr>Strings and Vectors</vt:lpstr>
      <vt:lpstr>Coordinates and Points</vt:lpstr>
      <vt:lpstr>Graphs</vt:lpstr>
      <vt:lpstr>Subsets</vt:lpstr>
      <vt:lpstr>Permutations</vt:lpstr>
      <vt:lpstr>Permutations</vt:lpstr>
      <vt:lpstr>Fitness Function</vt:lpstr>
      <vt:lpstr>Fitness function and objective function</vt:lpstr>
      <vt:lpstr>Ordinal and numerical ranking</vt:lpstr>
      <vt:lpstr>Design of objective function</vt:lpstr>
      <vt:lpstr>Example 1: Needle in haystack</vt:lpstr>
      <vt:lpstr>Example 2: Maximum Satisfiability (SAT)</vt:lpstr>
      <vt:lpstr>Fitness functions for SAT</vt:lpstr>
      <vt:lpstr>Fitness smoothing</vt:lpstr>
      <vt:lpstr>Constraint handling</vt:lpstr>
      <vt:lpstr>Accuracy-efficiency tradeoff</vt:lpstr>
      <vt:lpstr>Initialization</vt:lpstr>
      <vt:lpstr>Impact of initialization</vt:lpstr>
      <vt:lpstr>Random initialization</vt:lpstr>
      <vt:lpstr>Using problem specific knowledge</vt:lpstr>
      <vt:lpstr>Search Strategies</vt:lpstr>
      <vt:lpstr>Intensification and Diversification</vt:lpstr>
      <vt:lpstr>Local and Recombination-based Search</vt:lpstr>
      <vt:lpstr>Strategies for Intensification</vt:lpstr>
      <vt:lpstr>Strategies for Diversification: Representation and Search Operators</vt:lpstr>
      <vt:lpstr>Strategies for Diversification: Fitness Function</vt:lpstr>
      <vt:lpstr>Strategies for Diversification: Initialization</vt:lpstr>
      <vt:lpstr>Strategies for Diversification: Search Strategy</vt:lpstr>
      <vt:lpstr>Variable neighborhood search (VNS)</vt:lpstr>
      <vt:lpstr>Variable neighborhood search (VNS)</vt:lpstr>
      <vt:lpstr>VNS pseudo-code</vt:lpstr>
      <vt:lpstr>VNS in a nutshell</vt:lpstr>
      <vt:lpstr>Intensification and diversification in VNS</vt:lpstr>
      <vt:lpstr>Pilot Method</vt:lpstr>
      <vt:lpstr>Pilot Method for TSP (1)</vt:lpstr>
      <vt:lpstr>Pilot Method for TSP (2)</vt:lpstr>
      <vt:lpstr>Properties</vt:lpstr>
      <vt:lpstr>Evolution strategies (ES)</vt:lpstr>
      <vt:lpstr>(1+1)-ES</vt:lpstr>
      <vt:lpstr>Two standard problem models</vt:lpstr>
      <vt:lpstr>1/5th success rule</vt:lpstr>
      <vt:lpstr>(¹+¸), (¹,¸)- evolution strategies</vt:lpstr>
      <vt:lpstr>Properties</vt:lpstr>
      <vt:lpstr>State of the art</vt:lpstr>
      <vt:lpstr>Principles of Genetic Algorithms</vt:lpstr>
      <vt:lpstr>Functionality</vt:lpstr>
      <vt:lpstr>How does a GA work? </vt:lpstr>
      <vt:lpstr>Genetic algorithms</vt:lpstr>
      <vt:lpstr>Design choices</vt:lpstr>
      <vt:lpstr>Intensification</vt:lpstr>
      <vt:lpstr>Diversification</vt:lpstr>
      <vt:lpstr>Diversification (2)</vt:lpstr>
      <vt:lpstr>Design Principles</vt:lpstr>
      <vt:lpstr>Design Guidelines</vt:lpstr>
      <vt:lpstr>Biasing modern heuristics</vt:lpstr>
      <vt:lpstr>Incorporating Construction Heuristics in Representations</vt:lpstr>
      <vt:lpstr>Biased representation</vt:lpstr>
      <vt:lpstr>Biased search operators</vt:lpstr>
      <vt:lpstr>Biased fitness function</vt:lpstr>
      <vt:lpstr>Biased search strategy</vt:lpstr>
      <vt:lpstr>Folie 260</vt:lpstr>
    </vt:vector>
  </TitlesOfParts>
  <Company>Johannes Gutenberg-Universität Mainz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grahl</dc:creator>
  <cp:lastModifiedBy>anonymous author</cp:lastModifiedBy>
  <cp:revision>609</cp:revision>
  <cp:lastPrinted>2012-02-15T16:24:47Z</cp:lastPrinted>
  <dcterms:created xsi:type="dcterms:W3CDTF">2012-02-02T13:24:50Z</dcterms:created>
  <dcterms:modified xsi:type="dcterms:W3CDTF">2012-10-05T11:52:03Z</dcterms:modified>
</cp:coreProperties>
</file>