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Override4.xml" ContentType="application/vnd.openxmlformats-officedocument.themeOverr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  <p:sldMasterId id="2147483676" r:id="rId2"/>
  </p:sldMasterIdLst>
  <p:notesMasterIdLst>
    <p:notesMasterId r:id="rId38"/>
  </p:notesMasterIdLst>
  <p:sldIdLst>
    <p:sldId id="256" r:id="rId3"/>
    <p:sldId id="388" r:id="rId4"/>
    <p:sldId id="389" r:id="rId5"/>
    <p:sldId id="311" r:id="rId6"/>
    <p:sldId id="372" r:id="rId7"/>
    <p:sldId id="333" r:id="rId8"/>
    <p:sldId id="391" r:id="rId9"/>
    <p:sldId id="390" r:id="rId10"/>
    <p:sldId id="326" r:id="rId11"/>
    <p:sldId id="392" r:id="rId12"/>
    <p:sldId id="393" r:id="rId13"/>
    <p:sldId id="394" r:id="rId14"/>
    <p:sldId id="373" r:id="rId15"/>
    <p:sldId id="379" r:id="rId16"/>
    <p:sldId id="374" r:id="rId17"/>
    <p:sldId id="375" r:id="rId18"/>
    <p:sldId id="376" r:id="rId19"/>
    <p:sldId id="380" r:id="rId20"/>
    <p:sldId id="265" r:id="rId21"/>
    <p:sldId id="305" r:id="rId22"/>
    <p:sldId id="383" r:id="rId23"/>
    <p:sldId id="382" r:id="rId24"/>
    <p:sldId id="384" r:id="rId25"/>
    <p:sldId id="397" r:id="rId26"/>
    <p:sldId id="258" r:id="rId27"/>
    <p:sldId id="260" r:id="rId28"/>
    <p:sldId id="370" r:id="rId29"/>
    <p:sldId id="371" r:id="rId30"/>
    <p:sldId id="322" r:id="rId31"/>
    <p:sldId id="323" r:id="rId32"/>
    <p:sldId id="312" r:id="rId33"/>
    <p:sldId id="362" r:id="rId34"/>
    <p:sldId id="363" r:id="rId35"/>
    <p:sldId id="364" r:id="rId36"/>
    <p:sldId id="365" r:id="rId37"/>
  </p:sldIdLst>
  <p:sldSz cx="9144000" cy="6858000" type="screen4x3"/>
  <p:notesSz cx="6858000" cy="9144000"/>
  <p:embeddedFontLst>
    <p:embeddedFont>
      <p:font typeface="Arial Baltic" pitchFamily="34" charset="0"/>
      <p:regular r:id="rId39"/>
      <p:bold r:id="rId40"/>
      <p:italic r:id="rId41"/>
      <p:boldItalic r:id="rId42"/>
    </p:embeddedFont>
    <p:embeddedFont>
      <p:font typeface="Tahoma" pitchFamily="34" charset="0"/>
      <p:regular r:id="rId43"/>
      <p:bold r:id="rId44"/>
    </p:embeddedFont>
    <p:embeddedFont>
      <p:font typeface="Calibri" pitchFamily="34" charset="0"/>
      <p:regular r:id="rId45"/>
      <p:bold r:id="rId46"/>
      <p:italic r:id="rId47"/>
      <p:boldItalic r:id="rId4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718" autoAdjust="0"/>
  </p:normalViewPr>
  <p:slideViewPr>
    <p:cSldViewPr>
      <p:cViewPr varScale="1">
        <p:scale>
          <a:sx n="84" d="100"/>
          <a:sy n="84" d="100"/>
        </p:scale>
        <p:origin x="-96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01.uni-mainz.de\sanio$\Dokumente\@@Projekte\@Vortrag%20WS%202009.06.10\Vortrag10.06.09\Vergleich.xls" TargetMode="External"/><Relationship Id="rId1" Type="http://schemas.openxmlformats.org/officeDocument/2006/relationships/image" Target="../media/image11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01.uni-mainz.de\sanio$\Dokumente\@@Projekte\@Vortrag%20WS%202009.06.10\Vortrag10.06.09\Vergleich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01.uni-mainz.de\sanio$\Dokumente\@@Projekte\@Vortrag%20WS%202009.06.10\Vortrag10.06.09\Vergleich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01.uni-mainz.de\sanio$\Dokumente\@@Projekte\@Vortrag%20WS%202009.06.10\Vortrag10.06.09\Vergleich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01.uni-mainz.de\sanio$\Dokumente\@@Projekte\@Vortrag%20WS%202009.06.10\Vortrag10.06.09\Vergleich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01.uni-mainz.de\sanio$\Dokumente\@@Projekte\@Vortrag%20WS%202009.06.10\Vortrag10.06.09\Vergleich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title>
      <c:tx>
        <c:rich>
          <a:bodyPr/>
          <a:lstStyle/>
          <a:p>
            <a:pPr>
              <a:defRPr/>
            </a:pPr>
            <a:r>
              <a:rPr lang="en-US"/>
              <a:t>Gesamtzahl der Beratungsf</a:t>
            </a:r>
            <a:r>
              <a:rPr lang="de-DE" sz="1800" b="1" i="0" u="none" strike="noStrike" baseline="0"/>
              <a:t>ä</a:t>
            </a:r>
            <a:r>
              <a:rPr lang="en-US"/>
              <a:t>lle</a:t>
            </a:r>
          </a:p>
        </c:rich>
      </c:tx>
      <c:layout/>
    </c:title>
    <c:view3D>
      <c:depthPercent val="100"/>
      <c:rAngAx val="1"/>
    </c:view3D>
    <c:plotArea>
      <c:layout/>
      <c:bar3DChart>
        <c:barDir val="col"/>
        <c:grouping val="stacked"/>
        <c:ser>
          <c:idx val="1"/>
          <c:order val="0"/>
          <c:tx>
            <c:strRef>
              <c:f>Daten!$B$2</c:f>
              <c:strCache>
                <c:ptCount val="1"/>
                <c:pt idx="0">
                  <c:v>Mecklenburg-Vorpommern</c:v>
                </c:pt>
              </c:strCache>
            </c:strRef>
          </c:tx>
          <c:spPr>
            <a:solidFill>
              <a:schemeClr val="accent2"/>
            </a:solidFill>
          </c:spPr>
          <c:dLbls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showVal val="1"/>
          </c:dLbls>
          <c:cat>
            <c:numRef>
              <c:f>Daten!$A$3:$A$11</c:f>
              <c:numCache>
                <c:formatCode>General</c:formatCode>
                <c:ptCount val="9"/>
                <c:pt idx="0">
                  <c:v>2008</c:v>
                </c:pt>
                <c:pt idx="1">
                  <c:v>2007</c:v>
                </c:pt>
                <c:pt idx="2">
                  <c:v>2006</c:v>
                </c:pt>
                <c:pt idx="3">
                  <c:v>2005</c:v>
                </c:pt>
                <c:pt idx="4">
                  <c:v>2004</c:v>
                </c:pt>
                <c:pt idx="5">
                  <c:v>2003</c:v>
                </c:pt>
                <c:pt idx="6">
                  <c:v>2002</c:v>
                </c:pt>
                <c:pt idx="7">
                  <c:v>2001</c:v>
                </c:pt>
                <c:pt idx="8">
                  <c:v>2000</c:v>
                </c:pt>
              </c:numCache>
            </c:numRef>
          </c:cat>
          <c:val>
            <c:numRef>
              <c:f>Daten!$B$3:$B$11</c:f>
              <c:numCache>
                <c:formatCode>General</c:formatCode>
                <c:ptCount val="9"/>
                <c:pt idx="0">
                  <c:v>16893</c:v>
                </c:pt>
                <c:pt idx="1">
                  <c:v>18906</c:v>
                </c:pt>
                <c:pt idx="2">
                  <c:v>19115</c:v>
                </c:pt>
                <c:pt idx="3">
                  <c:v>18837</c:v>
                </c:pt>
                <c:pt idx="4">
                  <c:v>18018</c:v>
                </c:pt>
                <c:pt idx="5">
                  <c:v>16554</c:v>
                </c:pt>
                <c:pt idx="6">
                  <c:v>14539</c:v>
                </c:pt>
                <c:pt idx="7">
                  <c:v>12916</c:v>
                </c:pt>
                <c:pt idx="8">
                  <c:v>11378</c:v>
                </c:pt>
              </c:numCache>
            </c:numRef>
          </c:val>
        </c:ser>
        <c:ser>
          <c:idx val="2"/>
          <c:order val="1"/>
          <c:tx>
            <c:strRef>
              <c:f>Daten!$C$2</c:f>
              <c:strCache>
                <c:ptCount val="1"/>
                <c:pt idx="0">
                  <c:v>Rheinland-Pfalz</c:v>
                </c:pt>
              </c:strCache>
            </c:strRef>
          </c:tx>
          <c:spPr>
            <a:solidFill>
              <a:schemeClr val="accent3"/>
            </a:solidFill>
          </c:spPr>
          <c:dLbls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showVal val="1"/>
          </c:dLbls>
          <c:cat>
            <c:numRef>
              <c:f>Daten!$A$3:$A$11</c:f>
              <c:numCache>
                <c:formatCode>General</c:formatCode>
                <c:ptCount val="9"/>
                <c:pt idx="0">
                  <c:v>2008</c:v>
                </c:pt>
                <c:pt idx="1">
                  <c:v>2007</c:v>
                </c:pt>
                <c:pt idx="2">
                  <c:v>2006</c:v>
                </c:pt>
                <c:pt idx="3">
                  <c:v>2005</c:v>
                </c:pt>
                <c:pt idx="4">
                  <c:v>2004</c:v>
                </c:pt>
                <c:pt idx="5">
                  <c:v>2003</c:v>
                </c:pt>
                <c:pt idx="6">
                  <c:v>2002</c:v>
                </c:pt>
                <c:pt idx="7">
                  <c:v>2001</c:v>
                </c:pt>
                <c:pt idx="8">
                  <c:v>2000</c:v>
                </c:pt>
              </c:numCache>
            </c:numRef>
          </c:cat>
          <c:val>
            <c:numRef>
              <c:f>Daten!$C$3:$C$11</c:f>
              <c:numCache>
                <c:formatCode>General</c:formatCode>
                <c:ptCount val="9"/>
                <c:pt idx="0">
                  <c:v>12750</c:v>
                </c:pt>
                <c:pt idx="1">
                  <c:v>12708</c:v>
                </c:pt>
                <c:pt idx="2">
                  <c:v>11520</c:v>
                </c:pt>
                <c:pt idx="3">
                  <c:v>10423</c:v>
                </c:pt>
                <c:pt idx="4">
                  <c:v>9999</c:v>
                </c:pt>
                <c:pt idx="5">
                  <c:v>9187</c:v>
                </c:pt>
                <c:pt idx="6">
                  <c:v>8642</c:v>
                </c:pt>
                <c:pt idx="7">
                  <c:v>7529</c:v>
                </c:pt>
                <c:pt idx="8">
                  <c:v>6672</c:v>
                </c:pt>
              </c:numCache>
            </c:numRef>
          </c:val>
        </c:ser>
        <c:ser>
          <c:idx val="0"/>
          <c:order val="2"/>
          <c:tx>
            <c:strRef>
              <c:f>Daten!$D$2</c:f>
              <c:strCache>
                <c:ptCount val="1"/>
                <c:pt idx="0">
                  <c:v>Berlin </c:v>
                </c:pt>
              </c:strCache>
            </c:strRef>
          </c:tx>
          <c:spPr>
            <a:solidFill>
              <a:schemeClr val="accent1"/>
            </a:solidFill>
          </c:spPr>
          <c:dLbls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showVal val="1"/>
          </c:dLbls>
          <c:cat>
            <c:numRef>
              <c:f>Daten!$A$3:$A$11</c:f>
              <c:numCache>
                <c:formatCode>General</c:formatCode>
                <c:ptCount val="9"/>
                <c:pt idx="0">
                  <c:v>2008</c:v>
                </c:pt>
                <c:pt idx="1">
                  <c:v>2007</c:v>
                </c:pt>
                <c:pt idx="2">
                  <c:v>2006</c:v>
                </c:pt>
                <c:pt idx="3">
                  <c:v>2005</c:v>
                </c:pt>
                <c:pt idx="4">
                  <c:v>2004</c:v>
                </c:pt>
                <c:pt idx="5">
                  <c:v>2003</c:v>
                </c:pt>
                <c:pt idx="6">
                  <c:v>2002</c:v>
                </c:pt>
                <c:pt idx="7">
                  <c:v>2001</c:v>
                </c:pt>
                <c:pt idx="8">
                  <c:v>2000</c:v>
                </c:pt>
              </c:numCache>
            </c:numRef>
          </c:cat>
          <c:val>
            <c:numRef>
              <c:f>Daten!$D$3:$D$11</c:f>
              <c:numCache>
                <c:formatCode>General</c:formatCode>
                <c:ptCount val="9"/>
                <c:pt idx="0">
                  <c:v>13900</c:v>
                </c:pt>
                <c:pt idx="1">
                  <c:v>14900</c:v>
                </c:pt>
                <c:pt idx="2">
                  <c:v>14000</c:v>
                </c:pt>
                <c:pt idx="3">
                  <c:v>12000</c:v>
                </c:pt>
                <c:pt idx="4">
                  <c:v>10900</c:v>
                </c:pt>
                <c:pt idx="5">
                  <c:v>9200</c:v>
                </c:pt>
                <c:pt idx="6">
                  <c:v>9200</c:v>
                </c:pt>
                <c:pt idx="7">
                  <c:v>10000</c:v>
                </c:pt>
                <c:pt idx="8">
                  <c:v>9000</c:v>
                </c:pt>
              </c:numCache>
            </c:numRef>
          </c:val>
        </c:ser>
        <c:shape val="box"/>
        <c:axId val="86083072"/>
        <c:axId val="86093824"/>
        <c:axId val="0"/>
      </c:bar3DChart>
      <c:catAx>
        <c:axId val="86083072"/>
        <c:scaling>
          <c:orientation val="maxMin"/>
        </c:scaling>
        <c:axPos val="b"/>
        <c:numFmt formatCode="General" sourceLinked="1"/>
        <c:tickLblPos val="nextTo"/>
        <c:crossAx val="86093824"/>
        <c:crosses val="autoZero"/>
        <c:auto val="1"/>
        <c:lblAlgn val="ctr"/>
        <c:lblOffset val="100"/>
      </c:catAx>
      <c:valAx>
        <c:axId val="86093824"/>
        <c:scaling>
          <c:orientation val="minMax"/>
        </c:scaling>
        <c:axPos val="r"/>
        <c:majorGridlines/>
        <c:numFmt formatCode="General" sourceLinked="1"/>
        <c:tickLblPos val="nextTo"/>
        <c:crossAx val="860830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</c:chart>
  <c:spPr>
    <a:noFill/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title>
      <c:tx>
        <c:rich>
          <a:bodyPr/>
          <a:lstStyle/>
          <a:p>
            <a:pPr>
              <a:defRPr/>
            </a:pPr>
            <a:r>
              <a:rPr lang="en-US"/>
              <a:t>Kurzberatungsf</a:t>
            </a:r>
            <a:r>
              <a:rPr lang="de-DE" sz="1800" b="1" i="0" u="none" strike="noStrike" baseline="0"/>
              <a:t>ä</a:t>
            </a:r>
            <a:r>
              <a:rPr lang="en-US"/>
              <a:t>lle</a:t>
            </a:r>
          </a:p>
        </c:rich>
      </c:tx>
      <c:layout/>
    </c:title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Daten!$B$62</c:f>
              <c:strCache>
                <c:ptCount val="1"/>
                <c:pt idx="0">
                  <c:v>Rheinland-Pfalz</c:v>
                </c:pt>
              </c:strCache>
            </c:strRef>
          </c:tx>
          <c:spPr>
            <a:solidFill>
              <a:srgbClr val="9BBB59"/>
            </a:solidFill>
          </c:spPr>
          <c:dLbls>
            <c:showVal val="1"/>
          </c:dLbls>
          <c:cat>
            <c:numRef>
              <c:f>Daten!$A$63:$A$71</c:f>
              <c:numCache>
                <c:formatCode>General</c:formatCode>
                <c:ptCount val="9"/>
                <c:pt idx="0">
                  <c:v>2008</c:v>
                </c:pt>
                <c:pt idx="1">
                  <c:v>2007</c:v>
                </c:pt>
                <c:pt idx="2">
                  <c:v>2006</c:v>
                </c:pt>
                <c:pt idx="3">
                  <c:v>2005</c:v>
                </c:pt>
                <c:pt idx="4">
                  <c:v>2004</c:v>
                </c:pt>
                <c:pt idx="5">
                  <c:v>2003</c:v>
                </c:pt>
                <c:pt idx="6">
                  <c:v>2002</c:v>
                </c:pt>
                <c:pt idx="7">
                  <c:v>2001</c:v>
                </c:pt>
                <c:pt idx="8">
                  <c:v>2000</c:v>
                </c:pt>
              </c:numCache>
            </c:numRef>
          </c:cat>
          <c:val>
            <c:numRef>
              <c:f>Daten!$B$63:$B$71</c:f>
              <c:numCache>
                <c:formatCode>General</c:formatCode>
                <c:ptCount val="9"/>
                <c:pt idx="0">
                  <c:v>8280</c:v>
                </c:pt>
                <c:pt idx="1">
                  <c:v>8173</c:v>
                </c:pt>
                <c:pt idx="2">
                  <c:v>8292</c:v>
                </c:pt>
                <c:pt idx="3">
                  <c:v>8298</c:v>
                </c:pt>
                <c:pt idx="4">
                  <c:v>7443</c:v>
                </c:pt>
                <c:pt idx="5">
                  <c:v>7698</c:v>
                </c:pt>
                <c:pt idx="6">
                  <c:v>6656</c:v>
                </c:pt>
                <c:pt idx="7">
                  <c:v>6382</c:v>
                </c:pt>
                <c:pt idx="8">
                  <c:v>3375</c:v>
                </c:pt>
              </c:numCache>
            </c:numRef>
          </c:val>
        </c:ser>
        <c:ser>
          <c:idx val="1"/>
          <c:order val="1"/>
          <c:tx>
            <c:strRef>
              <c:f>Daten!$C$62</c:f>
              <c:strCache>
                <c:ptCount val="1"/>
                <c:pt idx="0">
                  <c:v>Berlin</c:v>
                </c:pt>
              </c:strCache>
            </c:strRef>
          </c:tx>
          <c:spPr>
            <a:solidFill>
              <a:srgbClr val="4F81BD"/>
            </a:solidFill>
          </c:spPr>
          <c:dLbls>
            <c:showVal val="1"/>
          </c:dLbls>
          <c:cat>
            <c:numRef>
              <c:f>Daten!$A$63:$A$71</c:f>
              <c:numCache>
                <c:formatCode>General</c:formatCode>
                <c:ptCount val="9"/>
                <c:pt idx="0">
                  <c:v>2008</c:v>
                </c:pt>
                <c:pt idx="1">
                  <c:v>2007</c:v>
                </c:pt>
                <c:pt idx="2">
                  <c:v>2006</c:v>
                </c:pt>
                <c:pt idx="3">
                  <c:v>2005</c:v>
                </c:pt>
                <c:pt idx="4">
                  <c:v>2004</c:v>
                </c:pt>
                <c:pt idx="5">
                  <c:v>2003</c:v>
                </c:pt>
                <c:pt idx="6">
                  <c:v>2002</c:v>
                </c:pt>
                <c:pt idx="7">
                  <c:v>2001</c:v>
                </c:pt>
                <c:pt idx="8">
                  <c:v>2000</c:v>
                </c:pt>
              </c:numCache>
            </c:numRef>
          </c:cat>
          <c:val>
            <c:numRef>
              <c:f>Daten!$C$63:$C$71</c:f>
              <c:numCache>
                <c:formatCode>General</c:formatCode>
                <c:ptCount val="9"/>
                <c:pt idx="0">
                  <c:v>41910</c:v>
                </c:pt>
                <c:pt idx="1">
                  <c:v>40080</c:v>
                </c:pt>
                <c:pt idx="2">
                  <c:v>37287</c:v>
                </c:pt>
                <c:pt idx="3">
                  <c:v>34825</c:v>
                </c:pt>
                <c:pt idx="4">
                  <c:v>31239</c:v>
                </c:pt>
                <c:pt idx="5">
                  <c:v>27422</c:v>
                </c:pt>
                <c:pt idx="6">
                  <c:v>26302</c:v>
                </c:pt>
                <c:pt idx="7">
                  <c:v>20926</c:v>
                </c:pt>
                <c:pt idx="8">
                  <c:v>18429</c:v>
                </c:pt>
              </c:numCache>
            </c:numRef>
          </c:val>
        </c:ser>
        <c:shape val="box"/>
        <c:axId val="89794816"/>
        <c:axId val="89814144"/>
        <c:axId val="0"/>
      </c:bar3DChart>
      <c:catAx>
        <c:axId val="89794816"/>
        <c:scaling>
          <c:orientation val="maxMin"/>
        </c:scaling>
        <c:axPos val="b"/>
        <c:numFmt formatCode="General" sourceLinked="1"/>
        <c:tickLblPos val="nextTo"/>
        <c:crossAx val="89814144"/>
        <c:crosses val="autoZero"/>
        <c:auto val="1"/>
        <c:lblAlgn val="ctr"/>
        <c:lblOffset val="100"/>
      </c:catAx>
      <c:valAx>
        <c:axId val="89814144"/>
        <c:scaling>
          <c:orientation val="minMax"/>
        </c:scaling>
        <c:axPos val="r"/>
        <c:majorGridlines/>
        <c:numFmt formatCode="General" sourceLinked="1"/>
        <c:tickLblPos val="nextTo"/>
        <c:crossAx val="897948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title>
      <c:tx>
        <c:rich>
          <a:bodyPr/>
          <a:lstStyle/>
          <a:p>
            <a:pPr>
              <a:defRPr/>
            </a:pPr>
            <a:r>
              <a:rPr lang="en-GB"/>
              <a:t>Au</a:t>
            </a:r>
            <a:r>
              <a:rPr lang="de-DE" sz="1800" b="1" i="0" u="none" strike="noStrike" baseline="0"/>
              <a:t>ß</a:t>
            </a:r>
            <a:r>
              <a:rPr lang="en-GB"/>
              <a:t>ergerichtliche Einigungsversuche gesamt</a:t>
            </a:r>
            <a:endParaRPr lang="en-US"/>
          </a:p>
        </c:rich>
      </c:tx>
      <c:layout/>
    </c:title>
    <c:view3D>
      <c:depthPercent val="100"/>
      <c:rAngAx val="1"/>
    </c:view3D>
    <c:plotArea>
      <c:layout/>
      <c:bar3DChart>
        <c:barDir val="col"/>
        <c:grouping val="stacked"/>
        <c:ser>
          <c:idx val="2"/>
          <c:order val="0"/>
          <c:tx>
            <c:strRef>
              <c:f>Daten!$B$14</c:f>
              <c:strCache>
                <c:ptCount val="1"/>
                <c:pt idx="0">
                  <c:v>Mecklenburg-Vorpommern</c:v>
                </c:pt>
              </c:strCache>
            </c:strRef>
          </c:tx>
          <c:spPr>
            <a:solidFill>
              <a:srgbClr val="C0504D"/>
            </a:solidFill>
          </c:spPr>
          <c:dLbls>
            <c:showVal val="1"/>
          </c:dLbls>
          <c:cat>
            <c:numRef>
              <c:f>Daten!$A$15:$A$23</c:f>
              <c:numCache>
                <c:formatCode>General</c:formatCode>
                <c:ptCount val="9"/>
                <c:pt idx="0">
                  <c:v>2008</c:v>
                </c:pt>
                <c:pt idx="1">
                  <c:v>2007</c:v>
                </c:pt>
                <c:pt idx="2">
                  <c:v>2006</c:v>
                </c:pt>
                <c:pt idx="3">
                  <c:v>2005</c:v>
                </c:pt>
                <c:pt idx="4">
                  <c:v>2004</c:v>
                </c:pt>
                <c:pt idx="5">
                  <c:v>2003</c:v>
                </c:pt>
                <c:pt idx="6">
                  <c:v>2002</c:v>
                </c:pt>
                <c:pt idx="7">
                  <c:v>2001</c:v>
                </c:pt>
                <c:pt idx="8">
                  <c:v>2000</c:v>
                </c:pt>
              </c:numCache>
            </c:numRef>
          </c:cat>
          <c:val>
            <c:numRef>
              <c:f>Daten!$B$15:$B$23</c:f>
              <c:numCache>
                <c:formatCode>General</c:formatCode>
                <c:ptCount val="9"/>
                <c:pt idx="0">
                  <c:v>2096</c:v>
                </c:pt>
                <c:pt idx="1">
                  <c:v>2149</c:v>
                </c:pt>
                <c:pt idx="2">
                  <c:v>2615</c:v>
                </c:pt>
                <c:pt idx="3">
                  <c:v>2222</c:v>
                </c:pt>
                <c:pt idx="4">
                  <c:v>1436</c:v>
                </c:pt>
                <c:pt idx="5">
                  <c:v>960</c:v>
                </c:pt>
                <c:pt idx="6">
                  <c:v>678</c:v>
                </c:pt>
                <c:pt idx="7">
                  <c:v>478</c:v>
                </c:pt>
                <c:pt idx="8">
                  <c:v>426</c:v>
                </c:pt>
              </c:numCache>
            </c:numRef>
          </c:val>
        </c:ser>
        <c:ser>
          <c:idx val="0"/>
          <c:order val="1"/>
          <c:tx>
            <c:strRef>
              <c:f>Daten!$C$14</c:f>
              <c:strCache>
                <c:ptCount val="1"/>
                <c:pt idx="0">
                  <c:v>Rheinland-Pfalz</c:v>
                </c:pt>
              </c:strCache>
            </c:strRef>
          </c:tx>
          <c:spPr>
            <a:solidFill>
              <a:srgbClr val="9BBB59"/>
            </a:solidFill>
          </c:spPr>
          <c:dLbls>
            <c:showVal val="1"/>
          </c:dLbls>
          <c:cat>
            <c:numRef>
              <c:f>Daten!$A$15:$A$23</c:f>
              <c:numCache>
                <c:formatCode>General</c:formatCode>
                <c:ptCount val="9"/>
                <c:pt idx="0">
                  <c:v>2008</c:v>
                </c:pt>
                <c:pt idx="1">
                  <c:v>2007</c:v>
                </c:pt>
                <c:pt idx="2">
                  <c:v>2006</c:v>
                </c:pt>
                <c:pt idx="3">
                  <c:v>2005</c:v>
                </c:pt>
                <c:pt idx="4">
                  <c:v>2004</c:v>
                </c:pt>
                <c:pt idx="5">
                  <c:v>2003</c:v>
                </c:pt>
                <c:pt idx="6">
                  <c:v>2002</c:v>
                </c:pt>
                <c:pt idx="7">
                  <c:v>2001</c:v>
                </c:pt>
                <c:pt idx="8">
                  <c:v>2000</c:v>
                </c:pt>
              </c:numCache>
            </c:numRef>
          </c:cat>
          <c:val>
            <c:numRef>
              <c:f>Daten!$C$15:$C$23</c:f>
              <c:numCache>
                <c:formatCode>General</c:formatCode>
                <c:ptCount val="9"/>
                <c:pt idx="0">
                  <c:v>2841</c:v>
                </c:pt>
                <c:pt idx="1">
                  <c:v>2576</c:v>
                </c:pt>
                <c:pt idx="2">
                  <c:v>3664</c:v>
                </c:pt>
                <c:pt idx="3">
                  <c:v>3299</c:v>
                </c:pt>
                <c:pt idx="4">
                  <c:v>2771</c:v>
                </c:pt>
                <c:pt idx="5">
                  <c:v>2364</c:v>
                </c:pt>
                <c:pt idx="6">
                  <c:v>1903</c:v>
                </c:pt>
                <c:pt idx="7">
                  <c:v>1299</c:v>
                </c:pt>
                <c:pt idx="8">
                  <c:v>1228</c:v>
                </c:pt>
              </c:numCache>
            </c:numRef>
          </c:val>
        </c:ser>
        <c:ser>
          <c:idx val="1"/>
          <c:order val="2"/>
          <c:tx>
            <c:strRef>
              <c:f>Daten!$E$14</c:f>
              <c:strCache>
                <c:ptCount val="1"/>
                <c:pt idx="0">
                  <c:v>Sachsen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</c:spPr>
          <c:dLbls>
            <c:showVal val="1"/>
          </c:dLbls>
          <c:cat>
            <c:numRef>
              <c:f>Daten!$A$15:$A$23</c:f>
              <c:numCache>
                <c:formatCode>General</c:formatCode>
                <c:ptCount val="9"/>
                <c:pt idx="0">
                  <c:v>2008</c:v>
                </c:pt>
                <c:pt idx="1">
                  <c:v>2007</c:v>
                </c:pt>
                <c:pt idx="2">
                  <c:v>2006</c:v>
                </c:pt>
                <c:pt idx="3">
                  <c:v>2005</c:v>
                </c:pt>
                <c:pt idx="4">
                  <c:v>2004</c:v>
                </c:pt>
                <c:pt idx="5">
                  <c:v>2003</c:v>
                </c:pt>
                <c:pt idx="6">
                  <c:v>2002</c:v>
                </c:pt>
                <c:pt idx="7">
                  <c:v>2001</c:v>
                </c:pt>
                <c:pt idx="8">
                  <c:v>2000</c:v>
                </c:pt>
              </c:numCache>
            </c:numRef>
          </c:cat>
          <c:val>
            <c:numRef>
              <c:f>Daten!$E$15:$E$23</c:f>
              <c:numCache>
                <c:formatCode>General</c:formatCode>
                <c:ptCount val="9"/>
                <c:pt idx="1">
                  <c:v>3800</c:v>
                </c:pt>
                <c:pt idx="2">
                  <c:v>3347</c:v>
                </c:pt>
                <c:pt idx="3">
                  <c:v>2828</c:v>
                </c:pt>
                <c:pt idx="4">
                  <c:v>1902</c:v>
                </c:pt>
                <c:pt idx="5">
                  <c:v>1217</c:v>
                </c:pt>
                <c:pt idx="6">
                  <c:v>765</c:v>
                </c:pt>
                <c:pt idx="7">
                  <c:v>370</c:v>
                </c:pt>
                <c:pt idx="8">
                  <c:v>375</c:v>
                </c:pt>
              </c:numCache>
            </c:numRef>
          </c:val>
        </c:ser>
        <c:shape val="box"/>
        <c:axId val="96756864"/>
        <c:axId val="96758400"/>
        <c:axId val="0"/>
      </c:bar3DChart>
      <c:catAx>
        <c:axId val="96756864"/>
        <c:scaling>
          <c:orientation val="maxMin"/>
        </c:scaling>
        <c:axPos val="b"/>
        <c:numFmt formatCode="General" sourceLinked="1"/>
        <c:tickLblPos val="nextTo"/>
        <c:crossAx val="96758400"/>
        <c:crosses val="autoZero"/>
        <c:auto val="1"/>
        <c:lblAlgn val="ctr"/>
        <c:lblOffset val="100"/>
      </c:catAx>
      <c:valAx>
        <c:axId val="96758400"/>
        <c:scaling>
          <c:orientation val="minMax"/>
        </c:scaling>
        <c:axPos val="r"/>
        <c:majorGridlines/>
        <c:numFmt formatCode="General" sourceLinked="1"/>
        <c:tickLblPos val="nextTo"/>
        <c:crossAx val="967568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title>
      <c:tx>
        <c:rich>
          <a:bodyPr/>
          <a:lstStyle/>
          <a:p>
            <a:pPr>
              <a:defRPr/>
            </a:pPr>
            <a:r>
              <a:rPr lang="en-GB"/>
              <a:t>Erfolgreiche</a:t>
            </a:r>
            <a:r>
              <a:rPr lang="en-GB" baseline="0"/>
              <a:t> a</a:t>
            </a:r>
            <a:r>
              <a:rPr lang="en-GB"/>
              <a:t>u</a:t>
            </a:r>
            <a:r>
              <a:rPr lang="de-DE" sz="1800" b="1" i="0" u="none" strike="noStrike" baseline="0"/>
              <a:t>ß</a:t>
            </a:r>
            <a:r>
              <a:rPr lang="en-GB"/>
              <a:t>ergerichtliche Einigungsversuche in %</a:t>
            </a:r>
            <a:endParaRPr lang="en-US"/>
          </a:p>
        </c:rich>
      </c:tx>
      <c:layout/>
    </c:title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Daten!$B$26</c:f>
              <c:strCache>
                <c:ptCount val="1"/>
                <c:pt idx="0">
                  <c:v>Mecklenburg-Vorpommern</c:v>
                </c:pt>
              </c:strCache>
            </c:strRef>
          </c:tx>
          <c:spPr>
            <a:solidFill>
              <a:srgbClr val="C0504D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10,5%</a:t>
                    </a:r>
                  </a:p>
                </c:rich>
              </c:tx>
              <c:spPr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11,2%</a:t>
                    </a:r>
                  </a:p>
                </c:rich>
              </c:tx>
              <c:spPr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6,2%</a:t>
                    </a:r>
                  </a:p>
                </c:rich>
              </c:tx>
              <c:spPr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7,7%</a:t>
                    </a:r>
                  </a:p>
                </c:rich>
              </c:tx>
              <c:spPr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8,3%</a:t>
                    </a:r>
                  </a:p>
                </c:rich>
              </c:tx>
              <c:spPr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12,1%</a:t>
                    </a:r>
                  </a:p>
                </c:rich>
              </c:tx>
              <c:spPr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18,9%</a:t>
                    </a:r>
                  </a:p>
                </c:rich>
              </c:tx>
              <c:spPr/>
            </c:dLbl>
            <c:dLbl>
              <c:idx val="7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23,4%</a:t>
                    </a:r>
                  </a:p>
                </c:rich>
              </c:tx>
              <c:spPr/>
            </c:dLbl>
            <c:dLbl>
              <c:idx val="8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37,3%</a:t>
                    </a:r>
                  </a:p>
                </c:rich>
              </c:tx>
              <c:spPr/>
            </c:dLbl>
            <c:showVal val="1"/>
          </c:dLbls>
          <c:cat>
            <c:numRef>
              <c:f>Daten!$A$27:$A$35</c:f>
              <c:numCache>
                <c:formatCode>General</c:formatCode>
                <c:ptCount val="9"/>
                <c:pt idx="0">
                  <c:v>2008</c:v>
                </c:pt>
                <c:pt idx="1">
                  <c:v>2007</c:v>
                </c:pt>
                <c:pt idx="2">
                  <c:v>2006</c:v>
                </c:pt>
                <c:pt idx="3">
                  <c:v>2005</c:v>
                </c:pt>
                <c:pt idx="4">
                  <c:v>2004</c:v>
                </c:pt>
                <c:pt idx="5">
                  <c:v>2003</c:v>
                </c:pt>
                <c:pt idx="6">
                  <c:v>2002</c:v>
                </c:pt>
                <c:pt idx="7">
                  <c:v>2001</c:v>
                </c:pt>
                <c:pt idx="8">
                  <c:v>2000</c:v>
                </c:pt>
              </c:numCache>
            </c:numRef>
          </c:cat>
          <c:val>
            <c:numRef>
              <c:f>Daten!$B$27:$B$35</c:f>
              <c:numCache>
                <c:formatCode>0.0</c:formatCode>
                <c:ptCount val="9"/>
                <c:pt idx="0">
                  <c:v>10.496183206106872</c:v>
                </c:pt>
                <c:pt idx="1">
                  <c:v>11.214518380642156</c:v>
                </c:pt>
                <c:pt idx="2">
                  <c:v>6.2332695984703674</c:v>
                </c:pt>
                <c:pt idx="3">
                  <c:v>7.740774077407738</c:v>
                </c:pt>
                <c:pt idx="4">
                  <c:v>8.2869080779944255</c:v>
                </c:pt>
                <c:pt idx="5">
                  <c:v>12.083333333333334</c:v>
                </c:pt>
                <c:pt idx="6">
                  <c:v>18.87905604719764</c:v>
                </c:pt>
                <c:pt idx="7">
                  <c:v>23.430962343096233</c:v>
                </c:pt>
                <c:pt idx="8">
                  <c:v>37.323943661971832</c:v>
                </c:pt>
              </c:numCache>
            </c:numRef>
          </c:val>
        </c:ser>
        <c:ser>
          <c:idx val="1"/>
          <c:order val="1"/>
          <c:tx>
            <c:strRef>
              <c:f>Daten!$C$26</c:f>
              <c:strCache>
                <c:ptCount val="1"/>
                <c:pt idx="0">
                  <c:v>Rheinland-Pfalz</c:v>
                </c:pt>
              </c:strCache>
            </c:strRef>
          </c:tx>
          <c:spPr>
            <a:solidFill>
              <a:srgbClr val="9BBB59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10,8%</a:t>
                    </a:r>
                  </a:p>
                </c:rich>
              </c:tx>
              <c:spPr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7,7%</a:t>
                    </a:r>
                  </a:p>
                </c:rich>
              </c:tx>
              <c:spPr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10,4%</a:t>
                    </a:r>
                  </a:p>
                </c:rich>
              </c:tx>
              <c:spPr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12,5%</a:t>
                    </a:r>
                  </a:p>
                </c:rich>
              </c:tx>
              <c:spPr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15,1%</a:t>
                    </a:r>
                  </a:p>
                </c:rich>
              </c:tx>
              <c:spPr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16,0%</a:t>
                    </a:r>
                  </a:p>
                </c:rich>
              </c:tx>
              <c:spPr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18,2%</a:t>
                    </a:r>
                  </a:p>
                </c:rich>
              </c:tx>
              <c:spPr/>
            </c:dLbl>
            <c:dLbl>
              <c:idx val="7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27,9%</a:t>
                    </a:r>
                  </a:p>
                </c:rich>
              </c:tx>
              <c:spPr/>
            </c:dLbl>
            <c:dLbl>
              <c:idx val="8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30,3%</a:t>
                    </a:r>
                  </a:p>
                </c:rich>
              </c:tx>
              <c:spPr/>
            </c:dLbl>
            <c:showVal val="1"/>
          </c:dLbls>
          <c:cat>
            <c:numRef>
              <c:f>Daten!$A$27:$A$35</c:f>
              <c:numCache>
                <c:formatCode>General</c:formatCode>
                <c:ptCount val="9"/>
                <c:pt idx="0">
                  <c:v>2008</c:v>
                </c:pt>
                <c:pt idx="1">
                  <c:v>2007</c:v>
                </c:pt>
                <c:pt idx="2">
                  <c:v>2006</c:v>
                </c:pt>
                <c:pt idx="3">
                  <c:v>2005</c:v>
                </c:pt>
                <c:pt idx="4">
                  <c:v>2004</c:v>
                </c:pt>
                <c:pt idx="5">
                  <c:v>2003</c:v>
                </c:pt>
                <c:pt idx="6">
                  <c:v>2002</c:v>
                </c:pt>
                <c:pt idx="7">
                  <c:v>2001</c:v>
                </c:pt>
                <c:pt idx="8">
                  <c:v>2000</c:v>
                </c:pt>
              </c:numCache>
            </c:numRef>
          </c:cat>
          <c:val>
            <c:numRef>
              <c:f>Daten!$C$27:$C$35</c:f>
              <c:numCache>
                <c:formatCode>0.0</c:formatCode>
                <c:ptCount val="9"/>
                <c:pt idx="0">
                  <c:v>10.806054206265406</c:v>
                </c:pt>
                <c:pt idx="1">
                  <c:v>7.7251552795031042</c:v>
                </c:pt>
                <c:pt idx="2">
                  <c:v>10.398471615720521</c:v>
                </c:pt>
                <c:pt idx="3">
                  <c:v>12.549257350712335</c:v>
                </c:pt>
                <c:pt idx="4">
                  <c:v>15.120894983760373</c:v>
                </c:pt>
                <c:pt idx="5">
                  <c:v>15.989847715736046</c:v>
                </c:pt>
                <c:pt idx="6">
                  <c:v>18.234366789280092</c:v>
                </c:pt>
                <c:pt idx="7">
                  <c:v>27.867590454195536</c:v>
                </c:pt>
                <c:pt idx="8">
                  <c:v>30.293159609120522</c:v>
                </c:pt>
              </c:numCache>
            </c:numRef>
          </c:val>
        </c:ser>
        <c:ser>
          <c:idx val="3"/>
          <c:order val="2"/>
          <c:tx>
            <c:strRef>
              <c:f>Daten!$D$26</c:f>
              <c:strCache>
                <c:ptCount val="1"/>
                <c:pt idx="0">
                  <c:v>Berlin (zweites Halbjahr)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14,5%</a:t>
                    </a:r>
                  </a:p>
                </c:rich>
              </c:tx>
              <c:spPr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14,1%</a:t>
                    </a:r>
                  </a:p>
                </c:rich>
              </c:tx>
              <c:spPr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12,3%</a:t>
                    </a:r>
                  </a:p>
                </c:rich>
              </c:tx>
              <c:spPr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11,1%</a:t>
                    </a:r>
                  </a:p>
                </c:rich>
              </c:tx>
              <c:spPr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12,5%</a:t>
                    </a:r>
                  </a:p>
                </c:rich>
              </c:tx>
              <c:spPr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14,8%</a:t>
                    </a:r>
                  </a:p>
                </c:rich>
              </c:tx>
              <c:spPr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15,7%</a:t>
                    </a:r>
                  </a:p>
                </c:rich>
              </c:tx>
              <c:spPr/>
            </c:dLbl>
            <c:dLbl>
              <c:idx val="7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29,5%</a:t>
                    </a:r>
                  </a:p>
                </c:rich>
              </c:tx>
              <c:spPr/>
            </c:dLbl>
            <c:dLbl>
              <c:idx val="8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19,3%</a:t>
                    </a:r>
                  </a:p>
                </c:rich>
              </c:tx>
              <c:spPr/>
            </c:dLbl>
            <c:showVal val="1"/>
          </c:dLbls>
          <c:cat>
            <c:numRef>
              <c:f>Daten!$A$27:$A$35</c:f>
              <c:numCache>
                <c:formatCode>General</c:formatCode>
                <c:ptCount val="9"/>
                <c:pt idx="0">
                  <c:v>2008</c:v>
                </c:pt>
                <c:pt idx="1">
                  <c:v>2007</c:v>
                </c:pt>
                <c:pt idx="2">
                  <c:v>2006</c:v>
                </c:pt>
                <c:pt idx="3">
                  <c:v>2005</c:v>
                </c:pt>
                <c:pt idx="4">
                  <c:v>2004</c:v>
                </c:pt>
                <c:pt idx="5">
                  <c:v>2003</c:v>
                </c:pt>
                <c:pt idx="6">
                  <c:v>2002</c:v>
                </c:pt>
                <c:pt idx="7">
                  <c:v>2001</c:v>
                </c:pt>
                <c:pt idx="8">
                  <c:v>2000</c:v>
                </c:pt>
              </c:numCache>
            </c:numRef>
          </c:cat>
          <c:val>
            <c:numRef>
              <c:f>Daten!$D$27:$D$35</c:f>
              <c:numCache>
                <c:formatCode>General</c:formatCode>
                <c:ptCount val="9"/>
                <c:pt idx="0">
                  <c:v>14.5</c:v>
                </c:pt>
                <c:pt idx="1">
                  <c:v>14.1</c:v>
                </c:pt>
                <c:pt idx="2">
                  <c:v>12.3</c:v>
                </c:pt>
                <c:pt idx="3">
                  <c:v>11.1</c:v>
                </c:pt>
                <c:pt idx="4">
                  <c:v>12.5</c:v>
                </c:pt>
                <c:pt idx="5">
                  <c:v>14.8</c:v>
                </c:pt>
                <c:pt idx="6">
                  <c:v>15.7</c:v>
                </c:pt>
                <c:pt idx="7">
                  <c:v>29.5</c:v>
                </c:pt>
                <c:pt idx="8">
                  <c:v>19.3</c:v>
                </c:pt>
              </c:numCache>
            </c:numRef>
          </c:val>
        </c:ser>
        <c:ser>
          <c:idx val="2"/>
          <c:order val="3"/>
          <c:tx>
            <c:strRef>
              <c:f>Daten!$E$26</c:f>
              <c:strCache>
                <c:ptCount val="1"/>
                <c:pt idx="0">
                  <c:v>Sachsen</c:v>
                </c:pt>
              </c:strCache>
            </c:strRef>
          </c:tx>
          <c:spPr>
            <a:solidFill>
              <a:srgbClr val="8064A2"/>
            </a:solidFill>
          </c:spPr>
          <c:dLbls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9%</a:t>
                    </a:r>
                  </a:p>
                </c:rich>
              </c:tx>
              <c:spPr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9%</a:t>
                    </a:r>
                  </a:p>
                </c:rich>
              </c:tx>
              <c:spPr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9%</a:t>
                    </a:r>
                  </a:p>
                </c:rich>
              </c:tx>
              <c:spPr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12%</a:t>
                    </a:r>
                  </a:p>
                </c:rich>
              </c:tx>
              <c:spPr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11%</a:t>
                    </a:r>
                  </a:p>
                </c:rich>
              </c:tx>
              <c:spPr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13%</a:t>
                    </a:r>
                  </a:p>
                </c:rich>
              </c:tx>
              <c:spPr/>
            </c:dLbl>
            <c:dLbl>
              <c:idx val="7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16%</a:t>
                    </a:r>
                  </a:p>
                </c:rich>
              </c:tx>
              <c:spPr/>
            </c:dLbl>
            <c:dLbl>
              <c:idx val="8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25%</a:t>
                    </a:r>
                  </a:p>
                </c:rich>
              </c:tx>
              <c:spPr/>
            </c:dLbl>
            <c:showVal val="1"/>
          </c:dLbls>
          <c:cat>
            <c:numRef>
              <c:f>Daten!$A$27:$A$35</c:f>
              <c:numCache>
                <c:formatCode>General</c:formatCode>
                <c:ptCount val="9"/>
                <c:pt idx="0">
                  <c:v>2008</c:v>
                </c:pt>
                <c:pt idx="1">
                  <c:v>2007</c:v>
                </c:pt>
                <c:pt idx="2">
                  <c:v>2006</c:v>
                </c:pt>
                <c:pt idx="3">
                  <c:v>2005</c:v>
                </c:pt>
                <c:pt idx="4">
                  <c:v>2004</c:v>
                </c:pt>
                <c:pt idx="5">
                  <c:v>2003</c:v>
                </c:pt>
                <c:pt idx="6">
                  <c:v>2002</c:v>
                </c:pt>
                <c:pt idx="7">
                  <c:v>2001</c:v>
                </c:pt>
                <c:pt idx="8">
                  <c:v>2000</c:v>
                </c:pt>
              </c:numCache>
            </c:numRef>
          </c:cat>
          <c:val>
            <c:numRef>
              <c:f>Daten!$E$27:$E$35</c:f>
              <c:numCache>
                <c:formatCode>General</c:formatCode>
                <c:ptCount val="9"/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12</c:v>
                </c:pt>
                <c:pt idx="5">
                  <c:v>11</c:v>
                </c:pt>
                <c:pt idx="6">
                  <c:v>13</c:v>
                </c:pt>
                <c:pt idx="7">
                  <c:v>16</c:v>
                </c:pt>
                <c:pt idx="8">
                  <c:v>25</c:v>
                </c:pt>
              </c:numCache>
            </c:numRef>
          </c:val>
        </c:ser>
        <c:shape val="box"/>
        <c:axId val="97730944"/>
        <c:axId val="97732480"/>
        <c:axId val="0"/>
      </c:bar3DChart>
      <c:catAx>
        <c:axId val="97730944"/>
        <c:scaling>
          <c:orientation val="maxMin"/>
        </c:scaling>
        <c:axPos val="b"/>
        <c:numFmt formatCode="General" sourceLinked="1"/>
        <c:tickLblPos val="nextTo"/>
        <c:crossAx val="97732480"/>
        <c:crosses val="autoZero"/>
        <c:auto val="1"/>
        <c:lblAlgn val="ctr"/>
        <c:lblOffset val="100"/>
      </c:catAx>
      <c:valAx>
        <c:axId val="97732480"/>
        <c:scaling>
          <c:orientation val="minMax"/>
        </c:scaling>
        <c:axPos val="r"/>
        <c:majorGridlines/>
        <c:numFmt formatCode="0.0" sourceLinked="1"/>
        <c:tickLblPos val="nextTo"/>
        <c:crossAx val="977309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title>
      <c:tx>
        <c:rich>
          <a:bodyPr/>
          <a:lstStyle/>
          <a:p>
            <a:pPr>
              <a:defRPr/>
            </a:pPr>
            <a:r>
              <a:rPr lang="en-GB"/>
              <a:t>Erfolgreiches</a:t>
            </a:r>
            <a:r>
              <a:rPr lang="en-GB" baseline="0"/>
              <a:t> Schuldenbereinigungsplanverfahren</a:t>
            </a:r>
            <a:endParaRPr lang="en-US"/>
          </a:p>
        </c:rich>
      </c:tx>
      <c:layout/>
    </c:title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Daten!$B$38</c:f>
              <c:strCache>
                <c:ptCount val="1"/>
                <c:pt idx="0">
                  <c:v>Mecklenburg-Vorpommern (nur Fälle mit Zustimmungsersetzung)</c:v>
                </c:pt>
              </c:strCache>
            </c:strRef>
          </c:tx>
          <c:spPr>
            <a:solidFill>
              <a:srgbClr val="C0504D"/>
            </a:solidFill>
          </c:spPr>
          <c:dLbls>
            <c:showVal val="1"/>
          </c:dLbls>
          <c:cat>
            <c:numRef>
              <c:f>Daten!$A$39:$A$47</c:f>
              <c:numCache>
                <c:formatCode>General</c:formatCode>
                <c:ptCount val="9"/>
                <c:pt idx="0">
                  <c:v>2008</c:v>
                </c:pt>
                <c:pt idx="1">
                  <c:v>2007</c:v>
                </c:pt>
                <c:pt idx="2">
                  <c:v>2006</c:v>
                </c:pt>
                <c:pt idx="3">
                  <c:v>2005</c:v>
                </c:pt>
                <c:pt idx="4">
                  <c:v>2004</c:v>
                </c:pt>
                <c:pt idx="5">
                  <c:v>2003</c:v>
                </c:pt>
                <c:pt idx="6">
                  <c:v>2002</c:v>
                </c:pt>
                <c:pt idx="7">
                  <c:v>2001</c:v>
                </c:pt>
                <c:pt idx="8">
                  <c:v>2000</c:v>
                </c:pt>
              </c:numCache>
            </c:numRef>
          </c:cat>
          <c:val>
            <c:numRef>
              <c:f>Daten!$B$39:$B$47</c:f>
              <c:numCache>
                <c:formatCode>General</c:formatCode>
                <c:ptCount val="9"/>
                <c:pt idx="0">
                  <c:v>57</c:v>
                </c:pt>
                <c:pt idx="1">
                  <c:v>36</c:v>
                </c:pt>
                <c:pt idx="2">
                  <c:v>47</c:v>
                </c:pt>
                <c:pt idx="3">
                  <c:v>39</c:v>
                </c:pt>
                <c:pt idx="4">
                  <c:v>36</c:v>
                </c:pt>
                <c:pt idx="5">
                  <c:v>23</c:v>
                </c:pt>
                <c:pt idx="6">
                  <c:v>20</c:v>
                </c:pt>
                <c:pt idx="7">
                  <c:v>65</c:v>
                </c:pt>
                <c:pt idx="8">
                  <c:v>41</c:v>
                </c:pt>
              </c:numCache>
            </c:numRef>
          </c:val>
        </c:ser>
        <c:ser>
          <c:idx val="1"/>
          <c:order val="1"/>
          <c:tx>
            <c:strRef>
              <c:f>Daten!$C$38</c:f>
              <c:strCache>
                <c:ptCount val="1"/>
                <c:pt idx="0">
                  <c:v>Rheinland-Pfalz</c:v>
                </c:pt>
              </c:strCache>
            </c:strRef>
          </c:tx>
          <c:spPr>
            <a:solidFill>
              <a:srgbClr val="9BBB59"/>
            </a:solidFill>
          </c:spPr>
          <c:dLbls>
            <c:showVal val="1"/>
          </c:dLbls>
          <c:cat>
            <c:numRef>
              <c:f>Daten!$A$39:$A$47</c:f>
              <c:numCache>
                <c:formatCode>General</c:formatCode>
                <c:ptCount val="9"/>
                <c:pt idx="0">
                  <c:v>2008</c:v>
                </c:pt>
                <c:pt idx="1">
                  <c:v>2007</c:v>
                </c:pt>
                <c:pt idx="2">
                  <c:v>2006</c:v>
                </c:pt>
                <c:pt idx="3">
                  <c:v>2005</c:v>
                </c:pt>
                <c:pt idx="4">
                  <c:v>2004</c:v>
                </c:pt>
                <c:pt idx="5">
                  <c:v>2003</c:v>
                </c:pt>
                <c:pt idx="6">
                  <c:v>2002</c:v>
                </c:pt>
                <c:pt idx="7">
                  <c:v>2001</c:v>
                </c:pt>
                <c:pt idx="8">
                  <c:v>2000</c:v>
                </c:pt>
              </c:numCache>
            </c:numRef>
          </c:cat>
          <c:val>
            <c:numRef>
              <c:f>Daten!$C$39:$C$47</c:f>
              <c:numCache>
                <c:formatCode>General</c:formatCode>
                <c:ptCount val="9"/>
                <c:pt idx="0" formatCode="0">
                  <c:v>224</c:v>
                </c:pt>
                <c:pt idx="1">
                  <c:v>232</c:v>
                </c:pt>
                <c:pt idx="2">
                  <c:v>345</c:v>
                </c:pt>
                <c:pt idx="3">
                  <c:v>250</c:v>
                </c:pt>
                <c:pt idx="4">
                  <c:v>236</c:v>
                </c:pt>
                <c:pt idx="5">
                  <c:v>163</c:v>
                </c:pt>
                <c:pt idx="6">
                  <c:v>171</c:v>
                </c:pt>
                <c:pt idx="7">
                  <c:v>142</c:v>
                </c:pt>
                <c:pt idx="8">
                  <c:v>86</c:v>
                </c:pt>
              </c:numCache>
            </c:numRef>
          </c:val>
        </c:ser>
        <c:ser>
          <c:idx val="2"/>
          <c:order val="2"/>
          <c:tx>
            <c:strRef>
              <c:f>Daten!$D$38</c:f>
              <c:strCache>
                <c:ptCount val="1"/>
                <c:pt idx="0">
                  <c:v>Berlin </c:v>
                </c:pt>
              </c:strCache>
            </c:strRef>
          </c:tx>
          <c:spPr>
            <a:solidFill>
              <a:schemeClr val="accent1"/>
            </a:solidFill>
          </c:spPr>
          <c:dLbls>
            <c:showVal val="1"/>
          </c:dLbls>
          <c:cat>
            <c:numRef>
              <c:f>Daten!$A$39:$A$47</c:f>
              <c:numCache>
                <c:formatCode>General</c:formatCode>
                <c:ptCount val="9"/>
                <c:pt idx="0">
                  <c:v>2008</c:v>
                </c:pt>
                <c:pt idx="1">
                  <c:v>2007</c:v>
                </c:pt>
                <c:pt idx="2">
                  <c:v>2006</c:v>
                </c:pt>
                <c:pt idx="3">
                  <c:v>2005</c:v>
                </c:pt>
                <c:pt idx="4">
                  <c:v>2004</c:v>
                </c:pt>
                <c:pt idx="5">
                  <c:v>2003</c:v>
                </c:pt>
                <c:pt idx="6">
                  <c:v>2002</c:v>
                </c:pt>
                <c:pt idx="7">
                  <c:v>2001</c:v>
                </c:pt>
                <c:pt idx="8">
                  <c:v>2000</c:v>
                </c:pt>
              </c:numCache>
            </c:numRef>
          </c:cat>
          <c:val>
            <c:numRef>
              <c:f>Daten!$D$39:$D$47</c:f>
              <c:numCache>
                <c:formatCode>General</c:formatCode>
                <c:ptCount val="9"/>
                <c:pt idx="0">
                  <c:v>64</c:v>
                </c:pt>
                <c:pt idx="1">
                  <c:v>53</c:v>
                </c:pt>
                <c:pt idx="2">
                  <c:v>54</c:v>
                </c:pt>
                <c:pt idx="3">
                  <c:v>71</c:v>
                </c:pt>
                <c:pt idx="4">
                  <c:v>73</c:v>
                </c:pt>
                <c:pt idx="5">
                  <c:v>64</c:v>
                </c:pt>
                <c:pt idx="6">
                  <c:v>60</c:v>
                </c:pt>
                <c:pt idx="7">
                  <c:v>62</c:v>
                </c:pt>
                <c:pt idx="8">
                  <c:v>37</c:v>
                </c:pt>
              </c:numCache>
            </c:numRef>
          </c:val>
        </c:ser>
        <c:shape val="box"/>
        <c:axId val="114567808"/>
        <c:axId val="114610944"/>
        <c:axId val="0"/>
      </c:bar3DChart>
      <c:catAx>
        <c:axId val="114567808"/>
        <c:scaling>
          <c:orientation val="maxMin"/>
        </c:scaling>
        <c:axPos val="b"/>
        <c:numFmt formatCode="General" sourceLinked="1"/>
        <c:tickLblPos val="nextTo"/>
        <c:crossAx val="114610944"/>
        <c:crosses val="autoZero"/>
        <c:auto val="1"/>
        <c:lblAlgn val="ctr"/>
        <c:lblOffset val="100"/>
      </c:catAx>
      <c:valAx>
        <c:axId val="114610944"/>
        <c:scaling>
          <c:orientation val="minMax"/>
        </c:scaling>
        <c:axPos val="r"/>
        <c:majorGridlines/>
        <c:numFmt formatCode="General" sourceLinked="1"/>
        <c:tickLblPos val="nextTo"/>
        <c:crossAx val="1145678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2008683289588815"/>
          <c:y val="0.44937095363079621"/>
          <c:w val="0.27157983377077871"/>
          <c:h val="0.24885068533100033"/>
        </c:manualLayout>
      </c:layout>
      <c:txPr>
        <a:bodyPr/>
        <a:lstStyle/>
        <a:p>
          <a:pPr>
            <a:lnSpc>
              <a:spcPct val="100000"/>
            </a:lnSpc>
            <a:defRPr sz="1400"/>
          </a:pPr>
          <a:endParaRPr lang="de-DE"/>
        </a:p>
      </c:txPr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title>
      <c:tx>
        <c:rich>
          <a:bodyPr/>
          <a:lstStyle/>
          <a:p>
            <a:pPr>
              <a:defRPr/>
            </a:pPr>
            <a:r>
              <a:rPr lang="en-GB"/>
              <a:t>Insolvenzantr</a:t>
            </a:r>
            <a:r>
              <a:rPr lang="de-DE" sz="1800" b="1" i="0" u="none" strike="noStrike" baseline="0"/>
              <a:t>ä</a:t>
            </a:r>
            <a:r>
              <a:rPr lang="en-GB"/>
              <a:t>ge</a:t>
            </a:r>
            <a:endParaRPr lang="en-US"/>
          </a:p>
        </c:rich>
      </c:tx>
      <c:layout/>
    </c:title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Daten!$B$50</c:f>
              <c:strCache>
                <c:ptCount val="1"/>
                <c:pt idx="0">
                  <c:v>Mecklenburg-Vorpommern</c:v>
                </c:pt>
              </c:strCache>
            </c:strRef>
          </c:tx>
          <c:spPr>
            <a:solidFill>
              <a:srgbClr val="C0504D"/>
            </a:solidFill>
          </c:spPr>
          <c:dLbls>
            <c:showVal val="1"/>
          </c:dLbls>
          <c:cat>
            <c:numRef>
              <c:f>Daten!$A$51:$A$59</c:f>
              <c:numCache>
                <c:formatCode>General</c:formatCode>
                <c:ptCount val="9"/>
                <c:pt idx="0">
                  <c:v>2008</c:v>
                </c:pt>
                <c:pt idx="1">
                  <c:v>2007</c:v>
                </c:pt>
                <c:pt idx="2">
                  <c:v>2006</c:v>
                </c:pt>
                <c:pt idx="3">
                  <c:v>2005</c:v>
                </c:pt>
                <c:pt idx="4">
                  <c:v>2004</c:v>
                </c:pt>
                <c:pt idx="5">
                  <c:v>2003</c:v>
                </c:pt>
                <c:pt idx="6">
                  <c:v>2002</c:v>
                </c:pt>
                <c:pt idx="7">
                  <c:v>2001</c:v>
                </c:pt>
                <c:pt idx="8">
                  <c:v>2000</c:v>
                </c:pt>
              </c:numCache>
            </c:numRef>
          </c:cat>
          <c:val>
            <c:numRef>
              <c:f>Daten!$B$51:$B$59</c:f>
              <c:numCache>
                <c:formatCode>General</c:formatCode>
                <c:ptCount val="9"/>
                <c:pt idx="0">
                  <c:v>1626</c:v>
                </c:pt>
                <c:pt idx="1">
                  <c:v>1717</c:v>
                </c:pt>
                <c:pt idx="2">
                  <c:v>2088</c:v>
                </c:pt>
                <c:pt idx="3">
                  <c:v>1661</c:v>
                </c:pt>
                <c:pt idx="4">
                  <c:v>1064</c:v>
                </c:pt>
                <c:pt idx="5">
                  <c:v>597</c:v>
                </c:pt>
                <c:pt idx="6">
                  <c:v>340</c:v>
                </c:pt>
                <c:pt idx="7">
                  <c:v>206</c:v>
                </c:pt>
                <c:pt idx="8">
                  <c:v>200</c:v>
                </c:pt>
              </c:numCache>
            </c:numRef>
          </c:val>
        </c:ser>
        <c:ser>
          <c:idx val="1"/>
          <c:order val="1"/>
          <c:tx>
            <c:strRef>
              <c:f>Daten!$C$50</c:f>
              <c:strCache>
                <c:ptCount val="1"/>
                <c:pt idx="0">
                  <c:v>Rheinland-Pfalz</c:v>
                </c:pt>
              </c:strCache>
            </c:strRef>
          </c:tx>
          <c:spPr>
            <a:solidFill>
              <a:srgbClr val="9BBB59"/>
            </a:solidFill>
          </c:spPr>
          <c:dLbls>
            <c:showVal val="1"/>
          </c:dLbls>
          <c:cat>
            <c:numRef>
              <c:f>Daten!$A$51:$A$59</c:f>
              <c:numCache>
                <c:formatCode>General</c:formatCode>
                <c:ptCount val="9"/>
                <c:pt idx="0">
                  <c:v>2008</c:v>
                </c:pt>
                <c:pt idx="1">
                  <c:v>2007</c:v>
                </c:pt>
                <c:pt idx="2">
                  <c:v>2006</c:v>
                </c:pt>
                <c:pt idx="3">
                  <c:v>2005</c:v>
                </c:pt>
                <c:pt idx="4">
                  <c:v>2004</c:v>
                </c:pt>
                <c:pt idx="5">
                  <c:v>2003</c:v>
                </c:pt>
                <c:pt idx="6">
                  <c:v>2002</c:v>
                </c:pt>
                <c:pt idx="7">
                  <c:v>2001</c:v>
                </c:pt>
                <c:pt idx="8">
                  <c:v>2000</c:v>
                </c:pt>
              </c:numCache>
            </c:numRef>
          </c:cat>
          <c:val>
            <c:numRef>
              <c:f>Daten!$C$51:$C$59</c:f>
              <c:numCache>
                <c:formatCode>General</c:formatCode>
                <c:ptCount val="9"/>
                <c:pt idx="0">
                  <c:v>2831</c:v>
                </c:pt>
                <c:pt idx="1">
                  <c:v>4452</c:v>
                </c:pt>
                <c:pt idx="2">
                  <c:v>3117</c:v>
                </c:pt>
                <c:pt idx="3">
                  <c:v>2537</c:v>
                </c:pt>
                <c:pt idx="4">
                  <c:v>2217</c:v>
                </c:pt>
                <c:pt idx="5">
                  <c:v>1936</c:v>
                </c:pt>
                <c:pt idx="6">
                  <c:v>1643</c:v>
                </c:pt>
                <c:pt idx="7">
                  <c:v>833</c:v>
                </c:pt>
                <c:pt idx="8">
                  <c:v>653</c:v>
                </c:pt>
              </c:numCache>
            </c:numRef>
          </c:val>
        </c:ser>
        <c:shape val="box"/>
        <c:axId val="114913280"/>
        <c:axId val="114915200"/>
        <c:axId val="0"/>
      </c:bar3DChart>
      <c:catAx>
        <c:axId val="114913280"/>
        <c:scaling>
          <c:orientation val="maxMin"/>
        </c:scaling>
        <c:axPos val="b"/>
        <c:numFmt formatCode="General" sourceLinked="1"/>
        <c:tickLblPos val="nextTo"/>
        <c:crossAx val="114915200"/>
        <c:crosses val="autoZero"/>
        <c:auto val="1"/>
        <c:lblAlgn val="ctr"/>
        <c:lblOffset val="100"/>
      </c:catAx>
      <c:valAx>
        <c:axId val="114915200"/>
        <c:scaling>
          <c:orientation val="minMax"/>
        </c:scaling>
        <c:axPos val="r"/>
        <c:majorGridlines/>
        <c:numFmt formatCode="General" sourceLinked="1"/>
        <c:tickLblPos val="nextTo"/>
        <c:crossAx val="1149132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D9CF0-071B-4DAA-B26C-34269DE4223B}" type="datetimeFigureOut">
              <a:rPr lang="de-DE" smtClean="0"/>
              <a:pPr/>
              <a:t>09.06.2009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FBF75-7A9A-49E0-A5DF-F5850069C56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BF75-7A9A-49E0-A5DF-F5850069C56A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5717FB-6D14-4A0F-8766-5F0F8AC30B8C}" type="slidenum">
              <a:rPr lang="de-DE"/>
              <a:pPr/>
              <a:t>10</a:t>
            </a:fld>
            <a:endParaRPr lang="de-DE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7F485A-2C03-4EA1-BC9C-771D9C47DC37}" type="slidenum">
              <a:rPr lang="de-DE"/>
              <a:pPr/>
              <a:t>11</a:t>
            </a:fld>
            <a:endParaRPr lang="de-DE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536A3E-CEEE-4E0F-959B-AE4D3EC18305}" type="slidenum">
              <a:rPr lang="de-DE"/>
              <a:pPr/>
              <a:t>12</a:t>
            </a:fld>
            <a:endParaRPr lang="de-DE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BF75-7A9A-49E0-A5DF-F5850069C56A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BF75-7A9A-49E0-A5DF-F5850069C56A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BF75-7A9A-49E0-A5DF-F5850069C56A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BF75-7A9A-49E0-A5DF-F5850069C56A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BF75-7A9A-49E0-A5DF-F5850069C56A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BF75-7A9A-49E0-A5DF-F5850069C56A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BF75-7A9A-49E0-A5DF-F5850069C56A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BF75-7A9A-49E0-A5DF-F5850069C56A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8C42A-661E-47F2-9FAA-F9DBDDF61A08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8C42A-661E-47F2-9FAA-F9DBDDF61A08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8C42A-661E-47F2-9FAA-F9DBDDF61A08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8C42A-661E-47F2-9FAA-F9DBDDF61A08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BF75-7A9A-49E0-A5DF-F5850069C56A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BF75-7A9A-49E0-A5DF-F5850069C56A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BF75-7A9A-49E0-A5DF-F5850069C56A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BF75-7A9A-49E0-A5DF-F5850069C56A}" type="slidenum">
              <a:rPr lang="de-DE" smtClean="0"/>
              <a:pPr/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BF75-7A9A-49E0-A5DF-F5850069C56A}" type="slidenum">
              <a:rPr lang="de-DE" smtClean="0"/>
              <a:pPr/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E0E1C-704D-445B-AB13-622FD97F90C4}" type="slidenum">
              <a:rPr lang="de-DE"/>
              <a:pPr/>
              <a:t>29</a:t>
            </a:fld>
            <a:endParaRPr lang="de-DE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30CB55-DDD4-465B-A84E-7F6E3D88F06F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mtClean="0"/>
              <a:t>Bedrohung: kommerzielle Regulierer argumentieren mit Nullmonaten in der Wartezeitfrage (38 Tage im Durchschnitt M-V)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31CCC1-287D-4B48-9AA1-68DFA13F583B}" type="slidenum">
              <a:rPr lang="de-DE"/>
              <a:pPr/>
              <a:t>30</a:t>
            </a:fld>
            <a:endParaRPr lang="de-DE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C63655-C52A-4635-87D8-A6205301CA78}" type="slidenum">
              <a:rPr lang="de-DE"/>
              <a:pPr/>
              <a:t>31</a:t>
            </a:fld>
            <a:endParaRPr lang="de-DE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ED840A-0831-44F5-A29A-DD35746C10E8}" type="slidenum">
              <a:rPr lang="de-DE"/>
              <a:pPr/>
              <a:t>32</a:t>
            </a:fld>
            <a:endParaRPr lang="de-DE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F3998-B646-43BF-84E0-7E9638987E4F}" type="slidenum">
              <a:rPr lang="de-DE"/>
              <a:pPr/>
              <a:t>33</a:t>
            </a:fld>
            <a:endParaRPr lang="de-DE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92E94-92F0-4502-9821-EAAC7990D620}" type="slidenum">
              <a:rPr lang="de-DE"/>
              <a:pPr/>
              <a:t>34</a:t>
            </a:fld>
            <a:endParaRPr lang="de-DE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BB32E-34A2-4D9E-9055-0AA026C322D4}" type="slidenum">
              <a:rPr lang="de-DE"/>
              <a:pPr/>
              <a:t>35</a:t>
            </a:fld>
            <a:endParaRPr lang="de-DE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963C1-74A4-42BE-91E7-E483E7C39B76}" type="slidenum">
              <a:rPr lang="de-DE"/>
              <a:pPr/>
              <a:t>4</a:t>
            </a:fld>
            <a:endParaRPr lang="de-DE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BF75-7A9A-49E0-A5DF-F5850069C56A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F1DFA5-384A-416D-8F3B-3490EC3712AC}" type="slidenum">
              <a:rPr lang="de-DE"/>
              <a:pPr/>
              <a:t>6</a:t>
            </a:fld>
            <a:endParaRPr lang="de-DE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518830-AE6E-4A08-9BCD-1C2ED449166B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541BB-2BE6-4AC8-AFD1-FDD283516EFF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681" y="4343436"/>
            <a:ext cx="5488640" cy="4114143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E45F9-7909-4A13-A3DD-E63ED9A483FC}" type="slidenum">
              <a:rPr lang="de-DE"/>
              <a:pPr/>
              <a:t>9</a:t>
            </a:fld>
            <a:endParaRPr lang="de-DE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33A86-F416-4022-BD81-D5473AD41740}" type="datetimeFigureOut">
              <a:rPr lang="de-DE" smtClean="0"/>
              <a:pPr/>
              <a:t>09.06.2009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48C0-BFE5-45E5-B018-0FB292F5C78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33A86-F416-4022-BD81-D5473AD41740}" type="datetimeFigureOut">
              <a:rPr lang="de-DE" smtClean="0"/>
              <a:pPr/>
              <a:t>09.06.2009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48C0-BFE5-45E5-B018-0FB292F5C78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33A86-F416-4022-BD81-D5473AD41740}" type="datetimeFigureOut">
              <a:rPr lang="de-DE" smtClean="0"/>
              <a:pPr/>
              <a:t>09.06.2009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48C0-BFE5-45E5-B018-0FB292F5C78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33A86-F416-4022-BD81-D5473AD41740}" type="datetimeFigureOut">
              <a:rPr lang="de-DE" smtClean="0"/>
              <a:pPr/>
              <a:t>09.06.2009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48C0-BFE5-45E5-B018-0FB292F5C78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65938" y="115888"/>
            <a:ext cx="1820862" cy="60102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403350" y="115888"/>
            <a:ext cx="5310188" cy="60102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33A86-F416-4022-BD81-D5473AD41740}" type="datetimeFigureOut">
              <a:rPr lang="de-DE" smtClean="0"/>
              <a:pPr/>
              <a:t>09.06.2009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48C0-BFE5-45E5-B018-0FB292F5C78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3A86-F416-4022-BD81-D5473AD41740}" type="datetimeFigureOut">
              <a:rPr lang="de-DE" smtClean="0"/>
              <a:pPr/>
              <a:t>09.06.2009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48C0-BFE5-45E5-B018-0FB292F5C78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33A86-F416-4022-BD81-D5473AD41740}" type="datetimeFigureOut">
              <a:rPr lang="de-DE" smtClean="0"/>
              <a:pPr/>
              <a:t>09.06.2009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48C0-BFE5-45E5-B018-0FB292F5C782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3A86-F416-4022-BD81-D5473AD41740}" type="datetimeFigureOut">
              <a:rPr lang="de-DE" smtClean="0"/>
              <a:pPr/>
              <a:t>09.06.2009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48C0-BFE5-45E5-B018-0FB292F5C782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3A86-F416-4022-BD81-D5473AD41740}" type="datetimeFigureOut">
              <a:rPr lang="de-DE" smtClean="0"/>
              <a:pPr/>
              <a:t>09.06.2009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48C0-BFE5-45E5-B018-0FB292F5C78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33A86-F416-4022-BD81-D5473AD41740}" type="datetimeFigureOut">
              <a:rPr lang="de-DE" smtClean="0"/>
              <a:pPr/>
              <a:t>09.06.2009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48C0-BFE5-45E5-B018-0FB292F5C782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33A86-F416-4022-BD81-D5473AD41740}" type="datetimeFigureOut">
              <a:rPr lang="de-DE" smtClean="0"/>
              <a:pPr/>
              <a:t>09.06.2009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48C0-BFE5-45E5-B018-0FB292F5C78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3A86-F416-4022-BD81-D5473AD41740}" type="datetimeFigureOut">
              <a:rPr lang="de-DE" smtClean="0"/>
              <a:pPr/>
              <a:t>09.06.2009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48C0-BFE5-45E5-B018-0FB292F5C78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03350" y="1484313"/>
            <a:ext cx="3565525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21275" y="1484313"/>
            <a:ext cx="3565525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33A86-F416-4022-BD81-D5473AD41740}" type="datetimeFigureOut">
              <a:rPr lang="de-DE" smtClean="0"/>
              <a:pPr/>
              <a:t>09.06.2009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48C0-BFE5-45E5-B018-0FB292F5C78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33A86-F416-4022-BD81-D5473AD41740}" type="datetimeFigureOut">
              <a:rPr lang="de-DE" smtClean="0"/>
              <a:pPr/>
              <a:t>09.06.2009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48C0-BFE5-45E5-B018-0FB292F5C78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33A86-F416-4022-BD81-D5473AD41740}" type="datetimeFigureOut">
              <a:rPr lang="de-DE" smtClean="0"/>
              <a:pPr/>
              <a:t>09.06.2009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48C0-BFE5-45E5-B018-0FB292F5C78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33A86-F416-4022-BD81-D5473AD41740}" type="datetimeFigureOut">
              <a:rPr lang="de-DE" smtClean="0"/>
              <a:pPr/>
              <a:t>09.06.2009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48C0-BFE5-45E5-B018-0FB292F5C78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33A86-F416-4022-BD81-D5473AD41740}" type="datetimeFigureOut">
              <a:rPr lang="de-DE" smtClean="0"/>
              <a:pPr/>
              <a:t>09.06.2009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48C0-BFE5-45E5-B018-0FB292F5C78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33A86-F416-4022-BD81-D5473AD41740}" type="datetimeFigureOut">
              <a:rPr lang="de-DE" smtClean="0"/>
              <a:pPr/>
              <a:t>09.06.2009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48C0-BFE5-45E5-B018-0FB292F5C78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33A86-F416-4022-BD81-D5473AD41740}" type="datetimeFigureOut">
              <a:rPr lang="de-DE" smtClean="0"/>
              <a:pPr/>
              <a:t>09.06.2009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48C0-BFE5-45E5-B018-0FB292F5C78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65938" y="115888"/>
            <a:ext cx="1820862" cy="60102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403350" y="115888"/>
            <a:ext cx="5310188" cy="60102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33A86-F416-4022-BD81-D5473AD41740}" type="datetimeFigureOut">
              <a:rPr lang="de-DE" smtClean="0"/>
              <a:pPr/>
              <a:t>09.06.2009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48C0-BFE5-45E5-B018-0FB292F5C78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3A86-F416-4022-BD81-D5473AD41740}" type="datetimeFigureOut">
              <a:rPr lang="de-DE" smtClean="0"/>
              <a:pPr/>
              <a:t>09.06.2009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48C0-BFE5-45E5-B018-0FB292F5C78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33A86-F416-4022-BD81-D5473AD41740}" type="datetimeFigureOut">
              <a:rPr lang="de-DE" smtClean="0"/>
              <a:pPr/>
              <a:t>09.06.2009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48C0-BFE5-45E5-B018-0FB292F5C782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33A86-F416-4022-BD81-D5473AD41740}" type="datetimeFigureOut">
              <a:rPr lang="de-DE" smtClean="0"/>
              <a:pPr/>
              <a:t>09.06.2009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48C0-BFE5-45E5-B018-0FB292F5C78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03350" y="1484313"/>
            <a:ext cx="3565525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21275" y="1484313"/>
            <a:ext cx="3565525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33A86-F416-4022-BD81-D5473AD41740}" type="datetimeFigureOut">
              <a:rPr lang="de-DE" smtClean="0"/>
              <a:pPr/>
              <a:t>09.06.2009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48C0-BFE5-45E5-B018-0FB292F5C78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33A86-F416-4022-BD81-D5473AD41740}" type="datetimeFigureOut">
              <a:rPr lang="de-DE" smtClean="0"/>
              <a:pPr/>
              <a:t>09.06.2009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48C0-BFE5-45E5-B018-0FB292F5C78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33A86-F416-4022-BD81-D5473AD41740}" type="datetimeFigureOut">
              <a:rPr lang="de-DE" smtClean="0"/>
              <a:pPr/>
              <a:t>09.06.2009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48C0-BFE5-45E5-B018-0FB292F5C78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33A86-F416-4022-BD81-D5473AD41740}" type="datetimeFigureOut">
              <a:rPr lang="de-DE" smtClean="0"/>
              <a:pPr/>
              <a:t>09.06.2009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48C0-BFE5-45E5-B018-0FB292F5C78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15888"/>
            <a:ext cx="72834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1484313"/>
            <a:ext cx="728345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8833A86-F416-4022-BD81-D5473AD41740}" type="datetimeFigureOut">
              <a:rPr lang="de-DE" smtClean="0"/>
              <a:pPr/>
              <a:t>09.06.2009</a:t>
            </a:fld>
            <a:endParaRPr lang="de-DE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0548C0-BFE5-45E5-B018-0FB292F5C78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900113" y="63500"/>
            <a:ext cx="71437" cy="666908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692150"/>
            <a:ext cx="9144000" cy="730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28681" name="Picture 9" descr="logo_sfz grau neu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0825" y="115888"/>
            <a:ext cx="576263" cy="5524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15888"/>
            <a:ext cx="72834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1484313"/>
            <a:ext cx="728345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8833A86-F416-4022-BD81-D5473AD41740}" type="datetimeFigureOut">
              <a:rPr lang="de-DE" smtClean="0"/>
              <a:pPr/>
              <a:t>09.06.2009</a:t>
            </a:fld>
            <a:endParaRPr lang="de-DE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0548C0-BFE5-45E5-B018-0FB292F5C78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900113" y="63500"/>
            <a:ext cx="71437" cy="666908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692150"/>
            <a:ext cx="9144000" cy="730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28681" name="Picture 9" descr="logo_sfz grau neu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0825" y="115888"/>
            <a:ext cx="576263" cy="5524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.xml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5880" y="1857364"/>
            <a:ext cx="7772400" cy="1323439"/>
          </a:xfrm>
        </p:spPr>
        <p:txBody>
          <a:bodyPr>
            <a:spAutoFit/>
          </a:bodyPr>
          <a:lstStyle/>
          <a:p>
            <a:r>
              <a:rPr lang="de-DE" sz="4000" dirty="0" smtClean="0">
                <a:solidFill>
                  <a:srgbClr val="373737"/>
                </a:solidFill>
                <a:latin typeface="Arial Baltic"/>
              </a:rPr>
              <a:t>Das Verbraucherinsolvenzverfahren -</a:t>
            </a:r>
            <a:endParaRPr lang="de-DE" sz="4000" dirty="0">
              <a:solidFill>
                <a:srgbClr val="373737"/>
              </a:solidFill>
              <a:latin typeface="Arial Baltic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373737"/>
                </a:solidFill>
                <a:latin typeface="Arial Baltic"/>
              </a:rPr>
              <a:t>ein Baustein der sozialen Schuldnerberatung und konkrete Perspektive für Überschuldete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42976" y="6245225"/>
            <a:ext cx="7000924" cy="476250"/>
          </a:xfrm>
        </p:spPr>
        <p:txBody>
          <a:bodyPr/>
          <a:lstStyle/>
          <a:p>
            <a:r>
              <a:rPr lang="de-DE" dirty="0" smtClean="0"/>
              <a:t>Fachtagung „10 Jahre Verbraucherinsolvenzverfahren“ Husum 10.06.2009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48C0-BFE5-45E5-B018-0FB292F5C782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285852" y="21429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Werner Sanio – Schuldnerfachberatungszentrum Mainz / BAG-SB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44450"/>
            <a:ext cx="7283450" cy="504825"/>
          </a:xfrm>
        </p:spPr>
        <p:txBody>
          <a:bodyPr/>
          <a:lstStyle/>
          <a:p>
            <a:r>
              <a:rPr lang="de-DE" sz="2400" b="1">
                <a:solidFill>
                  <a:srgbClr val="373737"/>
                </a:solidFill>
              </a:rPr>
              <a:t>Wirkungen von Schuldnerberatung I</a:t>
            </a:r>
            <a:endParaRPr lang="de-DE" sz="280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AA39-8680-4CDB-8506-3BE99F8E6C7A}" type="slidenum">
              <a:rPr lang="de-DE"/>
              <a:pPr/>
              <a:t>10</a:t>
            </a:fld>
            <a:r>
              <a:rPr lang="de-DE" dirty="0"/>
              <a:t> </a:t>
            </a:r>
          </a:p>
        </p:txBody>
      </p:sp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844675"/>
            <a:ext cx="7488237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3541" name="Rectangle 5"/>
          <p:cNvSpPr>
            <a:spLocks noChangeArrowheads="1"/>
          </p:cNvSpPr>
          <p:nvPr/>
        </p:nvSpPr>
        <p:spPr bwMode="auto">
          <a:xfrm>
            <a:off x="1547813" y="5589588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Symbol" pitchFamily="18" charset="2"/>
              <a:buNone/>
              <a:tabLst>
                <a:tab pos="457200" algn="l"/>
              </a:tabLst>
            </a:pPr>
            <a:r>
              <a:rPr lang="de-DE" sz="1200"/>
              <a:t>Diakonisches Werk der Ev.luth. Landeskirche Hannover (Hg.): </a:t>
            </a:r>
            <a:br>
              <a:rPr lang="de-DE" sz="1200"/>
            </a:br>
            <a:r>
              <a:rPr lang="de-DE" sz="1200"/>
              <a:t>Diakonische Schuldnerberatung in der Sicht ihrer Klienten. Ergebnisse einer Befragung, Hannover 2006</a:t>
            </a:r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1474788" y="1341438"/>
            <a:ext cx="7273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solidFill>
                  <a:schemeClr val="tx2"/>
                </a:solidFill>
              </a:rPr>
              <a:t>Psychische Stabilisierung durch Schuldnerberatung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908050"/>
            <a:ext cx="7283450" cy="504825"/>
          </a:xfrm>
        </p:spPr>
        <p:txBody>
          <a:bodyPr>
            <a:normAutofit fontScale="90000"/>
          </a:bodyPr>
          <a:lstStyle/>
          <a:p>
            <a:r>
              <a:rPr lang="de-DE" sz="2000" b="1"/>
              <a:t>Verhalten gegenüber Gläubigern </a:t>
            </a:r>
            <a:br>
              <a:rPr lang="de-DE" sz="2000" b="1"/>
            </a:br>
            <a:r>
              <a:rPr lang="de-DE" sz="2000"/>
              <a:t>(nach Schuldnerberatung)</a:t>
            </a:r>
            <a:r>
              <a:rPr lang="de-DE" sz="2000" b="1"/>
              <a:t> </a:t>
            </a:r>
          </a:p>
        </p:txBody>
      </p:sp>
      <p:pic>
        <p:nvPicPr>
          <p:cNvPr id="1955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6375" y="1511300"/>
            <a:ext cx="7226300" cy="4294188"/>
          </a:xfrm>
          <a:noFill/>
          <a:ln/>
        </p:spPr>
      </p:pic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E8D3-9FD2-413D-88D8-BCF8BD8BF0F3}" type="slidenum">
              <a:rPr lang="de-DE"/>
              <a:pPr/>
              <a:t>11</a:t>
            </a:fld>
            <a:r>
              <a:rPr lang="de-DE" dirty="0"/>
              <a:t> 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1547813" y="5805488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Symbol" pitchFamily="18" charset="2"/>
              <a:buNone/>
              <a:tabLst>
                <a:tab pos="457200" algn="l"/>
              </a:tabLst>
            </a:pPr>
            <a:r>
              <a:rPr lang="de-DE" sz="1200"/>
              <a:t>Diakonisches Werk der Ev.luth. Landeskirche Hannover (Hg.): </a:t>
            </a:r>
            <a:br>
              <a:rPr lang="de-DE" sz="1200"/>
            </a:br>
            <a:r>
              <a:rPr lang="de-DE" sz="1200"/>
              <a:t>Diakonische Schuldnerberatung in der Sicht ihrer Klienten. Ergebnisse einer Befragung, Hannover 2006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1403350" y="115888"/>
            <a:ext cx="7283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sz="2400" b="1">
                <a:solidFill>
                  <a:srgbClr val="373737"/>
                </a:solidFill>
              </a:rPr>
              <a:t>Wirkungen von Schuldnerberatung II</a:t>
            </a:r>
            <a:endParaRPr lang="de-DE" sz="28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643182"/>
            <a:ext cx="7499372" cy="192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572008"/>
            <a:ext cx="7499372" cy="184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855184"/>
            <a:ext cx="7499372" cy="18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7639" name="Rectangle 7"/>
          <p:cNvSpPr>
            <a:spLocks noChangeArrowheads="1"/>
          </p:cNvSpPr>
          <p:nvPr/>
        </p:nvSpPr>
        <p:spPr bwMode="auto">
          <a:xfrm>
            <a:off x="1403350" y="44450"/>
            <a:ext cx="7283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sz="2400" b="1">
                <a:solidFill>
                  <a:srgbClr val="373737"/>
                </a:solidFill>
              </a:rPr>
              <a:t>Wirkungen von Schuldnerberatung III</a:t>
            </a:r>
            <a:endParaRPr lang="de-DE" sz="28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48C0-BFE5-45E5-B018-0FB292F5C782}" type="slidenum">
              <a:rPr lang="de-DE" smtClean="0"/>
              <a:pPr/>
              <a:t>13</a:t>
            </a:fld>
            <a:endParaRPr lang="de-DE"/>
          </a:p>
        </p:txBody>
      </p:sp>
      <p:graphicFrame>
        <p:nvGraphicFramePr>
          <p:cNvPr id="5" name="Diagramm 4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48C0-BFE5-45E5-B018-0FB292F5C782}" type="slidenum">
              <a:rPr lang="de-DE" smtClean="0"/>
              <a:pPr/>
              <a:t>14</a:t>
            </a:fld>
            <a:endParaRPr lang="de-DE"/>
          </a:p>
        </p:txBody>
      </p:sp>
      <p:graphicFrame>
        <p:nvGraphicFramePr>
          <p:cNvPr id="7" name="Diagramm 6"/>
          <p:cNvGraphicFramePr>
            <a:graphicFrameLocks/>
          </p:cNvGraphicFramePr>
          <p:nvPr/>
        </p:nvGraphicFramePr>
        <p:xfrm>
          <a:off x="0" y="1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48C0-BFE5-45E5-B018-0FB292F5C782}" type="slidenum">
              <a:rPr lang="de-DE" smtClean="0"/>
              <a:pPr/>
              <a:t>15</a:t>
            </a:fld>
            <a:endParaRPr lang="de-DE"/>
          </a:p>
        </p:txBody>
      </p:sp>
      <p:graphicFrame>
        <p:nvGraphicFramePr>
          <p:cNvPr id="7" name="Diagramm 6"/>
          <p:cNvGraphicFramePr>
            <a:graphicFrameLocks/>
          </p:cNvGraphicFramePr>
          <p:nvPr/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48C0-BFE5-45E5-B018-0FB292F5C782}" type="slidenum">
              <a:rPr lang="de-DE" smtClean="0"/>
              <a:pPr/>
              <a:t>16</a:t>
            </a:fld>
            <a:endParaRPr lang="de-DE"/>
          </a:p>
        </p:txBody>
      </p:sp>
      <p:graphicFrame>
        <p:nvGraphicFramePr>
          <p:cNvPr id="7" name="Diagramm 6"/>
          <p:cNvGraphicFramePr>
            <a:graphicFrameLocks/>
          </p:cNvGraphicFramePr>
          <p:nvPr/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48C0-BFE5-45E5-B018-0FB292F5C782}" type="slidenum">
              <a:rPr lang="de-DE" smtClean="0"/>
              <a:pPr/>
              <a:t>17</a:t>
            </a:fld>
            <a:endParaRPr lang="de-DE"/>
          </a:p>
        </p:txBody>
      </p:sp>
      <p:graphicFrame>
        <p:nvGraphicFramePr>
          <p:cNvPr id="7" name="Diagramm 6"/>
          <p:cNvGraphicFramePr>
            <a:graphicFrameLocks/>
          </p:cNvGraphicFramePr>
          <p:nvPr/>
        </p:nvGraphicFramePr>
        <p:xfrm>
          <a:off x="0" y="1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48C0-BFE5-45E5-B018-0FB292F5C782}" type="slidenum">
              <a:rPr lang="de-DE" smtClean="0"/>
              <a:pPr/>
              <a:t>18</a:t>
            </a:fld>
            <a:endParaRPr lang="de-DE"/>
          </a:p>
        </p:txBody>
      </p:sp>
      <p:graphicFrame>
        <p:nvGraphicFramePr>
          <p:cNvPr id="8" name="Diagramm 7"/>
          <p:cNvGraphicFramePr>
            <a:graphicFrameLocks/>
          </p:cNvGraphicFramePr>
          <p:nvPr/>
        </p:nvGraphicFramePr>
        <p:xfrm>
          <a:off x="0" y="1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7318" y="142852"/>
            <a:ext cx="7772400" cy="461665"/>
          </a:xfrm>
        </p:spPr>
        <p:txBody>
          <a:bodyPr>
            <a:spAutoFit/>
          </a:bodyPr>
          <a:lstStyle/>
          <a:p>
            <a:pPr indent="363538" algn="l"/>
            <a:r>
              <a:rPr lang="de-DE" sz="2400" b="1" dirty="0" smtClean="0">
                <a:solidFill>
                  <a:srgbClr val="373737"/>
                </a:solidFill>
              </a:rPr>
              <a:t>Verbraucherinsolvenz – eine Bilanz im Zeitraffer</a:t>
            </a:r>
            <a:endParaRPr lang="de-DE" sz="2400" dirty="0">
              <a:solidFill>
                <a:srgbClr val="000000"/>
              </a:solidFill>
              <a:latin typeface="Arial Baltic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54126" y="857232"/>
            <a:ext cx="7947030" cy="5286412"/>
          </a:xfrm>
        </p:spPr>
        <p:txBody>
          <a:bodyPr>
            <a:noAutofit/>
          </a:bodyPr>
          <a:lstStyle/>
          <a:p>
            <a:pPr marL="542925" indent="-185738" algn="l">
              <a:lnSpc>
                <a:spcPct val="80000"/>
              </a:lnSpc>
            </a:pPr>
            <a:endParaRPr lang="de-DE" sz="2400" dirty="0"/>
          </a:p>
          <a:p>
            <a:pPr marL="542925" indent="-185738" algn="l">
              <a:buFontTx/>
              <a:buChar char="•"/>
            </a:pPr>
            <a:r>
              <a:rPr lang="de-DE" sz="2400" dirty="0" smtClean="0"/>
              <a:t>Seit 1999: 500.000 Verbraucherinsolvenzverfahren</a:t>
            </a:r>
          </a:p>
          <a:p>
            <a:pPr marL="542925" indent="-185738" algn="l">
              <a:buFontTx/>
              <a:buChar char="•"/>
            </a:pPr>
            <a:r>
              <a:rPr lang="de-DE" sz="2400" dirty="0" smtClean="0"/>
              <a:t>Seit 1999:   50.000 </a:t>
            </a:r>
            <a:r>
              <a:rPr lang="de-DE" sz="2400" dirty="0" smtClean="0"/>
              <a:t>Restschuldbefreiungen</a:t>
            </a:r>
          </a:p>
          <a:p>
            <a:pPr marL="1000125" lvl="1" indent="-185738" algn="l">
              <a:buFontTx/>
              <a:buChar char="•"/>
            </a:pPr>
            <a:r>
              <a:rPr lang="de-DE" sz="2000" dirty="0" smtClean="0"/>
              <a:t>NRW: 1999-2007: </a:t>
            </a:r>
            <a:r>
              <a:rPr lang="de-DE" sz="2000" dirty="0" smtClean="0"/>
              <a:t>knapp  25.000 </a:t>
            </a:r>
            <a:r>
              <a:rPr lang="de-DE" sz="2000" dirty="0" smtClean="0"/>
              <a:t>erfolgreiche AEV </a:t>
            </a:r>
          </a:p>
          <a:p>
            <a:pPr marL="1000125" lvl="1" indent="-185738" algn="l">
              <a:buFontTx/>
              <a:buChar char="•"/>
            </a:pPr>
            <a:r>
              <a:rPr lang="de-DE" sz="2000" dirty="0" smtClean="0"/>
              <a:t>RLP:   2000-2008: 	    </a:t>
            </a:r>
            <a:r>
              <a:rPr lang="de-DE" sz="2000" dirty="0" smtClean="0"/>
              <a:t>  3.179 </a:t>
            </a:r>
            <a:r>
              <a:rPr lang="de-DE" sz="2000" dirty="0" smtClean="0"/>
              <a:t>erfolgreiche </a:t>
            </a:r>
            <a:r>
              <a:rPr lang="de-DE" sz="2000" dirty="0" smtClean="0"/>
              <a:t>AEV</a:t>
            </a:r>
            <a:endParaRPr lang="de-DE" sz="1600" dirty="0" smtClean="0"/>
          </a:p>
          <a:p>
            <a:pPr marL="542925" indent="-185738" algn="l">
              <a:buFontTx/>
              <a:buChar char="•"/>
            </a:pPr>
            <a:r>
              <a:rPr lang="de-DE" sz="2400" dirty="0" smtClean="0"/>
              <a:t>Seit 01.12.2001: </a:t>
            </a:r>
          </a:p>
          <a:p>
            <a:pPr marL="1000125" lvl="1" indent="-185738" algn="l">
              <a:buFontTx/>
              <a:buChar char="•"/>
            </a:pPr>
            <a:r>
              <a:rPr lang="de-DE" sz="1800" dirty="0" smtClean="0"/>
              <a:t>Die Einführung der Kostenstundung bringt Zugang zum Verfahren für alle Überschuldeten, InsO-Zahlen steigen an</a:t>
            </a:r>
          </a:p>
          <a:p>
            <a:pPr marL="1000125" lvl="1" indent="-185738" algn="l">
              <a:buFontTx/>
              <a:buChar char="•"/>
            </a:pPr>
            <a:r>
              <a:rPr lang="de-DE" sz="1800" dirty="0" smtClean="0"/>
              <a:t>Verfahrensdauer bis zur Restschuldbefreiung auf 6 Jahre begrenzt, beginnend mit Eröffnung des Gerichtsverfahrens</a:t>
            </a:r>
          </a:p>
          <a:p>
            <a:pPr marL="1457325" lvl="2" indent="-185738" algn="l">
              <a:buFontTx/>
              <a:buChar char="•"/>
            </a:pPr>
            <a:r>
              <a:rPr lang="de-DE" sz="1800" dirty="0" smtClean="0"/>
              <a:t>allerdings: noch heute einzelne Altfälle (nicht aufgehobener InsO-Altverfahren mit nicht begonnener WVP) </a:t>
            </a:r>
          </a:p>
          <a:p>
            <a:pPr marL="542925" indent="-185738" algn="l">
              <a:buFontTx/>
              <a:buChar char="•"/>
            </a:pPr>
            <a:r>
              <a:rPr lang="de-DE" sz="2400" dirty="0" smtClean="0"/>
              <a:t>Seit 01.01.2002: </a:t>
            </a:r>
          </a:p>
          <a:p>
            <a:pPr marL="1000125" lvl="1" indent="-185738" algn="l">
              <a:buFontTx/>
              <a:buChar char="•"/>
            </a:pPr>
            <a:r>
              <a:rPr lang="de-DE" sz="1800" dirty="0" smtClean="0"/>
              <a:t>Anhebung Pfändungsfreigrenze sichert Existenzminimum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48C0-BFE5-45E5-B018-0FB292F5C782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283450" cy="527030"/>
          </a:xfrm>
        </p:spPr>
        <p:txBody>
          <a:bodyPr/>
          <a:lstStyle/>
          <a:p>
            <a:r>
              <a:rPr lang="de-DE" sz="1800" dirty="0" smtClean="0">
                <a:solidFill>
                  <a:srgbClr val="373737"/>
                </a:solidFill>
                <a:latin typeface="Arial Baltic"/>
              </a:rPr>
              <a:t>Das Verbraucherinsolvenzverfahren - ein Baustein der sozialen Schuldnerberatung und konkrete Perspektive für Überschuldete</a:t>
            </a:r>
            <a:endParaRPr lang="de-DE" sz="18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48C0-BFE5-45E5-B018-0FB292F5C782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071538" y="1142984"/>
            <a:ext cx="757242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Rahmenbedingungen des Überschuldungsproblems privater Haushalte in Deutschland</a:t>
            </a:r>
          </a:p>
          <a:p>
            <a:pPr marL="361950" indent="-361950"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Ursachen, Auslöser und Auswirkungen von Überschuldung</a:t>
            </a:r>
          </a:p>
          <a:p>
            <a:pPr marL="361950" indent="-361950"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Das Beratungsangebot der Schuldnerberatung</a:t>
            </a:r>
          </a:p>
          <a:p>
            <a:pPr marL="361950" indent="-361950"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Wirkungen von Schuldnerberatung </a:t>
            </a:r>
          </a:p>
          <a:p>
            <a:pPr marL="361950" indent="-361950"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Ausgewählte statistische Daten zur Verbraucherinsolvenz 1999-2009</a:t>
            </a:r>
          </a:p>
          <a:p>
            <a:pPr marL="361950" indent="-361950"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1999-2009: (</a:t>
            </a:r>
            <a:r>
              <a:rPr lang="de-DE" sz="2400" dirty="0" err="1" smtClean="0"/>
              <a:t>un</a:t>
            </a:r>
            <a:r>
              <a:rPr lang="de-DE" sz="2400" dirty="0" smtClean="0"/>
              <a:t>-)erfüllte Erwartungen</a:t>
            </a:r>
          </a:p>
          <a:p>
            <a:pPr marL="361950" indent="-361950"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Bedarfsgerechte Angebotsentwicklung der Schuldner- und Insolvenzberatung</a:t>
            </a:r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endParaRPr lang="de-DE">
              <a:solidFill>
                <a:srgbClr val="000000"/>
              </a:solidFill>
              <a:latin typeface="Arial Baltic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1A5B-6BEE-427A-AACE-9B14D0F7AB8E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7" name="Fußzeilenplatzhalter 3"/>
          <p:cNvSpPr txBox="1">
            <a:spLocks/>
          </p:cNvSpPr>
          <p:nvPr/>
        </p:nvSpPr>
        <p:spPr bwMode="auto">
          <a:xfrm>
            <a:off x="357158" y="6065879"/>
            <a:ext cx="7858180" cy="72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 Baltic"/>
                <a:ea typeface="+mn-ea"/>
                <a:cs typeface="+mn-cs"/>
              </a:rPr>
              <a:t>Eine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 Baltic"/>
                <a:ea typeface="+mn-ea"/>
                <a:cs typeface="+mn-cs"/>
              </a:rPr>
              <a:t>Umfrage der LAG-SB Berlin 2006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642951"/>
            <a:ext cx="9065267" cy="542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0" y="680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„Das Verbraucherinsolvenzverfahren - </a:t>
            </a:r>
            <a:r>
              <a:rPr lang="de-DE" b="1" dirty="0" smtClean="0"/>
              <a:t> Eine </a:t>
            </a:r>
            <a:r>
              <a:rPr lang="de-DE" b="1" dirty="0" smtClean="0"/>
              <a:t>Zwischenbilanz aus Schuldnersicht“</a:t>
            </a:r>
            <a:endParaRPr lang="de-DE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73804"/>
            <a:ext cx="8572560" cy="619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1A5B-6BEE-427A-AACE-9B14D0F7AB8E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Fußzeilenplatzhalter 3"/>
          <p:cNvSpPr txBox="1">
            <a:spLocks/>
          </p:cNvSpPr>
          <p:nvPr/>
        </p:nvSpPr>
        <p:spPr bwMode="auto">
          <a:xfrm>
            <a:off x="357158" y="6500834"/>
            <a:ext cx="78581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 Baltic"/>
                <a:ea typeface="+mn-ea"/>
                <a:cs typeface="+mn-cs"/>
              </a:rPr>
              <a:t>Eine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 Baltic"/>
                <a:ea typeface="+mn-ea"/>
                <a:cs typeface="+mn-cs"/>
              </a:rPr>
              <a:t>Umfrage der LAG-SB Berlin 2006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-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„Das Verbraucherinsolvenzverfahren - </a:t>
            </a:r>
            <a:r>
              <a:rPr lang="de-DE" b="1" dirty="0" smtClean="0"/>
              <a:t> Eine </a:t>
            </a:r>
            <a:r>
              <a:rPr lang="de-DE" b="1" dirty="0" smtClean="0"/>
              <a:t>Zwischenbilanz aus Schuldnersicht“</a:t>
            </a:r>
            <a:endParaRPr lang="de-DE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endParaRPr lang="de-DE">
              <a:solidFill>
                <a:srgbClr val="000000"/>
              </a:solidFill>
              <a:latin typeface="Arial Baltic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1A5B-6BEE-427A-AACE-9B14D0F7AB8E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6" name="Fußzeilenplatzhalter 3"/>
          <p:cNvSpPr txBox="1">
            <a:spLocks/>
          </p:cNvSpPr>
          <p:nvPr/>
        </p:nvSpPr>
        <p:spPr bwMode="auto">
          <a:xfrm>
            <a:off x="357158" y="6065879"/>
            <a:ext cx="7858180" cy="72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 Baltic"/>
                <a:ea typeface="+mn-ea"/>
                <a:cs typeface="+mn-cs"/>
              </a:rPr>
              <a:t>Eine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 Baltic"/>
                <a:ea typeface="+mn-ea"/>
                <a:cs typeface="+mn-cs"/>
              </a:rPr>
              <a:t>Umfrage der LAG-SB Berlin 2006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63" y="642942"/>
            <a:ext cx="9038731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0" y="680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„Das Verbraucherinsolvenzverfahren - </a:t>
            </a:r>
            <a:r>
              <a:rPr lang="de-DE" b="1" dirty="0" smtClean="0"/>
              <a:t> Eine </a:t>
            </a:r>
            <a:r>
              <a:rPr lang="de-DE" b="1" dirty="0" smtClean="0"/>
              <a:t>Zwischenbilanz aus Schuldnersicht“</a:t>
            </a:r>
            <a:endParaRPr lang="de-DE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endParaRPr lang="de-DE">
              <a:solidFill>
                <a:srgbClr val="000000"/>
              </a:solidFill>
              <a:latin typeface="Arial Baltic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1A5B-6BEE-427A-AACE-9B14D0F7AB8E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7" name="Fußzeilenplatzhalter 3"/>
          <p:cNvSpPr txBox="1">
            <a:spLocks/>
          </p:cNvSpPr>
          <p:nvPr/>
        </p:nvSpPr>
        <p:spPr bwMode="auto">
          <a:xfrm>
            <a:off x="357158" y="6065879"/>
            <a:ext cx="7858180" cy="72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 Baltic"/>
                <a:ea typeface="+mn-ea"/>
                <a:cs typeface="+mn-cs"/>
              </a:rPr>
              <a:t>Eine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 Baltic"/>
                <a:ea typeface="+mn-ea"/>
                <a:cs typeface="+mn-cs"/>
              </a:rPr>
              <a:t>Umfrage der LAG-SB Berlin 2006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39" y="416060"/>
            <a:ext cx="9046655" cy="422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0" y="680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„Das Verbraucherinsolvenzverfahren - </a:t>
            </a:r>
            <a:r>
              <a:rPr lang="de-DE" b="1" dirty="0" smtClean="0"/>
              <a:t> Eine </a:t>
            </a:r>
            <a:r>
              <a:rPr lang="de-DE" b="1" dirty="0" smtClean="0"/>
              <a:t>Zwischenbilanz aus Schuldnersicht“</a:t>
            </a:r>
            <a:endParaRPr lang="de-DE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48C0-BFE5-45E5-B018-0FB292F5C782}" type="slidenum">
              <a:rPr lang="de-DE" smtClean="0"/>
              <a:pPr/>
              <a:t>24</a:t>
            </a:fld>
            <a:endParaRPr lang="de-DE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 l="3826" t="8163" r="4336" b="7143"/>
          <a:stretch>
            <a:fillRect/>
          </a:stretch>
        </p:blipFill>
        <p:spPr bwMode="auto">
          <a:xfrm>
            <a:off x="-32" y="-24"/>
            <a:ext cx="9096694" cy="629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0" y="655024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Backert</a:t>
            </a:r>
            <a:r>
              <a:rPr lang="de-DE" sz="1400" dirty="0" smtClean="0"/>
              <a:t>, Wolfram: „Leben in den roten Zahlen, Menschen in der Verbraucherinsolvenz“ BAG-SB Fachtagung 2008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857224" y="1571612"/>
            <a:ext cx="7429552" cy="34163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lvl="4"/>
            <a:r>
              <a:rPr lang="de-DE" dirty="0" smtClean="0"/>
              <a:t>																																																								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42910" y="1461206"/>
            <a:ext cx="7929618" cy="369331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sz="2800" dirty="0" smtClean="0"/>
              <a:t>94,9 % der Befragten sind der Meinung:</a:t>
            </a:r>
            <a:br>
              <a:rPr lang="de-DE" sz="2800" dirty="0" smtClean="0"/>
            </a:br>
            <a:r>
              <a:rPr lang="de-DE" sz="2800" dirty="0" smtClean="0"/>
              <a:t>Verbraucherinsolvenz anzumelden, war das Beste gewesen, was sie tun konnten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sz="2800" dirty="0" smtClean="0"/>
              <a:t>87,3 % hätten es ohne ihren Berater nicht in das Verfahren geschafft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sz="2800" dirty="0" smtClean="0"/>
              <a:t>Aber 37,8 % der Befragten sind der Meinung, auch nach Durchlaufen der InsO kein Teil der Gesellschaft zu sein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1538" y="71414"/>
            <a:ext cx="8001056" cy="584775"/>
          </a:xfr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  <a:latin typeface="Arial Baltic"/>
              </a:rPr>
              <a:t>Erwartungen 1999 – Entwicklungen 2009</a:t>
            </a:r>
            <a:endParaRPr lang="de-DE" dirty="0">
              <a:solidFill>
                <a:srgbClr val="000000"/>
              </a:solidFill>
              <a:latin typeface="Arial Baltic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03350" y="857232"/>
            <a:ext cx="7283450" cy="4641850"/>
          </a:xfrm>
        </p:spPr>
        <p:txBody>
          <a:bodyPr/>
          <a:lstStyle/>
          <a:p>
            <a:r>
              <a:rPr lang="de-DE" sz="2400" dirty="0" smtClean="0">
                <a:latin typeface="Arial"/>
              </a:rPr>
              <a:t>Perspektive für aussichtslose Fälle</a:t>
            </a:r>
          </a:p>
          <a:p>
            <a:r>
              <a:rPr lang="de-DE" sz="2400" dirty="0" smtClean="0">
                <a:latin typeface="Arial"/>
              </a:rPr>
              <a:t>Sichere Begleitung aus der Überschuldung durch ein rechtsförmlich strukturiertes Verfahren </a:t>
            </a:r>
          </a:p>
          <a:p>
            <a:r>
              <a:rPr lang="de-DE" sz="2400" dirty="0" smtClean="0">
                <a:latin typeface="Arial"/>
              </a:rPr>
              <a:t>Anspruch Gesetzgeber: AEV hat Vorrang</a:t>
            </a:r>
            <a:endParaRPr lang="de-DE" sz="2400" dirty="0" smtClean="0"/>
          </a:p>
          <a:p>
            <a:r>
              <a:rPr lang="de-DE" sz="2400" dirty="0" smtClean="0"/>
              <a:t>veränderte Anforderungen, die sich für die Beratungspraxis der Schuldnerberatungsstellen aus den Vorschriften der neuen Insolvenzordnung ergeben:</a:t>
            </a:r>
          </a:p>
          <a:p>
            <a:pPr lvl="1"/>
            <a:r>
              <a:rPr lang="de-DE" sz="2000" dirty="0" smtClean="0"/>
              <a:t>Beratung wird rechtsförmlich</a:t>
            </a:r>
          </a:p>
          <a:p>
            <a:pPr lvl="1"/>
            <a:r>
              <a:rPr lang="de-DE" sz="2000" dirty="0" smtClean="0"/>
              <a:t>Ergebnisoffenheit der Beratung eingeschränkt </a:t>
            </a:r>
          </a:p>
          <a:p>
            <a:pPr lvl="1"/>
            <a:r>
              <a:rPr lang="de-DE" sz="2000" dirty="0" smtClean="0"/>
              <a:t>Fallzahlbezogene Finanzierung (auf geringem Niveau)</a:t>
            </a:r>
          </a:p>
          <a:p>
            <a:endParaRPr lang="de-DE" sz="2400" dirty="0" smtClean="0"/>
          </a:p>
          <a:p>
            <a:endParaRPr lang="de-DE" sz="2400" dirty="0" smtClean="0"/>
          </a:p>
          <a:p>
            <a:pPr lvl="1">
              <a:buNone/>
            </a:pPr>
            <a:endParaRPr lang="de-DE" dirty="0" smtClean="0">
              <a:latin typeface="Arial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48C0-BFE5-45E5-B018-0FB292F5C782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976" y="71414"/>
            <a:ext cx="7858180" cy="584775"/>
          </a:xfr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  <a:latin typeface="Arial Baltic"/>
              </a:rPr>
              <a:t>1999-2009 </a:t>
            </a:r>
            <a:r>
              <a:rPr lang="de-DE" dirty="0" smtClean="0">
                <a:solidFill>
                  <a:srgbClr val="000000"/>
                </a:solidFill>
                <a:latin typeface="Arial Baltic"/>
              </a:rPr>
              <a:t>(</a:t>
            </a:r>
            <a:r>
              <a:rPr lang="de-DE" dirty="0" err="1" smtClean="0">
                <a:solidFill>
                  <a:srgbClr val="000000"/>
                </a:solidFill>
                <a:latin typeface="Arial Baltic"/>
              </a:rPr>
              <a:t>u</a:t>
            </a:r>
            <a:r>
              <a:rPr lang="de-DE" dirty="0" err="1" smtClean="0">
                <a:solidFill>
                  <a:srgbClr val="000000"/>
                </a:solidFill>
                <a:latin typeface="Arial Baltic"/>
              </a:rPr>
              <a:t>n</a:t>
            </a:r>
            <a:r>
              <a:rPr lang="de-DE" dirty="0" smtClean="0">
                <a:solidFill>
                  <a:srgbClr val="000000"/>
                </a:solidFill>
                <a:latin typeface="Arial Baltic"/>
              </a:rPr>
              <a:t>-)erfüllte </a:t>
            </a:r>
            <a:r>
              <a:rPr lang="de-DE" dirty="0" smtClean="0">
                <a:solidFill>
                  <a:srgbClr val="000000"/>
                </a:solidFill>
                <a:latin typeface="Arial Baltic"/>
              </a:rPr>
              <a:t>Erwartungen? (1)</a:t>
            </a:r>
            <a:endParaRPr lang="de-DE" dirty="0">
              <a:solidFill>
                <a:srgbClr val="000000"/>
              </a:solidFill>
              <a:latin typeface="Arial Baltic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800" dirty="0" smtClean="0">
                <a:latin typeface="Arial"/>
              </a:rPr>
              <a:t>Schuldenregulierung durch InsO *</a:t>
            </a:r>
          </a:p>
          <a:p>
            <a:pPr lvl="1"/>
            <a:r>
              <a:rPr lang="de-DE" sz="1800" b="1" dirty="0" smtClean="0">
                <a:latin typeface="Arial"/>
              </a:rPr>
              <a:t>Perspektive für aussichtslose Fälle</a:t>
            </a:r>
          </a:p>
          <a:p>
            <a:pPr lvl="2"/>
            <a:r>
              <a:rPr lang="de-DE" sz="1800" dirty="0" smtClean="0">
                <a:latin typeface="Arial"/>
              </a:rPr>
              <a:t>„[…] Ohne </a:t>
            </a:r>
            <a:r>
              <a:rPr lang="de-DE" sz="1800" dirty="0" smtClean="0">
                <a:latin typeface="Arial"/>
              </a:rPr>
              <a:t>die Restschuldbefreiung im Rahmen des Verbraucherinsolvenzverfahrens haben sie keine Aussicht, jemals ihre Schulden los zu werden, da die Gläubiger außergerichtlichen Einigungen nicht zustimmen. </a:t>
            </a:r>
            <a:r>
              <a:rPr lang="de-DE" b="1" dirty="0" smtClean="0">
                <a:latin typeface="Arial"/>
              </a:rPr>
              <a:t>Ihnen bliebe somit nur, wie Frau A. in einem Brief an das zuständige Insolvenzgericht darlegt, die Schuld in Raten bis zum Jahre 2300 abzutragen.</a:t>
            </a:r>
            <a:r>
              <a:rPr lang="de-DE" sz="1800" b="1" dirty="0" smtClean="0">
                <a:latin typeface="Arial"/>
              </a:rPr>
              <a:t> </a:t>
            </a:r>
            <a:r>
              <a:rPr lang="de-DE" sz="1800" dirty="0" smtClean="0">
                <a:latin typeface="Arial"/>
              </a:rPr>
              <a:t>Allerdings fürchte ich, dass hier doch noch einige Zinsen hinzukommen, so dass sich dieser Zeitraum noch verlängern würde.“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124068" y="6245225"/>
            <a:ext cx="4448196" cy="476250"/>
          </a:xfrm>
        </p:spPr>
        <p:txBody>
          <a:bodyPr/>
          <a:lstStyle/>
          <a:p>
            <a:r>
              <a:rPr lang="de-DE" dirty="0" smtClean="0"/>
              <a:t>* Vortrag Sanio JT-SB-Rheinland-Pfalz 1999, S. 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48C0-BFE5-45E5-B018-0FB292F5C782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rot="10800000">
            <a:off x="7358082" y="624352"/>
            <a:ext cx="1714512" cy="2215991"/>
          </a:xfrm>
          <a:prstGeom prst="rect">
            <a:avLst/>
          </a:prstGeom>
          <a:noFill/>
          <a:ln w="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3800" dirty="0" smtClean="0">
                <a:solidFill>
                  <a:srgbClr val="00B050"/>
                </a:solidFill>
                <a:latin typeface="Arial Baltic"/>
                <a:sym typeface="Wingdings"/>
              </a:rPr>
              <a:t></a:t>
            </a:r>
            <a:endParaRPr lang="de-DE" sz="49600" dirty="0">
              <a:solidFill>
                <a:srgbClr val="92D05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1538" y="115888"/>
            <a:ext cx="8001056" cy="455592"/>
          </a:xfrm>
        </p:spPr>
        <p:txBody>
          <a:bodyPr/>
          <a:lstStyle/>
          <a:p>
            <a:r>
              <a:rPr lang="de-DE" dirty="0" smtClean="0">
                <a:solidFill>
                  <a:srgbClr val="000000"/>
                </a:solidFill>
                <a:latin typeface="Arial Baltic"/>
              </a:rPr>
              <a:t>1999-2009 </a:t>
            </a:r>
            <a:r>
              <a:rPr lang="de-DE" dirty="0" smtClean="0">
                <a:solidFill>
                  <a:srgbClr val="000000"/>
                </a:solidFill>
                <a:latin typeface="Arial Baltic"/>
              </a:rPr>
              <a:t>(</a:t>
            </a:r>
            <a:r>
              <a:rPr lang="de-DE" dirty="0" err="1" smtClean="0">
                <a:solidFill>
                  <a:srgbClr val="000000"/>
                </a:solidFill>
                <a:latin typeface="Arial Baltic"/>
              </a:rPr>
              <a:t>u</a:t>
            </a:r>
            <a:r>
              <a:rPr lang="de-DE" dirty="0" err="1" smtClean="0">
                <a:solidFill>
                  <a:srgbClr val="000000"/>
                </a:solidFill>
                <a:latin typeface="Arial Baltic"/>
              </a:rPr>
              <a:t>n</a:t>
            </a:r>
            <a:r>
              <a:rPr lang="de-DE" dirty="0" smtClean="0">
                <a:solidFill>
                  <a:srgbClr val="000000"/>
                </a:solidFill>
                <a:latin typeface="Arial Baltic"/>
              </a:rPr>
              <a:t>-)erfüllte </a:t>
            </a:r>
            <a:r>
              <a:rPr lang="de-DE" dirty="0" smtClean="0">
                <a:solidFill>
                  <a:srgbClr val="000000"/>
                </a:solidFill>
                <a:latin typeface="Arial Baltic"/>
              </a:rPr>
              <a:t>Erwartungen? (2)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48C0-BFE5-45E5-B018-0FB292F5C782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357290" y="1357298"/>
            <a:ext cx="592935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1588"/>
            <a:r>
              <a:rPr lang="de-DE" sz="2400" dirty="0" smtClean="0">
                <a:solidFill>
                  <a:srgbClr val="000000"/>
                </a:solidFill>
                <a:latin typeface="Arial Baltic"/>
              </a:rPr>
              <a:t>„Untersagung </a:t>
            </a:r>
            <a:r>
              <a:rPr lang="de-DE" sz="2400" dirty="0" smtClean="0">
                <a:solidFill>
                  <a:srgbClr val="000000"/>
                </a:solidFill>
                <a:latin typeface="Arial Baltic"/>
              </a:rPr>
              <a:t>der Zwangsvollstreckungsmaßnahmen im außergerichtlichen Einigungsversuch. Hierdurch würde erst die Möglichkeit geschaffen, </a:t>
            </a:r>
            <a:r>
              <a:rPr lang="de-DE" sz="3200" b="1" dirty="0" smtClean="0">
                <a:solidFill>
                  <a:srgbClr val="000000"/>
                </a:solidFill>
                <a:latin typeface="Arial Baltic"/>
              </a:rPr>
              <a:t>in einer nicht durch Zwangsmaßnahmen einzelner Gläubiger belasteten Atmosphäre, sinnvolle und tragfähige Vergleichslösungen auszuhandeln</a:t>
            </a:r>
            <a:r>
              <a:rPr lang="de-DE" sz="2400" dirty="0" smtClean="0">
                <a:solidFill>
                  <a:srgbClr val="000000"/>
                </a:solidFill>
                <a:latin typeface="Arial Baltic"/>
              </a:rPr>
              <a:t>.“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7072330" y="785794"/>
            <a:ext cx="2000264" cy="221599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3800" dirty="0" smtClean="0">
                <a:solidFill>
                  <a:srgbClr val="00B050"/>
                </a:solidFill>
                <a:latin typeface="Arial Baltic"/>
                <a:sym typeface="Wingdings"/>
              </a:rPr>
              <a:t></a:t>
            </a:r>
            <a:endParaRPr lang="de-DE" sz="49600" dirty="0">
              <a:solidFill>
                <a:srgbClr val="92D05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285852" y="857232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/>
              <a:t>Schutz des außergerichtlichen Einigungsversuchs *</a:t>
            </a:r>
            <a:endParaRPr lang="de-DE" sz="2400" b="1" dirty="0"/>
          </a:p>
        </p:txBody>
      </p:sp>
      <p:sp>
        <p:nvSpPr>
          <p:cNvPr id="9" name="Fußzeilenplatzhalter 3"/>
          <p:cNvSpPr txBox="1">
            <a:spLocks/>
          </p:cNvSpPr>
          <p:nvPr/>
        </p:nvSpPr>
        <p:spPr bwMode="auto">
          <a:xfrm>
            <a:off x="2124068" y="6310336"/>
            <a:ext cx="444819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Vortrag Sanio JT-SB-Rheinland-Pfalz 1999, S. 8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0100" y="830268"/>
            <a:ext cx="8001056" cy="455592"/>
          </a:xfrm>
        </p:spPr>
        <p:txBody>
          <a:bodyPr/>
          <a:lstStyle/>
          <a:p>
            <a:r>
              <a:rPr lang="de-DE" sz="2400" b="1" dirty="0" smtClean="0"/>
              <a:t>Zwangsmittel gegen obstruktive Gläubiger *</a:t>
            </a:r>
            <a:endParaRPr lang="de-DE" sz="2400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48C0-BFE5-45E5-B018-0FB292F5C782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142976" y="1285860"/>
            <a:ext cx="671517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/>
            <a:r>
              <a:rPr lang="de-DE" sz="2400" dirty="0" smtClean="0">
                <a:solidFill>
                  <a:srgbClr val="000000"/>
                </a:solidFill>
                <a:latin typeface="Arial Baltic"/>
              </a:rPr>
              <a:t>„Zwangsmittel </a:t>
            </a:r>
            <a:r>
              <a:rPr lang="de-DE" sz="2400" dirty="0" smtClean="0">
                <a:solidFill>
                  <a:srgbClr val="000000"/>
                </a:solidFill>
                <a:latin typeface="Arial Baltic"/>
              </a:rPr>
              <a:t>(auf der Grundlage des Übermaßverbots des BGB) gegen </a:t>
            </a:r>
            <a:r>
              <a:rPr lang="de-DE" sz="2800" b="1" dirty="0" smtClean="0">
                <a:solidFill>
                  <a:srgbClr val="000000"/>
                </a:solidFill>
                <a:latin typeface="Arial Baltic"/>
              </a:rPr>
              <a:t>Gläubiger, die obstruktiv Einigungsversuche ignorieren</a:t>
            </a:r>
            <a:r>
              <a:rPr lang="de-DE" sz="2400" b="1" dirty="0" smtClean="0">
                <a:solidFill>
                  <a:srgbClr val="000000"/>
                </a:solidFill>
                <a:latin typeface="Arial Baltic"/>
              </a:rPr>
              <a:t> </a:t>
            </a:r>
            <a:r>
              <a:rPr lang="de-DE" sz="2400" dirty="0" smtClean="0">
                <a:solidFill>
                  <a:srgbClr val="000000"/>
                </a:solidFill>
                <a:latin typeface="Arial Baltic"/>
              </a:rPr>
              <a:t>und mit ihren Handlungen eine Schuldenregulierung sabotieren. Ein Gläubiger, der um seine Forderung zu sichern, jeden Vergleichsvorschlag zurückweist, </a:t>
            </a:r>
            <a:r>
              <a:rPr lang="de-DE" sz="2800" b="1" dirty="0" smtClean="0">
                <a:solidFill>
                  <a:srgbClr val="000000"/>
                </a:solidFill>
                <a:latin typeface="Arial Baltic"/>
              </a:rPr>
              <a:t>muss durch entsprechende Verfahrensvorschriften an der Sabotage des außergerichtlichen Vergleichs gehindert werden</a:t>
            </a:r>
            <a:r>
              <a:rPr lang="de-DE" sz="2800" dirty="0" smtClean="0">
                <a:solidFill>
                  <a:srgbClr val="000000"/>
                </a:solidFill>
                <a:latin typeface="Arial Baltic"/>
              </a:rPr>
              <a:t>.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7072330" y="785794"/>
            <a:ext cx="2000264" cy="221599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3800" dirty="0" smtClean="0">
                <a:solidFill>
                  <a:srgbClr val="00B050"/>
                </a:solidFill>
                <a:latin typeface="Arial Baltic"/>
                <a:sym typeface="Wingdings"/>
              </a:rPr>
              <a:t></a:t>
            </a:r>
            <a:endParaRPr lang="de-DE" sz="49600" dirty="0">
              <a:solidFill>
                <a:srgbClr val="92D050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1071538" y="115888"/>
            <a:ext cx="8001056" cy="45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altic"/>
                <a:ea typeface="+mj-ea"/>
                <a:cs typeface="+mj-cs"/>
              </a:rPr>
              <a:t>1999-2009 </a:t>
            </a:r>
            <a:r>
              <a:rPr kumimoji="0" 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altic"/>
                <a:ea typeface="+mj-ea"/>
                <a:cs typeface="+mj-cs"/>
              </a:rPr>
              <a:t>(</a:t>
            </a:r>
            <a:r>
              <a:rPr kumimoji="0" lang="de-DE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altic"/>
                <a:ea typeface="+mj-ea"/>
                <a:cs typeface="+mj-cs"/>
              </a:rPr>
              <a:t>un</a:t>
            </a:r>
            <a:r>
              <a:rPr kumimoji="0" 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altic"/>
                <a:ea typeface="+mj-ea"/>
                <a:cs typeface="+mj-cs"/>
              </a:rPr>
              <a:t>-)erfüllte </a:t>
            </a:r>
            <a:r>
              <a:rPr kumimoji="0" 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altic"/>
                <a:ea typeface="+mj-ea"/>
                <a:cs typeface="+mj-cs"/>
              </a:rPr>
              <a:t>Erwartungen? (3)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Fußzeilenplatzhalter 3"/>
          <p:cNvSpPr txBox="1">
            <a:spLocks/>
          </p:cNvSpPr>
          <p:nvPr/>
        </p:nvSpPr>
        <p:spPr bwMode="auto">
          <a:xfrm>
            <a:off x="2124068" y="6245225"/>
            <a:ext cx="444819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Vortrag Sanio JT-SB-Rheinland-Pfalz 1999, S. 8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34938"/>
            <a:ext cx="7993062" cy="519112"/>
          </a:xfrm>
        </p:spPr>
        <p:txBody>
          <a:bodyPr>
            <a:spAutoFit/>
          </a:bodyPr>
          <a:lstStyle/>
          <a:p>
            <a:r>
              <a:rPr lang="de-DE" sz="2800" b="1"/>
              <a:t>Bedarfsgerechte Angebotsentwicklung SB I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092200"/>
            <a:ext cx="7921625" cy="5073650"/>
          </a:xfrm>
        </p:spPr>
        <p:txBody>
          <a:bodyPr/>
          <a:lstStyle/>
          <a:p>
            <a:r>
              <a:rPr lang="de-DE" sz="2000" b="1" dirty="0"/>
              <a:t>materiale Nutzung von </a:t>
            </a:r>
            <a:r>
              <a:rPr lang="de-DE" sz="2000" b="1" dirty="0" smtClean="0"/>
              <a:t>Schuldnerberatung</a:t>
            </a:r>
            <a:endParaRPr lang="de-DE" sz="2000" b="1" dirty="0"/>
          </a:p>
          <a:p>
            <a:pPr lvl="1"/>
            <a:r>
              <a:rPr lang="de-DE" sz="2000" dirty="0"/>
              <a:t>Menschen mit großem Besitz von ökonomischem, kulturellen, sozialem und  symbolischem Kapital wenden sich mit genau begrenzten Erwartungen an die Schuldnerberatung</a:t>
            </a:r>
          </a:p>
          <a:p>
            <a:pPr lvl="1"/>
            <a:r>
              <a:rPr lang="de-DE" sz="2000" dirty="0"/>
              <a:t>Im Verlauf der Beratung erreichen diese Ratsuchenden einen lediglich minimalen Zuwachs in den verschiedenen Kapitalsorten</a:t>
            </a:r>
          </a:p>
          <a:p>
            <a:pPr lvl="1"/>
            <a:r>
              <a:rPr lang="de-DE" sz="2000" dirty="0"/>
              <a:t>Im Einzelfall ist eine sehr starke Anbindung der Ratsuchenden an die Person der Beratungskraft </a:t>
            </a:r>
            <a:r>
              <a:rPr lang="de-DE" sz="2000" dirty="0" smtClean="0"/>
              <a:t> </a:t>
            </a:r>
            <a:r>
              <a:rPr lang="de-DE" sz="2000" dirty="0"/>
              <a:t>Voraussetzung für die erfolgreiche Beratung.</a:t>
            </a:r>
          </a:p>
          <a:p>
            <a:pPr lvl="1"/>
            <a:r>
              <a:rPr lang="de-DE" sz="2000" dirty="0"/>
              <a:t>Diese Ratsuchenden hätten auch ohne Unterstützung durch die Schuldnerberatung realistische Aussichten gehabt, ihre Situation nach ihren Wünschen zu verändern  (allerdings in der Regel kaum eine Chance, das Insolvenzverfahren zu realisieren)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15082"/>
            <a:ext cx="2133600" cy="476250"/>
          </a:xfrm>
        </p:spPr>
        <p:txBody>
          <a:bodyPr/>
          <a:lstStyle/>
          <a:p>
            <a:fld id="{C6ECD2ED-D0F6-42F0-80A1-DD6DDE832250}" type="slidenum">
              <a:rPr lang="de-DE"/>
              <a:pPr/>
              <a:t>29</a:t>
            </a:fld>
            <a:r>
              <a:rPr lang="de-DE" dirty="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5A1503-6D59-4ED7-A538-D567BA055D3A}" type="slidenum">
              <a:rPr lang="de-DE"/>
              <a:pPr/>
              <a:t>3</a:t>
            </a:fld>
            <a:r>
              <a:rPr lang="de-DE" dirty="0"/>
              <a:t> 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194524"/>
            <a:ext cx="7488238" cy="400110"/>
          </a:xfrm>
        </p:spPr>
        <p:txBody>
          <a:bodyPr>
            <a:spAutoFit/>
          </a:bodyPr>
          <a:lstStyle/>
          <a:p>
            <a:pPr algn="l" eaLnBrk="1" hangingPunct="1"/>
            <a:r>
              <a:rPr lang="de-DE" sz="2000" b="1" dirty="0" smtClean="0">
                <a:solidFill>
                  <a:srgbClr val="000000"/>
                </a:solidFill>
              </a:rPr>
              <a:t>Zum Hintergrund: gesellschaftliche Realitäten und Prozesse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962042"/>
            <a:ext cx="7777162" cy="5181602"/>
          </a:xfrm>
        </p:spPr>
        <p:txBody>
          <a:bodyPr/>
          <a:lstStyle/>
          <a:p>
            <a:pPr marL="271463" indent="-271463" eaLnBrk="1" hangingPunct="1">
              <a:lnSpc>
                <a:spcPct val="90000"/>
              </a:lnSpc>
            </a:pPr>
            <a:r>
              <a:rPr lang="de-DE" sz="2000" b="1" dirty="0" smtClean="0"/>
              <a:t>Bedrohungen: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1800" dirty="0" smtClean="0"/>
              <a:t>"Derzeit werden 562 unseriöse Schuldnerberatungsfirmen beobachtet, wobei die tatsächliche Zahl weitaus höher liegen wird  […] Auf jede der 1.200 seriösen Schuldnerberatungsstellen kommt nach den vorliegenden Schätzungen mindestens eine unseriöse."  *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de-DE" sz="1800" dirty="0" smtClean="0"/>
              <a:t> </a:t>
            </a:r>
            <a:endParaRPr lang="de-DE" sz="1400" dirty="0" smtClean="0"/>
          </a:p>
          <a:p>
            <a:pPr marL="271463" indent="-271463" eaLnBrk="1" hangingPunct="1">
              <a:lnSpc>
                <a:spcPct val="90000"/>
              </a:lnSpc>
            </a:pPr>
            <a:r>
              <a:rPr lang="de-DE" sz="2000" b="1" dirty="0" smtClean="0"/>
              <a:t>Öffentliches Bild von SchuldnerInnen in der Privatinsolvenz: 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1800" dirty="0" smtClean="0"/>
              <a:t>passive </a:t>
            </a:r>
            <a:r>
              <a:rPr lang="de-DE" sz="1800" dirty="0" err="1" smtClean="0"/>
              <a:t>KonsumentInnen</a:t>
            </a:r>
            <a:r>
              <a:rPr lang="de-DE" sz="1800" dirty="0" smtClean="0"/>
              <a:t>, Restschuldbefreiung als Geschenk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1800" dirty="0" smtClean="0"/>
              <a:t>Realität: 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1600" dirty="0" smtClean="0"/>
              <a:t>Schuldnerberatung wahrt die Handlungsautonomie der SchuldnerInnen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1600" dirty="0" smtClean="0"/>
              <a:t>Schuldnerberatung unterstützt Ratsuchende bei ihren Bemühungen</a:t>
            </a:r>
          </a:p>
          <a:p>
            <a:pPr lvl="2" eaLnBrk="1" hangingPunct="1">
              <a:lnSpc>
                <a:spcPct val="90000"/>
              </a:lnSpc>
              <a:buNone/>
            </a:pPr>
            <a:endParaRPr lang="de-DE" sz="1600" dirty="0" smtClean="0"/>
          </a:p>
          <a:p>
            <a:pPr marL="271463" indent="-271463" eaLnBrk="1" hangingPunct="1">
              <a:lnSpc>
                <a:spcPct val="90000"/>
              </a:lnSpc>
            </a:pPr>
            <a:r>
              <a:rPr lang="de-DE" sz="2000" b="1" dirty="0" smtClean="0"/>
              <a:t>Bedarfe zur Bewältigung des Überschuldungsproblems: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1800" dirty="0" smtClean="0"/>
              <a:t>Bildungsgerechtigkeit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1800" dirty="0" smtClean="0"/>
              <a:t>Enttabuisierung des Themas Schulden und Überschuldung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1800" dirty="0" smtClean="0"/>
              <a:t>Gerechte Verteilung gesellschaftlichen Reichtums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1800" dirty="0" smtClean="0"/>
              <a:t>Vorsorgegerechtigkeit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476375" y="6381750"/>
            <a:ext cx="6767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* Prof. Dr. Stefan Sell Jahrestagung Schuldnerberatung Rheinland-Pfalz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42852"/>
            <a:ext cx="7777162" cy="519112"/>
          </a:xfrm>
        </p:spPr>
        <p:txBody>
          <a:bodyPr>
            <a:spAutoFit/>
          </a:bodyPr>
          <a:lstStyle/>
          <a:p>
            <a:r>
              <a:rPr lang="de-DE" sz="2800" b="1" dirty="0"/>
              <a:t>Bedarfsgerechte Angebotsentwicklung SB II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052513"/>
            <a:ext cx="7921625" cy="5073650"/>
          </a:xfrm>
        </p:spPr>
        <p:txBody>
          <a:bodyPr/>
          <a:lstStyle/>
          <a:p>
            <a:r>
              <a:rPr lang="de-DE" sz="2000" b="1" dirty="0"/>
              <a:t>personale Nutzung von </a:t>
            </a:r>
            <a:r>
              <a:rPr lang="de-DE" sz="2000" b="1" dirty="0" smtClean="0"/>
              <a:t>Schuldnerberatung</a:t>
            </a:r>
            <a:endParaRPr lang="de-DE" sz="2000" b="1" dirty="0"/>
          </a:p>
          <a:p>
            <a:pPr lvl="1"/>
            <a:r>
              <a:rPr lang="de-DE" sz="2000" dirty="0"/>
              <a:t>Menschen mit geringem Besitz von ökonomischem, kulturellen, sozialem und  symbolischem Kapital wenden sich mit hohen Erwartungen an die Schuldnerberatung</a:t>
            </a:r>
          </a:p>
          <a:p>
            <a:pPr lvl="1"/>
            <a:r>
              <a:rPr lang="de-DE" sz="2000" dirty="0"/>
              <a:t>Im Verlauf der Beratung erreichen diese Ratsuchenden einen hohen Zuwachs in den verschiedenen Kapitalsorten</a:t>
            </a:r>
          </a:p>
          <a:p>
            <a:pPr lvl="1"/>
            <a:r>
              <a:rPr lang="de-DE" sz="2000" dirty="0"/>
              <a:t>Dieser Zuwachs ist durch eine sehr starke Anbindung der Ratsuchenden an die Person der Beratungskraft ermöglicht worden.</a:t>
            </a:r>
          </a:p>
          <a:p>
            <a:pPr lvl="1"/>
            <a:r>
              <a:rPr lang="de-DE" sz="2000" dirty="0"/>
              <a:t>Diese Ratsuchenden hätten ohne Unterstützung durch die Schuldnerberatung kaum Aussichten gehabt, ihre Situation nach ihren Wünschen zu verändern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AC24-C9E0-4138-BD54-A7AB3787C6F8}" type="slidenum">
              <a:rPr lang="de-DE"/>
              <a:pPr/>
              <a:t>30</a:t>
            </a:fld>
            <a:r>
              <a:rPr lang="de-DE" dirty="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15888"/>
            <a:ext cx="7283450" cy="390525"/>
          </a:xfrm>
        </p:spPr>
        <p:txBody>
          <a:bodyPr>
            <a:normAutofit fontScale="90000"/>
          </a:bodyPr>
          <a:lstStyle/>
          <a:p>
            <a:r>
              <a:rPr lang="de-DE" sz="2800" b="1"/>
              <a:t>Finanzierung der Schuldnerberatung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052513"/>
            <a:ext cx="7942262" cy="5329237"/>
          </a:xfrm>
        </p:spPr>
        <p:txBody>
          <a:bodyPr/>
          <a:lstStyle/>
          <a:p>
            <a:r>
              <a:rPr lang="de-DE" sz="2000"/>
              <a:t>nach 25 Jahren des  Ausbaus derzeit Stellenrückgang </a:t>
            </a:r>
          </a:p>
          <a:p>
            <a:r>
              <a:rPr lang="de-DE" sz="2000"/>
              <a:t>keine einheitliche Förderung in Deutschland</a:t>
            </a:r>
          </a:p>
          <a:p>
            <a:pPr lvl="1"/>
            <a:r>
              <a:rPr lang="de-DE" sz="1800"/>
              <a:t>in einzelnen Bundesländern werden Fallpauschalen gezahlt</a:t>
            </a:r>
          </a:p>
          <a:p>
            <a:pPr lvl="1"/>
            <a:r>
              <a:rPr lang="de-DE" sz="1800"/>
              <a:t>in anderen erfolgt eine institutionelle Förderung</a:t>
            </a:r>
          </a:p>
          <a:p>
            <a:pPr lvl="1"/>
            <a:r>
              <a:rPr lang="de-DE" sz="1800"/>
              <a:t>bundesweit  ist die Finanzierung jedoch unzureichend.</a:t>
            </a:r>
          </a:p>
          <a:p>
            <a:r>
              <a:rPr lang="de-DE" sz="2000"/>
              <a:t>zusätzliche Finanzierungsmöglichkeiten für die Schuldnerberatung? </a:t>
            </a:r>
          </a:p>
          <a:p>
            <a:pPr lvl="1"/>
            <a:r>
              <a:rPr lang="de-DE" sz="1800"/>
              <a:t>Finanzdienstleister-Mitfinanzierung kann Überlastungsproblem lösen</a:t>
            </a:r>
          </a:p>
          <a:p>
            <a:pPr lvl="2"/>
            <a:r>
              <a:rPr lang="de-DE" sz="1600"/>
              <a:t>Bundesstatistik 2007: </a:t>
            </a:r>
          </a:p>
          <a:p>
            <a:pPr lvl="3"/>
            <a:r>
              <a:rPr lang="de-DE" sz="1400"/>
              <a:t>GF im Schnitt 37.000 €, davon Kreditinstitute über 20.000 € .</a:t>
            </a:r>
          </a:p>
          <a:p>
            <a:pPr lvl="1"/>
            <a:r>
              <a:rPr lang="de-DE" sz="1800"/>
              <a:t>nur in Sparkassengesetzen einzelner Bundesländer realisiert</a:t>
            </a:r>
          </a:p>
          <a:p>
            <a:r>
              <a:rPr lang="de-DE" sz="2000"/>
              <a:t>Arbeitskreis der BAG-SB ca. 2002: </a:t>
            </a:r>
          </a:p>
          <a:p>
            <a:pPr lvl="1"/>
            <a:r>
              <a:rPr lang="de-DE" sz="1600"/>
              <a:t>Deutschlandstiftung Schuldnerberatung - Kosten etwa sechs bis sieben Mrd. Euro - finanziert durch Finanzdienstleister</a:t>
            </a:r>
          </a:p>
          <a:p>
            <a:r>
              <a:rPr lang="de-DE" sz="2000"/>
              <a:t>aktuelle Finanzkrise </a:t>
            </a:r>
            <a:r>
              <a:rPr lang="de-DE" sz="1800"/>
              <a:t>mit hundertmal höheren Summen zur Rettung der Banken relativiert den damals errechneten Betrag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1543-78C2-4AB3-9DD0-F437F9683B86}" type="slidenum">
              <a:rPr lang="de-DE" smtClean="0"/>
              <a:pPr/>
              <a:t>31</a:t>
            </a:fld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1201-AC28-414A-BC4F-A31916038334}" type="slidenum">
              <a:rPr lang="de-DE"/>
              <a:pPr/>
              <a:t>32</a:t>
            </a:fld>
            <a:endParaRPr lang="de-DE"/>
          </a:p>
        </p:txBody>
      </p:sp>
      <p:sp>
        <p:nvSpPr>
          <p:cNvPr id="352263" name="Rectangle 7"/>
          <p:cNvSpPr>
            <a:spLocks noChangeArrowheads="1"/>
          </p:cNvSpPr>
          <p:nvPr/>
        </p:nvSpPr>
        <p:spPr bwMode="auto">
          <a:xfrm>
            <a:off x="1116013" y="61913"/>
            <a:ext cx="80295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28528" tIns="152352" bIns="38088" anchor="ctr">
            <a:spAutoFit/>
          </a:bodyPr>
          <a:lstStyle/>
          <a:p>
            <a:r>
              <a:rPr lang="de-DE" b="1">
                <a:solidFill>
                  <a:srgbClr val="000000"/>
                </a:solidFill>
              </a:rPr>
              <a:t>„Schuldnerberatung: Optionen für die Zukunft“ (1)</a:t>
            </a:r>
            <a:endParaRPr lang="de-DE" sz="2800"/>
          </a:p>
        </p:txBody>
      </p:sp>
      <p:sp>
        <p:nvSpPr>
          <p:cNvPr id="352264" name="Rectangle 8"/>
          <p:cNvSpPr>
            <a:spLocks noChangeArrowheads="1"/>
          </p:cNvSpPr>
          <p:nvPr/>
        </p:nvSpPr>
        <p:spPr bwMode="auto">
          <a:xfrm>
            <a:off x="1258888" y="5984875"/>
            <a:ext cx="7724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de-DE" sz="1000">
                <a:solidFill>
                  <a:srgbClr val="000000"/>
                </a:solidFill>
                <a:cs typeface="Times New Roman" pitchFamily="18" charset="0"/>
              </a:rPr>
              <a:t>Prof. Dr. Stefan Sell: Schuldnerberatung: Optionen für die Zukunft. </a:t>
            </a:r>
          </a:p>
          <a:p>
            <a:pPr algn="ctr"/>
            <a:r>
              <a:rPr lang="de-DE" sz="1000">
                <a:solidFill>
                  <a:srgbClr val="000000"/>
                </a:solidFill>
                <a:cs typeface="Times New Roman" pitchFamily="18" charset="0"/>
              </a:rPr>
              <a:t>Vortrag auf der 9. Fachtagung der Schuldnerberatung in Rheinland-Pfalz am 28.11.2006 in Mainz</a:t>
            </a:r>
            <a:endParaRPr lang="de-DE" sz="2000"/>
          </a:p>
        </p:txBody>
      </p:sp>
      <p:pic>
        <p:nvPicPr>
          <p:cNvPr id="352262" name="Picture 6"/>
          <p:cNvPicPr>
            <a:picLocks noChangeAspect="1" noChangeArrowheads="1"/>
          </p:cNvPicPr>
          <p:nvPr/>
        </p:nvPicPr>
        <p:blipFill>
          <a:blip r:embed="rId4" cstate="print"/>
          <a:srcRect l="5905" r="5905" b="2362"/>
          <a:stretch>
            <a:fillRect/>
          </a:stretch>
        </p:blipFill>
        <p:spPr bwMode="auto">
          <a:xfrm>
            <a:off x="1042988" y="908050"/>
            <a:ext cx="7273925" cy="503872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52262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164F-5C3B-4417-B402-A3EFB73E7F05}" type="slidenum">
              <a:rPr lang="de-DE"/>
              <a:pPr/>
              <a:t>33</a:t>
            </a:fld>
            <a:endParaRPr lang="de-DE"/>
          </a:p>
        </p:txBody>
      </p:sp>
      <p:sp>
        <p:nvSpPr>
          <p:cNvPr id="394242" name="Rectangle 2"/>
          <p:cNvSpPr>
            <a:spLocks noChangeArrowheads="1"/>
          </p:cNvSpPr>
          <p:nvPr/>
        </p:nvSpPr>
        <p:spPr bwMode="auto">
          <a:xfrm>
            <a:off x="1116013" y="61913"/>
            <a:ext cx="80295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28528" tIns="152352" bIns="38088" anchor="ctr">
            <a:spAutoFit/>
          </a:bodyPr>
          <a:lstStyle/>
          <a:p>
            <a:r>
              <a:rPr lang="de-DE" b="1">
                <a:solidFill>
                  <a:srgbClr val="000000"/>
                </a:solidFill>
              </a:rPr>
              <a:t>„Schuldnerberatung: Optionen für die Zukunft“ (2)</a:t>
            </a:r>
            <a:endParaRPr lang="de-DE" sz="2800"/>
          </a:p>
        </p:txBody>
      </p:sp>
      <p:sp>
        <p:nvSpPr>
          <p:cNvPr id="394244" name="Rectangle 4"/>
          <p:cNvSpPr>
            <a:spLocks noChangeArrowheads="1"/>
          </p:cNvSpPr>
          <p:nvPr/>
        </p:nvSpPr>
        <p:spPr bwMode="auto">
          <a:xfrm>
            <a:off x="1258888" y="5984875"/>
            <a:ext cx="7724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de-DE" sz="1000">
                <a:solidFill>
                  <a:srgbClr val="000000"/>
                </a:solidFill>
                <a:cs typeface="Times New Roman" pitchFamily="18" charset="0"/>
              </a:rPr>
              <a:t>Prof. Dr. Stefan Sell: Schuldnerberatung: Optionen für die Zukunft. </a:t>
            </a:r>
          </a:p>
          <a:p>
            <a:pPr algn="ctr"/>
            <a:r>
              <a:rPr lang="de-DE" sz="1000">
                <a:solidFill>
                  <a:srgbClr val="000000"/>
                </a:solidFill>
                <a:cs typeface="Times New Roman" pitchFamily="18" charset="0"/>
              </a:rPr>
              <a:t>Vortrag auf der 9. Fachtagung der Schuldnerberatung in Rheinland-Pfalz am 28.11.2006 in Mainz</a:t>
            </a:r>
            <a:endParaRPr lang="de-DE" sz="2000"/>
          </a:p>
        </p:txBody>
      </p:sp>
      <p:pic>
        <p:nvPicPr>
          <p:cNvPr id="394245" name="Picture 5"/>
          <p:cNvPicPr>
            <a:picLocks noChangeAspect="1" noChangeArrowheads="1"/>
          </p:cNvPicPr>
          <p:nvPr/>
        </p:nvPicPr>
        <p:blipFill>
          <a:blip r:embed="rId4" cstate="print"/>
          <a:srcRect l="5905" r="5905"/>
          <a:stretch>
            <a:fillRect/>
          </a:stretch>
        </p:blipFill>
        <p:spPr bwMode="auto">
          <a:xfrm>
            <a:off x="1258888" y="833438"/>
            <a:ext cx="7200900" cy="511651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94245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CAE1-B963-4651-82A1-7BABB116C2EE}" type="slidenum">
              <a:rPr lang="de-DE"/>
              <a:pPr/>
              <a:t>34</a:t>
            </a:fld>
            <a:endParaRPr lang="de-DE"/>
          </a:p>
        </p:txBody>
      </p:sp>
      <p:sp>
        <p:nvSpPr>
          <p:cNvPr id="396290" name="Rectangle 2"/>
          <p:cNvSpPr>
            <a:spLocks noChangeArrowheads="1"/>
          </p:cNvSpPr>
          <p:nvPr/>
        </p:nvSpPr>
        <p:spPr bwMode="auto">
          <a:xfrm>
            <a:off x="1116013" y="61913"/>
            <a:ext cx="80295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28528" tIns="152352" bIns="38088" anchor="ctr">
            <a:spAutoFit/>
          </a:bodyPr>
          <a:lstStyle/>
          <a:p>
            <a:r>
              <a:rPr lang="de-DE" b="1">
                <a:solidFill>
                  <a:srgbClr val="000000"/>
                </a:solidFill>
              </a:rPr>
              <a:t>„Schuldnerberatung: Optionen für die Zukunft“ (3)</a:t>
            </a:r>
            <a:endParaRPr lang="de-DE" sz="2800"/>
          </a:p>
        </p:txBody>
      </p:sp>
      <p:sp>
        <p:nvSpPr>
          <p:cNvPr id="396292" name="Rectangle 4"/>
          <p:cNvSpPr>
            <a:spLocks noChangeArrowheads="1"/>
          </p:cNvSpPr>
          <p:nvPr/>
        </p:nvSpPr>
        <p:spPr bwMode="auto">
          <a:xfrm>
            <a:off x="1258888" y="5984875"/>
            <a:ext cx="7724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de-DE" sz="1000">
                <a:solidFill>
                  <a:srgbClr val="000000"/>
                </a:solidFill>
                <a:cs typeface="Times New Roman" pitchFamily="18" charset="0"/>
              </a:rPr>
              <a:t>Prof. Dr. Stefan Sell: Schuldnerberatung: Optionen für die Zukunft. </a:t>
            </a:r>
          </a:p>
          <a:p>
            <a:pPr algn="ctr"/>
            <a:r>
              <a:rPr lang="de-DE" sz="1000">
                <a:solidFill>
                  <a:srgbClr val="000000"/>
                </a:solidFill>
                <a:cs typeface="Times New Roman" pitchFamily="18" charset="0"/>
              </a:rPr>
              <a:t>Vortrag auf der 9. Fachtagung der Schuldnerberatung in Rheinland-Pfalz am 28.11.2006 in Mainz</a:t>
            </a:r>
            <a:endParaRPr lang="de-DE" sz="2000"/>
          </a:p>
        </p:txBody>
      </p:sp>
      <p:pic>
        <p:nvPicPr>
          <p:cNvPr id="396295" name="Picture 7"/>
          <p:cNvPicPr>
            <a:picLocks noChangeAspect="1" noChangeArrowheads="1"/>
          </p:cNvPicPr>
          <p:nvPr/>
        </p:nvPicPr>
        <p:blipFill>
          <a:blip r:embed="rId4" cstate="print"/>
          <a:srcRect l="5905" r="5905" b="2362"/>
          <a:stretch>
            <a:fillRect/>
          </a:stretch>
        </p:blipFill>
        <p:spPr bwMode="auto">
          <a:xfrm>
            <a:off x="1474788" y="908050"/>
            <a:ext cx="7200900" cy="49911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96295"/>
                                        </p:tgtEl>
                                      </p:cBhvr>
                                      <p:by x="145000" y="14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06531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484313"/>
            <a:ext cx="8101012" cy="4641850"/>
          </a:xfrm>
        </p:spPr>
        <p:txBody>
          <a:bodyPr/>
          <a:lstStyle/>
          <a:p>
            <a:pPr>
              <a:buFontTx/>
              <a:buNone/>
            </a:pPr>
            <a:r>
              <a:rPr lang="de-DE" sz="3600"/>
              <a:t>Vielen Dank für Ihre Aufmerksamkeit!</a:t>
            </a:r>
          </a:p>
          <a:p>
            <a:pPr>
              <a:buFontTx/>
              <a:buNone/>
            </a:pPr>
            <a:endParaRPr lang="de-DE" sz="3600"/>
          </a:p>
          <a:p>
            <a:pPr>
              <a:buFontTx/>
              <a:buNone/>
            </a:pPr>
            <a:endParaRPr lang="de-DE" sz="360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5784-C1FA-462F-95F6-9A190C731542}" type="slidenum">
              <a:rPr lang="de-DE" smtClean="0"/>
              <a:pPr/>
              <a:t>35</a:t>
            </a:fld>
            <a:r>
              <a:rPr lang="de-DE" dirty="0" smtClean="0"/>
              <a:t> 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EBDF-7DA4-4529-8872-418611881DFB}" type="slidenum">
              <a:rPr lang="de-DE"/>
              <a:pPr/>
              <a:t>4</a:t>
            </a:fld>
            <a:r>
              <a:rPr lang="de-DE" dirty="0"/>
              <a:t> 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187450" y="144463"/>
            <a:ext cx="7956550" cy="344487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lIns="85341" tIns="42670" rIns="85341" bIns="42670">
            <a:spAutoFit/>
          </a:bodyPr>
          <a:lstStyle/>
          <a:p>
            <a:pPr defTabSz="854075">
              <a:spcBef>
                <a:spcPct val="50000"/>
              </a:spcBef>
            </a:pPr>
            <a:r>
              <a:rPr lang="de-DE" sz="1500" b="1">
                <a:solidFill>
                  <a:srgbClr val="FFFFCC"/>
                </a:solidFill>
                <a:latin typeface="Tahoma" pitchFamily="34" charset="0"/>
              </a:rPr>
              <a:t>    </a:t>
            </a:r>
            <a:r>
              <a:rPr lang="de-DE" sz="1500" b="1"/>
              <a:t>Dieter Korczak</a:t>
            </a:r>
            <a:r>
              <a:rPr lang="de-DE" sz="1700" b="1">
                <a:latin typeface="Tahoma" pitchFamily="34" charset="0"/>
              </a:rPr>
              <a:t>    </a:t>
            </a:r>
            <a:r>
              <a:rPr lang="de-DE" sz="1500" b="1"/>
              <a:t>Armutsbekämpfung durch Schuldenpräventionsarbeit</a:t>
            </a:r>
            <a:r>
              <a:rPr lang="de-DE" sz="900" b="1">
                <a:solidFill>
                  <a:srgbClr val="FFFFCC"/>
                </a:solidFill>
                <a:latin typeface="Tahoma" pitchFamily="34" charset="0"/>
              </a:rPr>
              <a:t>	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8370888" y="144463"/>
          <a:ext cx="350837" cy="360362"/>
        </p:xfrm>
        <a:graphic>
          <a:graphicData uri="http://schemas.openxmlformats.org/presentationml/2006/ole">
            <p:oleObj spid="_x0000_s2050" r:id="rId5" imgW="1838046" imgH="2057424" progId="PBrush">
              <p:embed/>
            </p:oleObj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23925" y="6159500"/>
            <a:ext cx="9842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341" tIns="42670" rIns="85341" bIns="42670">
            <a:spAutoFit/>
          </a:bodyPr>
          <a:lstStyle/>
          <a:p>
            <a:pPr defTabSz="854075">
              <a:spcBef>
                <a:spcPct val="50000"/>
              </a:spcBef>
            </a:pPr>
            <a:r>
              <a:rPr lang="de-DE" sz="900">
                <a:cs typeface="Times New Roman" pitchFamily="18" charset="0"/>
              </a:rPr>
              <a:t>©</a:t>
            </a:r>
            <a:r>
              <a:rPr lang="de-DE" sz="900"/>
              <a:t> GPF 2008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92388" y="800100"/>
            <a:ext cx="45720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341" tIns="42670" rIns="85341" bIns="42670">
            <a:spAutoFit/>
          </a:bodyPr>
          <a:lstStyle/>
          <a:p>
            <a:pPr algn="ctr" defTabSz="854075">
              <a:spcBef>
                <a:spcPct val="50000"/>
              </a:spcBef>
            </a:pPr>
            <a:r>
              <a:rPr lang="de-DE" sz="1900" b="1"/>
              <a:t>Ursachen der Überschuldung 2004</a:t>
            </a:r>
          </a:p>
        </p:txBody>
      </p:sp>
      <p:graphicFrame>
        <p:nvGraphicFramePr>
          <p:cNvPr id="18438" name="Group 6"/>
          <p:cNvGraphicFramePr>
            <a:graphicFrameLocks noGrp="1"/>
          </p:cNvGraphicFramePr>
          <p:nvPr/>
        </p:nvGraphicFramePr>
        <p:xfrm>
          <a:off x="1211263" y="1593850"/>
          <a:ext cx="7032625" cy="4410076"/>
        </p:xfrm>
        <a:graphic>
          <a:graphicData uri="http://schemas.openxmlformats.org/drawingml/2006/table">
            <a:tbl>
              <a:tblPr/>
              <a:tblGrid>
                <a:gridCol w="2379662"/>
                <a:gridCol w="865188"/>
                <a:gridCol w="974725"/>
                <a:gridCol w="914400"/>
                <a:gridCol w="984250"/>
                <a:gridCol w="914400"/>
              </a:tblGrid>
              <a:tr h="701675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Ursachen</a:t>
                      </a:r>
                    </a:p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(Klienten)</a:t>
                      </a:r>
                    </a:p>
                  </a:txBody>
                  <a:tcPr marL="85341" marR="85341" marT="42670" marB="426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19-25 Jahre </a:t>
                      </a:r>
                      <a:r>
                        <a:rPr kumimoji="0" lang="de-DE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(66)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26-35 Jahre </a:t>
                      </a:r>
                      <a:r>
                        <a:rPr kumimoji="0" lang="de-DE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(214)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36-45             Jahre </a:t>
                      </a:r>
                      <a:r>
                        <a:rPr kumimoji="0" lang="de-DE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(298)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46-55 Jahre  </a:t>
                      </a:r>
                      <a:r>
                        <a:rPr kumimoji="0" lang="de-DE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(178)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56+ Jahre </a:t>
                      </a:r>
                      <a:r>
                        <a:rPr kumimoji="0" lang="de-DE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(100)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Unwirtschaftl. Haushaltsführung</a:t>
                      </a:r>
                    </a:p>
                  </a:txBody>
                  <a:tcPr marL="85341" marR="85341" marT="42670" marB="426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Arbeitslosigkeit</a:t>
                      </a:r>
                    </a:p>
                  </a:txBody>
                  <a:tcPr marL="85341" marR="85341" marT="42670" marB="426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Haushaltsgründung/ Geburt eines Kindes</a:t>
                      </a:r>
                    </a:p>
                  </a:txBody>
                  <a:tcPr marL="85341" marR="85341" marT="42670" marB="426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Trennung, Scheidung, Tod des Partners</a:t>
                      </a:r>
                    </a:p>
                  </a:txBody>
                  <a:tcPr marL="85341" marR="85341" marT="42670" marB="426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Erkrankung (Sucht), Unfall</a:t>
                      </a:r>
                    </a:p>
                  </a:txBody>
                  <a:tcPr marL="85341" marR="85341" marT="42670" marB="426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Gescheiterte Selbstständigkeit</a:t>
                      </a:r>
                    </a:p>
                  </a:txBody>
                  <a:tcPr marL="85341" marR="85341" marT="42670" marB="426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Zahlungsverpflichtung aus Bürgschaft</a:t>
                      </a:r>
                    </a:p>
                  </a:txBody>
                  <a:tcPr marL="85341" marR="85341" marT="42670" marB="426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Gescheiterte Immobilienfinanzierung</a:t>
                      </a:r>
                    </a:p>
                  </a:txBody>
                  <a:tcPr marL="85341" marR="85341" marT="42670" marB="426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7%</a:t>
                      </a:r>
                    </a:p>
                  </a:txBody>
                  <a:tcPr marL="85341" marR="85341" marT="42670" marB="42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10" name="Text Box 78"/>
          <p:cNvSpPr txBox="1">
            <a:spLocks noChangeArrowheads="1"/>
          </p:cNvSpPr>
          <p:nvPr/>
        </p:nvSpPr>
        <p:spPr bwMode="auto">
          <a:xfrm>
            <a:off x="1839913" y="6142038"/>
            <a:ext cx="62611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341" tIns="42670" rIns="85341" bIns="42670">
            <a:spAutoFit/>
          </a:bodyPr>
          <a:lstStyle/>
          <a:p>
            <a:pPr defTabSz="854075">
              <a:spcBef>
                <a:spcPct val="50000"/>
              </a:spcBef>
            </a:pPr>
            <a:r>
              <a:rPr lang="de-DE" sz="1000"/>
              <a:t>Quelle: GP Forschungsgruppe, Basisstatistik 2004, 856 Klienten von Schuldnerberatungsstellen</a:t>
            </a:r>
          </a:p>
        </p:txBody>
      </p:sp>
      <p:sp>
        <p:nvSpPr>
          <p:cNvPr id="9" name="Rad 8"/>
          <p:cNvSpPr/>
          <p:nvPr/>
        </p:nvSpPr>
        <p:spPr>
          <a:xfrm>
            <a:off x="3500430" y="2143116"/>
            <a:ext cx="928694" cy="57150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Rad 10"/>
          <p:cNvSpPr/>
          <p:nvPr/>
        </p:nvSpPr>
        <p:spPr>
          <a:xfrm>
            <a:off x="5429256" y="3571876"/>
            <a:ext cx="928694" cy="57150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Rad 11"/>
          <p:cNvSpPr/>
          <p:nvPr/>
        </p:nvSpPr>
        <p:spPr>
          <a:xfrm>
            <a:off x="6357950" y="3571876"/>
            <a:ext cx="928694" cy="57150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Rad 12"/>
          <p:cNvSpPr/>
          <p:nvPr/>
        </p:nvSpPr>
        <p:spPr>
          <a:xfrm>
            <a:off x="7286644" y="4000504"/>
            <a:ext cx="928694" cy="57150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Rad 13"/>
          <p:cNvSpPr/>
          <p:nvPr/>
        </p:nvSpPr>
        <p:spPr>
          <a:xfrm>
            <a:off x="4429124" y="2643182"/>
            <a:ext cx="928694" cy="57150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9" name="Rad 18"/>
          <p:cNvSpPr/>
          <p:nvPr/>
        </p:nvSpPr>
        <p:spPr>
          <a:xfrm>
            <a:off x="7286644" y="3500438"/>
            <a:ext cx="928694" cy="57150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0" name="Rad 19"/>
          <p:cNvSpPr/>
          <p:nvPr/>
        </p:nvSpPr>
        <p:spPr>
          <a:xfrm>
            <a:off x="7286644" y="2643182"/>
            <a:ext cx="928694" cy="57150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48C0-BFE5-45E5-B018-0FB292F5C782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8429684" cy="65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0" y="65008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Bundesministerium für Arbeit und Soziales: Lebenslagen in Deutschland: dritter Armuts- und </a:t>
            </a:r>
            <a:r>
              <a:rPr lang="de-DE" sz="1200" dirty="0" err="1" smtClean="0"/>
              <a:t>Reichtumsbericht</a:t>
            </a:r>
            <a:r>
              <a:rPr lang="de-DE" sz="1200" dirty="0" smtClean="0"/>
              <a:t>. (Drucksachen) 2008</a:t>
            </a:r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857224" y="5274246"/>
            <a:ext cx="185738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Arbeitslosigkeit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57224" y="3643314"/>
            <a:ext cx="185738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/>
              <a:t>unwirtschaftliche Haushaltsführung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7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49232"/>
            <a:ext cx="4649788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91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71414"/>
            <a:ext cx="4649788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91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71414"/>
            <a:ext cx="43942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ad 4"/>
          <p:cNvSpPr/>
          <p:nvPr/>
        </p:nvSpPr>
        <p:spPr>
          <a:xfrm>
            <a:off x="6143636" y="3929066"/>
            <a:ext cx="785818" cy="42862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Rad 5"/>
          <p:cNvSpPr/>
          <p:nvPr/>
        </p:nvSpPr>
        <p:spPr>
          <a:xfrm>
            <a:off x="5572132" y="3571876"/>
            <a:ext cx="785818" cy="42862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Rad 6"/>
          <p:cNvSpPr/>
          <p:nvPr/>
        </p:nvSpPr>
        <p:spPr>
          <a:xfrm>
            <a:off x="5572132" y="3143248"/>
            <a:ext cx="785818" cy="42862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Rad 7"/>
          <p:cNvSpPr/>
          <p:nvPr/>
        </p:nvSpPr>
        <p:spPr>
          <a:xfrm>
            <a:off x="6143636" y="4357694"/>
            <a:ext cx="785818" cy="42862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Rad 8"/>
          <p:cNvSpPr/>
          <p:nvPr/>
        </p:nvSpPr>
        <p:spPr>
          <a:xfrm>
            <a:off x="5643570" y="4643446"/>
            <a:ext cx="642942" cy="42862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Rad 9"/>
          <p:cNvSpPr/>
          <p:nvPr/>
        </p:nvSpPr>
        <p:spPr>
          <a:xfrm>
            <a:off x="5643570" y="5715016"/>
            <a:ext cx="714380" cy="42862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ad 10"/>
          <p:cNvSpPr/>
          <p:nvPr/>
        </p:nvSpPr>
        <p:spPr>
          <a:xfrm>
            <a:off x="1214414" y="1928802"/>
            <a:ext cx="928694" cy="57150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Rad 11"/>
          <p:cNvSpPr/>
          <p:nvPr/>
        </p:nvSpPr>
        <p:spPr>
          <a:xfrm>
            <a:off x="642910" y="4000504"/>
            <a:ext cx="928694" cy="57150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Rad 12"/>
          <p:cNvSpPr/>
          <p:nvPr/>
        </p:nvSpPr>
        <p:spPr>
          <a:xfrm>
            <a:off x="5643570" y="4929198"/>
            <a:ext cx="642942" cy="42862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Rad 14"/>
          <p:cNvSpPr/>
          <p:nvPr/>
        </p:nvSpPr>
        <p:spPr>
          <a:xfrm>
            <a:off x="5572132" y="2357430"/>
            <a:ext cx="785818" cy="35719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857752" y="6228212"/>
            <a:ext cx="40719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Statistisches Bundesamt: Basisstatistik zur Überschuldungssituation privater Haushalte in Deutschland 2007 </a:t>
            </a:r>
            <a:endParaRPr lang="de-DE" sz="105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49188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D87979-F823-43C4-897C-3A3F2497375A}" type="slidenum">
              <a:rPr lang="de-DE"/>
              <a:pPr/>
              <a:t>7</a:t>
            </a:fld>
            <a:r>
              <a:rPr lang="de-DE" dirty="0"/>
              <a:t> </a:t>
            </a:r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14290"/>
            <a:ext cx="7283450" cy="396875"/>
          </a:xfrm>
        </p:spPr>
        <p:txBody>
          <a:bodyPr>
            <a:spAutoFit/>
          </a:bodyPr>
          <a:lstStyle/>
          <a:p>
            <a:pPr eaLnBrk="1" hangingPunct="1"/>
            <a:r>
              <a:rPr lang="de-DE" sz="2000" b="1" dirty="0" smtClean="0"/>
              <a:t>Studie Armut, Schulden und Gesundheit Uni-Mainz 2008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000108"/>
            <a:ext cx="7312054" cy="5214974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de-DE" sz="2400" dirty="0" smtClean="0"/>
              <a:t>80% leiden zumindest an einer Krankheit (im Durchschnitt zwei Erkrankungen pro Person)</a:t>
            </a:r>
          </a:p>
          <a:p>
            <a:pPr eaLnBrk="1" hangingPunct="1">
              <a:spcBef>
                <a:spcPts val="600"/>
              </a:spcBef>
            </a:pPr>
            <a:r>
              <a:rPr lang="de-DE" sz="2400" dirty="0" smtClean="0"/>
              <a:t>Bei bestimmten Krankheiten zwei- bis dreifach größeres Erkrankungsrisiko im Vergleich zur Restbevölkerung</a:t>
            </a:r>
          </a:p>
          <a:p>
            <a:pPr eaLnBrk="1" hangingPunct="1">
              <a:spcBef>
                <a:spcPts val="600"/>
              </a:spcBef>
            </a:pPr>
            <a:r>
              <a:rPr lang="de-DE" sz="2400" dirty="0" smtClean="0"/>
              <a:t>bei etwa der Hälfte ziehen sich Freunde oder Familie aufgrund der finanziellen Notlage zurück</a:t>
            </a:r>
          </a:p>
          <a:p>
            <a:pPr eaLnBrk="1" hangingPunct="1">
              <a:spcBef>
                <a:spcPts val="600"/>
              </a:spcBef>
            </a:pPr>
            <a:r>
              <a:rPr lang="de-DE" sz="2400" dirty="0" smtClean="0"/>
              <a:t>65 % haben verschriebene Medikamente nicht gekauft. </a:t>
            </a:r>
          </a:p>
          <a:p>
            <a:pPr eaLnBrk="1" hangingPunct="1">
              <a:spcBef>
                <a:spcPts val="600"/>
              </a:spcBef>
            </a:pPr>
            <a:r>
              <a:rPr lang="de-DE" sz="2400" dirty="0" smtClean="0"/>
              <a:t>60 % haben wegen Zuzahlungen Arztbesuche unterlassen</a:t>
            </a:r>
          </a:p>
          <a:p>
            <a:pPr eaLnBrk="1" hangingPunct="1">
              <a:spcBef>
                <a:spcPts val="600"/>
              </a:spcBef>
            </a:pPr>
            <a:r>
              <a:rPr lang="de-DE" sz="2400" dirty="0" smtClean="0"/>
              <a:t>ca. 50% ernähren sich ungesünder / </a:t>
            </a:r>
            <a:br>
              <a:rPr lang="de-DE" sz="2400" dirty="0" smtClean="0"/>
            </a:br>
            <a:r>
              <a:rPr lang="de-DE" sz="2400" dirty="0" smtClean="0"/>
              <a:t>sind weniger sportlich aktiv</a:t>
            </a:r>
          </a:p>
          <a:p>
            <a:pPr eaLnBrk="1" hangingPunct="1">
              <a:spcBef>
                <a:spcPts val="600"/>
              </a:spcBef>
            </a:pPr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/>
      <p:bldP spid="2252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38898"/>
            <a:ext cx="2133600" cy="476250"/>
          </a:xfrm>
          <a:noFill/>
        </p:spPr>
        <p:txBody>
          <a:bodyPr/>
          <a:lstStyle/>
          <a:p>
            <a:fld id="{DDCEDC77-BDD0-4310-99D4-ECA0F881BDB4}" type="slidenum">
              <a:rPr lang="de-DE"/>
              <a:pPr/>
              <a:t>8</a:t>
            </a:fld>
            <a:r>
              <a:rPr lang="de-DE" dirty="0"/>
              <a:t> 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5942036"/>
            <a:ext cx="7058025" cy="504825"/>
          </a:xfrm>
        </p:spPr>
        <p:txBody>
          <a:bodyPr/>
          <a:lstStyle/>
          <a:p>
            <a:pPr eaLnBrk="1" hangingPunct="1"/>
            <a:r>
              <a:rPr lang="de-DE" sz="1400" smtClean="0"/>
              <a:t>„Zur Situation überschuldeter privater Haushalte in Mecklenburg-Vorpommern“ </a:t>
            </a:r>
            <a:br>
              <a:rPr lang="de-DE" sz="1400" smtClean="0"/>
            </a:br>
            <a:r>
              <a:rPr lang="de-DE" sz="1400" smtClean="0"/>
              <a:t>LAG-SB und LIGA der Freien Wohlfahrtspflege Mecklenburg-Vorpommern e.V. 2007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142984"/>
            <a:ext cx="7561263" cy="1943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sz="2400" i="1" dirty="0" smtClean="0"/>
              <a:t>„Wenn in dieser Verfassung die Hemmschwelle zur Kontaktaufnahme überwunden wurde, ist es besonders wichtig, den Ratsuchenden in seiner Entscheidung, Unterstützung anzunehmen, zu bestätigen.</a:t>
            </a:r>
            <a:endParaRPr lang="de-DE" sz="2400" dirty="0" smtClean="0"/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571604" y="136525"/>
            <a:ext cx="7272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/>
              <a:t>Beratungsbeginn – Stabilisierung und Ermunterung</a:t>
            </a:r>
          </a:p>
        </p:txBody>
      </p:sp>
      <p:sp>
        <p:nvSpPr>
          <p:cNvPr id="12295" name="Rectangle 3"/>
          <p:cNvSpPr>
            <a:spLocks noChangeArrowheads="1"/>
          </p:cNvSpPr>
          <p:nvPr/>
        </p:nvSpPr>
        <p:spPr bwMode="auto">
          <a:xfrm>
            <a:off x="1403350" y="2620977"/>
            <a:ext cx="7561263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DE" sz="2400" i="1" dirty="0"/>
              <a:t>	        Die Ratsuchenden brauchen in der Regel Ermutigung, dem ersten Schritt weitere Schritte zur Problemlösung folgen zu lassen.</a:t>
            </a:r>
            <a:endParaRPr lang="de-DE" sz="2400" dirty="0"/>
          </a:p>
        </p:txBody>
      </p:sp>
      <p:sp>
        <p:nvSpPr>
          <p:cNvPr id="12296" name="Rectangle 3"/>
          <p:cNvSpPr>
            <a:spLocks noChangeArrowheads="1"/>
          </p:cNvSpPr>
          <p:nvPr/>
        </p:nvSpPr>
        <p:spPr bwMode="auto">
          <a:xfrm>
            <a:off x="1403350" y="3357562"/>
            <a:ext cx="756126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DE" sz="2400" i="1" dirty="0"/>
              <a:t>	        			          Immer wieder berichten Klienten im Rückblick davon, dass in dieser ersten Phase Suizidgedanken aufgegeben wurden und neue </a:t>
            </a:r>
            <a:r>
              <a:rPr lang="de-DE" sz="2400" i="1" dirty="0" err="1"/>
              <a:t>Hoffung</a:t>
            </a:r>
            <a:r>
              <a:rPr lang="de-DE" sz="2400" i="1" dirty="0"/>
              <a:t> und Motivation zur Bewältigung der Lebenslage geschöpft wurde.“</a:t>
            </a:r>
            <a:r>
              <a:rPr lang="de-DE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  <p:bldP spid="12295" grpId="0"/>
      <p:bldP spid="122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15888"/>
            <a:ext cx="7921625" cy="433387"/>
          </a:xfrm>
        </p:spPr>
        <p:txBody>
          <a:bodyPr/>
          <a:lstStyle/>
          <a:p>
            <a:r>
              <a:rPr lang="de-DE" sz="2200" b="1"/>
              <a:t>Grundsätze der Schuldnerberatung </a:t>
            </a:r>
            <a:r>
              <a:rPr lang="de-DE" sz="2200"/>
              <a:t>(nach Uwe Schwarze)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>
          <a:xfrm>
            <a:off x="1071538" y="1142984"/>
            <a:ext cx="7929618" cy="4641850"/>
          </a:xfrm>
        </p:spPr>
        <p:txBody>
          <a:bodyPr/>
          <a:lstStyle/>
          <a:p>
            <a:r>
              <a:rPr lang="de-DE" sz="2800" b="1" dirty="0"/>
              <a:t>Koproduktion bzw. Mitwirkung</a:t>
            </a:r>
          </a:p>
          <a:p>
            <a:r>
              <a:rPr lang="de-DE" sz="2800" b="1" dirty="0"/>
              <a:t>Ergebnisoffenheit</a:t>
            </a:r>
          </a:p>
          <a:p>
            <a:r>
              <a:rPr lang="de-DE" sz="2800" b="1" dirty="0"/>
              <a:t>offener Zugang</a:t>
            </a:r>
          </a:p>
          <a:p>
            <a:r>
              <a:rPr lang="de-DE" sz="2800" b="1" dirty="0"/>
              <a:t>Kostenfreiheit</a:t>
            </a:r>
          </a:p>
          <a:p>
            <a:r>
              <a:rPr lang="de-DE" sz="2800" b="1" dirty="0"/>
              <a:t>Zeitautonomie</a:t>
            </a:r>
          </a:p>
          <a:p>
            <a:r>
              <a:rPr lang="de-DE" sz="2800" b="1" dirty="0"/>
              <a:t>fachliche Autonomie </a:t>
            </a:r>
            <a:r>
              <a:rPr lang="de-DE" sz="2800" b="1" dirty="0" smtClean="0"/>
              <a:t>u. </a:t>
            </a:r>
            <a:r>
              <a:rPr lang="de-DE" sz="2800" b="1" dirty="0" err="1"/>
              <a:t>Wissensbasiertheit</a:t>
            </a:r>
            <a:endParaRPr lang="de-DE" sz="2800" b="1" dirty="0"/>
          </a:p>
          <a:p>
            <a:r>
              <a:rPr lang="de-DE" sz="2800" b="1" dirty="0"/>
              <a:t>Kindeswohlorientierung</a:t>
            </a:r>
          </a:p>
          <a:p>
            <a:r>
              <a:rPr lang="de-DE" sz="2800" b="1" dirty="0"/>
              <a:t>Nachhaltigkeit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1DD5-6273-47CC-809B-951B7BDDDCBD}" type="slidenum">
              <a:rPr lang="de-DE"/>
              <a:pPr/>
              <a:t>9</a:t>
            </a:fld>
            <a:r>
              <a:rPr lang="de-DE" dirty="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  <p:bldP spid="165891" grpId="0" uiExpand="1" build="p"/>
    </p:bldLst>
  </p:timing>
</p:sld>
</file>

<file path=ppt/theme/theme1.xml><?xml version="1.0" encoding="utf-8"?>
<a:theme xmlns:a="http://schemas.openxmlformats.org/drawingml/2006/main" name="Standarddesign">
  <a:themeElements>
    <a:clrScheme name="Standarddesign 14">
      <a:dk1>
        <a:srgbClr val="000000"/>
      </a:dk1>
      <a:lt1>
        <a:srgbClr val="DDDDDD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BEBEB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DDDDDD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BEBEB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4">
      <a:dk1>
        <a:srgbClr val="000000"/>
      </a:dk1>
      <a:lt1>
        <a:srgbClr val="DDDDDD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BEBEB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DDDDDD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BEBEB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14">
    <a:dk1>
      <a:srgbClr val="000000"/>
    </a:dk1>
    <a:lt1>
      <a:srgbClr val="DDDDDD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EBEBEB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Standarddesign 14">
    <a:dk1>
      <a:srgbClr val="000000"/>
    </a:dk1>
    <a:lt1>
      <a:srgbClr val="DDDDDD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EBEBEB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Standarddesign 14">
    <a:dk1>
      <a:srgbClr val="000000"/>
    </a:dk1>
    <a:lt1>
      <a:srgbClr val="DDDDDD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EBEBEB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Standarddesign 14">
    <a:dk1>
      <a:srgbClr val="000000"/>
    </a:dk1>
    <a:lt1>
      <a:srgbClr val="DDDDDD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EBEBEB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Standarddesign 14">
    <a:dk1>
      <a:srgbClr val="000000"/>
    </a:dk1>
    <a:lt1>
      <a:srgbClr val="DDDDDD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EBEBEB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4.xml><?xml version="1.0" encoding="utf-8"?>
<a:themeOverride xmlns:a="http://schemas.openxmlformats.org/drawingml/2006/main">
  <a:clrScheme name="Standarddesign 14">
    <a:dk1>
      <a:srgbClr val="000000"/>
    </a:dk1>
    <a:lt1>
      <a:srgbClr val="DDDDDD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EBEBEB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5.xml><?xml version="1.0" encoding="utf-8"?>
<a:themeOverride xmlns:a="http://schemas.openxmlformats.org/drawingml/2006/main">
  <a:clrScheme name="Standarddesign 14">
    <a:dk1>
      <a:srgbClr val="000000"/>
    </a:dk1>
    <a:lt1>
      <a:srgbClr val="DDDDDD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EBEBEB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6.xml><?xml version="1.0" encoding="utf-8"?>
<a:themeOverride xmlns:a="http://schemas.openxmlformats.org/drawingml/2006/main">
  <a:clrScheme name="Standarddesign 14">
    <a:dk1>
      <a:srgbClr val="000000"/>
    </a:dk1>
    <a:lt1>
      <a:srgbClr val="DDDDDD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EBEBEB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7.xml><?xml version="1.0" encoding="utf-8"?>
<a:themeOverride xmlns:a="http://schemas.openxmlformats.org/drawingml/2006/main">
  <a:clrScheme name="Standarddesign 14">
    <a:dk1>
      <a:srgbClr val="000000"/>
    </a:dk1>
    <a:lt1>
      <a:srgbClr val="DDDDDD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EBEBEB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8.xml><?xml version="1.0" encoding="utf-8"?>
<a:themeOverride xmlns:a="http://schemas.openxmlformats.org/drawingml/2006/main">
  <a:clrScheme name="Standarddesign 14">
    <a:dk1>
      <a:srgbClr val="000000"/>
    </a:dk1>
    <a:lt1>
      <a:srgbClr val="DDDDDD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EBEBEB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Standarddesign 14">
    <a:dk1>
      <a:srgbClr val="000000"/>
    </a:dk1>
    <a:lt1>
      <a:srgbClr val="DDDDDD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EBEBEB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Standarddesign 14">
    <a:dk1>
      <a:srgbClr val="000000"/>
    </a:dk1>
    <a:lt1>
      <a:srgbClr val="DDDDDD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EBEBEB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Standarddesign 14">
    <a:dk1>
      <a:srgbClr val="000000"/>
    </a:dk1>
    <a:lt1>
      <a:srgbClr val="DDDDDD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EBEBEB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Standarddesign 14">
    <a:dk1>
      <a:srgbClr val="000000"/>
    </a:dk1>
    <a:lt1>
      <a:srgbClr val="DDDDDD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EBEBEB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Standarddesign 14">
    <a:dk1>
      <a:srgbClr val="000000"/>
    </a:dk1>
    <a:lt1>
      <a:srgbClr val="DDDDDD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EBEBEB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Standarddesign 14">
    <a:dk1>
      <a:srgbClr val="000000"/>
    </a:dk1>
    <a:lt1>
      <a:srgbClr val="DDDDDD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EBEBEB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Standarddesign 14">
    <a:dk1>
      <a:srgbClr val="000000"/>
    </a:dk1>
    <a:lt1>
      <a:srgbClr val="DDDDDD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EBEBEB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Standarddesign 14">
    <a:dk1>
      <a:srgbClr val="000000"/>
    </a:dk1>
    <a:lt1>
      <a:srgbClr val="DDDDDD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EBEBEB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1550</Words>
  <Application>Microsoft Office PowerPoint</Application>
  <PresentationFormat>Bildschirmpräsentation (4:3)</PresentationFormat>
  <Paragraphs>316</Paragraphs>
  <Slides>35</Slides>
  <Notes>35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5" baseType="lpstr">
      <vt:lpstr>Arial</vt:lpstr>
      <vt:lpstr>Arial Baltic</vt:lpstr>
      <vt:lpstr>Tahoma</vt:lpstr>
      <vt:lpstr>Times New Roman</vt:lpstr>
      <vt:lpstr>Symbol</vt:lpstr>
      <vt:lpstr>Wingdings</vt:lpstr>
      <vt:lpstr>Calibri</vt:lpstr>
      <vt:lpstr>Standarddesign</vt:lpstr>
      <vt:lpstr>1_Standarddesign</vt:lpstr>
      <vt:lpstr>Paintbrush-Bild</vt:lpstr>
      <vt:lpstr>Das Verbraucherinsolvenzverfahren -</vt:lpstr>
      <vt:lpstr>Das Verbraucherinsolvenzverfahren - ein Baustein der sozialen Schuldnerberatung und konkrete Perspektive für Überschuldete</vt:lpstr>
      <vt:lpstr>Zum Hintergrund: gesellschaftliche Realitäten und Prozesse</vt:lpstr>
      <vt:lpstr>Folie 4</vt:lpstr>
      <vt:lpstr>Folie 5</vt:lpstr>
      <vt:lpstr>Folie 6</vt:lpstr>
      <vt:lpstr>Studie Armut, Schulden und Gesundheit Uni-Mainz 2008</vt:lpstr>
      <vt:lpstr>„Zur Situation überschuldeter privater Haushalte in Mecklenburg-Vorpommern“  LAG-SB und LIGA der Freien Wohlfahrtspflege Mecklenburg-Vorpommern e.V. 2007</vt:lpstr>
      <vt:lpstr>Grundsätze der Schuldnerberatung (nach Uwe Schwarze)</vt:lpstr>
      <vt:lpstr>Wirkungen von Schuldnerberatung I</vt:lpstr>
      <vt:lpstr>Verhalten gegenüber Gläubigern  (nach Schuldnerberatung) 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Verbraucherinsolvenz – eine Bilanz im Zeitraffer</vt:lpstr>
      <vt:lpstr>Folie 20</vt:lpstr>
      <vt:lpstr>Folie 21</vt:lpstr>
      <vt:lpstr>Folie 22</vt:lpstr>
      <vt:lpstr>Folie 23</vt:lpstr>
      <vt:lpstr>Folie 24</vt:lpstr>
      <vt:lpstr>Erwartungen 1999 – Entwicklungen 2009</vt:lpstr>
      <vt:lpstr>1999-2009 (un-)erfüllte Erwartungen? (1)</vt:lpstr>
      <vt:lpstr>1999-2009 (un-)erfüllte Erwartungen? (2)</vt:lpstr>
      <vt:lpstr>Zwangsmittel gegen obstruktive Gläubiger *</vt:lpstr>
      <vt:lpstr>Bedarfsgerechte Angebotsentwicklung SB I</vt:lpstr>
      <vt:lpstr>Bedarfsgerechte Angebotsentwicklung SB II</vt:lpstr>
      <vt:lpstr>Finanzierung der Schuldnerberatung</vt:lpstr>
      <vt:lpstr>Folie 32</vt:lpstr>
      <vt:lpstr>Folie 33</vt:lpstr>
      <vt:lpstr>Folie 34</vt:lpstr>
      <vt:lpstr>Folie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Verbraucherinsolvenzverfahren - ein Baustein der sozialen Schuldnerberatung und konkrete Perspektive für Überschuldete</dc:title>
  <dc:creator>werner</dc:creator>
  <cp:lastModifiedBy>werner</cp:lastModifiedBy>
  <cp:revision>86</cp:revision>
  <dcterms:created xsi:type="dcterms:W3CDTF">2009-06-07T20:34:06Z</dcterms:created>
  <dcterms:modified xsi:type="dcterms:W3CDTF">2009-06-09T21:39:36Z</dcterms:modified>
</cp:coreProperties>
</file>